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4" r:id="rId3"/>
  </p:sldMasterIdLst>
  <p:notesMasterIdLst>
    <p:notesMasterId r:id="rId117"/>
  </p:notesMasterIdLst>
  <p:sldIdLst>
    <p:sldId id="400" r:id="rId4"/>
    <p:sldId id="263" r:id="rId5"/>
    <p:sldId id="447" r:id="rId6"/>
    <p:sldId id="264" r:id="rId7"/>
    <p:sldId id="265" r:id="rId8"/>
    <p:sldId id="266" r:id="rId9"/>
    <p:sldId id="267" r:id="rId10"/>
    <p:sldId id="466" r:id="rId11"/>
    <p:sldId id="467" r:id="rId12"/>
    <p:sldId id="480" r:id="rId13"/>
    <p:sldId id="449" r:id="rId14"/>
    <p:sldId id="272" r:id="rId15"/>
    <p:sldId id="890" r:id="rId16"/>
    <p:sldId id="278" r:id="rId17"/>
    <p:sldId id="280" r:id="rId18"/>
    <p:sldId id="891" r:id="rId19"/>
    <p:sldId id="475" r:id="rId20"/>
    <p:sldId id="476" r:id="rId21"/>
    <p:sldId id="477" r:id="rId22"/>
    <p:sldId id="474" r:id="rId23"/>
    <p:sldId id="473" r:id="rId24"/>
    <p:sldId id="283" r:id="rId25"/>
    <p:sldId id="284" r:id="rId26"/>
    <p:sldId id="892" r:id="rId27"/>
    <p:sldId id="285" r:id="rId28"/>
    <p:sldId id="288" r:id="rId29"/>
    <p:sldId id="289" r:id="rId30"/>
    <p:sldId id="290" r:id="rId31"/>
    <p:sldId id="291" r:id="rId32"/>
    <p:sldId id="292" r:id="rId33"/>
    <p:sldId id="407" r:id="rId34"/>
    <p:sldId id="296" r:id="rId35"/>
    <p:sldId id="298" r:id="rId36"/>
    <p:sldId id="299" r:id="rId37"/>
    <p:sldId id="300" r:id="rId38"/>
    <p:sldId id="893" r:id="rId39"/>
    <p:sldId id="894" r:id="rId40"/>
    <p:sldId id="895" r:id="rId41"/>
    <p:sldId id="896" r:id="rId42"/>
    <p:sldId id="897" r:id="rId43"/>
    <p:sldId id="898" r:id="rId44"/>
    <p:sldId id="899" r:id="rId45"/>
    <p:sldId id="900" r:id="rId46"/>
    <p:sldId id="901" r:id="rId47"/>
    <p:sldId id="902" r:id="rId48"/>
    <p:sldId id="903" r:id="rId49"/>
    <p:sldId id="904" r:id="rId50"/>
    <p:sldId id="905" r:id="rId51"/>
    <p:sldId id="906" r:id="rId52"/>
    <p:sldId id="297" r:id="rId53"/>
    <p:sldId id="308" r:id="rId54"/>
    <p:sldId id="309" r:id="rId55"/>
    <p:sldId id="310" r:id="rId56"/>
    <p:sldId id="907" r:id="rId57"/>
    <p:sldId id="408" r:id="rId58"/>
    <p:sldId id="409" r:id="rId59"/>
    <p:sldId id="410" r:id="rId60"/>
    <p:sldId id="411" r:id="rId61"/>
    <p:sldId id="412" r:id="rId62"/>
    <p:sldId id="313" r:id="rId63"/>
    <p:sldId id="421" r:id="rId64"/>
    <p:sldId id="419" r:id="rId65"/>
    <p:sldId id="316" r:id="rId66"/>
    <p:sldId id="424" r:id="rId67"/>
    <p:sldId id="426" r:id="rId68"/>
    <p:sldId id="402" r:id="rId69"/>
    <p:sldId id="318" r:id="rId70"/>
    <p:sldId id="342" r:id="rId71"/>
    <p:sldId id="319" r:id="rId72"/>
    <p:sldId id="345" r:id="rId73"/>
    <p:sldId id="346" r:id="rId74"/>
    <p:sldId id="347" r:id="rId75"/>
    <p:sldId id="348" r:id="rId76"/>
    <p:sldId id="434" r:id="rId77"/>
    <p:sldId id="328" r:id="rId78"/>
    <p:sldId id="908" r:id="rId79"/>
    <p:sldId id="350" r:id="rId80"/>
    <p:sldId id="356" r:id="rId81"/>
    <p:sldId id="357" r:id="rId82"/>
    <p:sldId id="360" r:id="rId83"/>
    <p:sldId id="435" r:id="rId84"/>
    <p:sldId id="359" r:id="rId85"/>
    <p:sldId id="456" r:id="rId86"/>
    <p:sldId id="457" r:id="rId87"/>
    <p:sldId id="362" r:id="rId88"/>
    <p:sldId id="451" r:id="rId89"/>
    <p:sldId id="363" r:id="rId90"/>
    <p:sldId id="452" r:id="rId91"/>
    <p:sldId id="366" r:id="rId92"/>
    <p:sldId id="367" r:id="rId93"/>
    <p:sldId id="438" r:id="rId94"/>
    <p:sldId id="377" r:id="rId95"/>
    <p:sldId id="378" r:id="rId96"/>
    <p:sldId id="379" r:id="rId97"/>
    <p:sldId id="380" r:id="rId98"/>
    <p:sldId id="484" r:id="rId99"/>
    <p:sldId id="485" r:id="rId100"/>
    <p:sldId id="486" r:id="rId101"/>
    <p:sldId id="381" r:id="rId102"/>
    <p:sldId id="462" r:id="rId103"/>
    <p:sldId id="458" r:id="rId104"/>
    <p:sldId id="463" r:id="rId105"/>
    <p:sldId id="464" r:id="rId106"/>
    <p:sldId id="461" r:id="rId107"/>
    <p:sldId id="433" r:id="rId108"/>
    <p:sldId id="391" r:id="rId109"/>
    <p:sldId id="428" r:id="rId110"/>
    <p:sldId id="394" r:id="rId111"/>
    <p:sldId id="395" r:id="rId112"/>
    <p:sldId id="429" r:id="rId113"/>
    <p:sldId id="430" r:id="rId114"/>
    <p:sldId id="431" r:id="rId115"/>
    <p:sldId id="432" r:id="rId116"/>
  </p:sldIdLst>
  <p:sldSz cx="9144000" cy="6858000" type="screen4x3"/>
  <p:notesSz cx="6858000" cy="9144000"/>
  <p:custDataLst>
    <p:tags r:id="rId118"/>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0" userDrawn="1">
          <p15:clr>
            <a:srgbClr val="A4A3A4"/>
          </p15:clr>
        </p15:guide>
        <p15:guide id="2" pos="28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42D"/>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75"/>
    <p:restoredTop sz="93437"/>
  </p:normalViewPr>
  <p:slideViewPr>
    <p:cSldViewPr showGuides="1">
      <p:cViewPr varScale="1">
        <p:scale>
          <a:sx n="73" d="100"/>
          <a:sy n="73" d="100"/>
        </p:scale>
        <p:origin x="192" y="968"/>
      </p:cViewPr>
      <p:guideLst>
        <p:guide orient="horz" pos="2110"/>
        <p:guide pos="28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notesMaster" Target="notesMasters/notes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ags" Target="tags/tag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presProps" Target="pres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F978ACB-9951-498D-BD0C-1F03E536B1FF}" type="doc">
      <dgm:prSet loTypeId="urn:microsoft.com/office/officeart/2005/8/layout/hChevron3" loCatId="process" qsTypeId="urn:microsoft.com/office/officeart/2005/8/quickstyle/simple1#1" qsCatId="simple" csTypeId="urn:microsoft.com/office/officeart/2005/8/colors/accent1_2#1" csCatId="accent1" phldr="1"/>
      <dgm:spPr/>
    </dgm:pt>
    <dgm:pt modelId="{1DCD3814-D7CD-4A53-B9FE-871B3970E45F}" type="pres">
      <dgm:prSet presAssocID="{8F978ACB-9951-498D-BD0C-1F03E536B1FF}" presName="Name0" presStyleCnt="0">
        <dgm:presLayoutVars>
          <dgm:dir/>
          <dgm:resizeHandles val="exact"/>
        </dgm:presLayoutVars>
      </dgm:prSet>
      <dgm:spPr/>
    </dgm:pt>
  </dgm:ptLst>
  <dgm:cxnLst>
    <dgm:cxn modelId="{E3FA69B3-245E-40D4-9A3B-0F0A278FE6F9}" type="presOf" srcId="{8F978ACB-9951-498D-BD0C-1F03E536B1FF}" destId="{1DCD3814-D7CD-4A53-B9FE-871B3970E45F}" srcOrd="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844D02-C689-4F6D-A22A-5029DF9EDA77}"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2025/12/25</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242B05-94D9-495C-AF12-DB07F50CCD6C}"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baike.baidu.com/item/CMOS/428167?fromModule=lemma_inlink" TargetMode="External"/><Relationship Id="rId3" Type="http://schemas.openxmlformats.org/officeDocument/2006/relationships/hyperlink" Target="https://baike.baidu.com/item/%E8%AE%A1%E7%AE%97%E6%9C%BA?fromModule=lemma_inlink" TargetMode="External"/><Relationship Id="rId7" Type="http://schemas.openxmlformats.org/officeDocument/2006/relationships/hyperlink" Target="https://baike.baidu.com/item/%E7%A8%8B%E5%BA%8F?fromModule=lemma_inlink"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baike.baidu.com/item/%E8%8A%AF%E7%89%87?fromModule=lemma_inlink" TargetMode="External"/><Relationship Id="rId5" Type="http://schemas.openxmlformats.org/officeDocument/2006/relationships/hyperlink" Target="https://baike.baidu.com/item/ROM?fromModule=lemma_inlink" TargetMode="External"/><Relationship Id="rId4" Type="http://schemas.openxmlformats.org/officeDocument/2006/relationships/hyperlink" Target="https://baike.baidu.com/item/%E4%B8%BB%E6%9D%BF?fromModule=lemma_inlink" TargetMode="External"/><Relationship Id="rId9" Type="http://schemas.openxmlformats.org/officeDocument/2006/relationships/hyperlink" Target="https://baike.baidu.com/item/BIOS%E8%8A%AF%E7%89%87?fromModule=lemma_inlink"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baidu.com/s?sa=re_dqa_generate&amp;wd=L1%E7%BC%93%E5%AD%98&amp;rsv_pq=a3734055003746b6&amp;oq=%E9%AB%98%E9%80%9F%E7%BC%93%E5%AD%98(Cache)%E5%AE%B9%E9%87%8F&amp;rsv_t=98489/6yOjmlSN6eiYMlrZg4Lq/puYlgWcZedY4OW14ulxUtVwaoxCFFn7s&amp;tn=baidu&amp;ie=utf-8"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baike.baidu.com/item/%E5%8F%B0%E5%BC%8F%E6%9C%BA/0?fromModule=lemma_inlink" TargetMode="External"/><Relationship Id="rId5" Type="http://schemas.openxmlformats.org/officeDocument/2006/relationships/hyperlink" Target="https://www.baidu.com/s?sa=re_dqa_generate&amp;wd=L3%E7%BC%93%E5%AD%98&amp;rsv_pq=a3734055003746b6&amp;oq=%E9%AB%98%E9%80%9F%E7%BC%93%E5%AD%98(Cache)%E5%AE%B9%E9%87%8F&amp;rsv_t=98489/6yOjmlSN6eiYMlrZg4Lq/puYlgWcZedY4OW14ulxUtVwaoxCFFn7s&amp;tn=baidu&amp;ie=utf-8" TargetMode="External"/><Relationship Id="rId4" Type="http://schemas.openxmlformats.org/officeDocument/2006/relationships/hyperlink" Target="https://www.baidu.com/s?sa=re_dqa_generate&amp;wd=L2%E7%BC%93%E5%AD%98&amp;rsv_pq=a3734055003746b6&amp;oq=%E9%AB%98%E9%80%9F%E7%BC%93%E5%AD%98(Cache)%E5%AE%B9%E9%87%8F&amp;rsv_t=98489/6yOjmlSN6eiYMlrZg4Lq/puYlgWcZedY4OW14ulxUtVwaoxCFFn7s&amp;tn=baidu&amp;ie=utf-8"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baike.baidu.com/item/%E5%AF%84%E5%AD%98%E5%99%A8/187682?fromModule=lemma_inlink" TargetMode="External"/><Relationship Id="rId13" Type="http://schemas.openxmlformats.org/officeDocument/2006/relationships/hyperlink" Target="https://baike.baidu.com/item/%E4%B8%AD%E6%96%AD%E5%A4%84%E7%90%86/0?fromModule=lemma_inlink" TargetMode="External"/><Relationship Id="rId3" Type="http://schemas.openxmlformats.org/officeDocument/2006/relationships/hyperlink" Target="https://baike.baidu.com/item/%E4%BC%A0%E8%BE%93%E9%80%9F%E5%BA%A6/5903257?fromModule=lemma_inlink" TargetMode="External"/><Relationship Id="rId7" Type="http://schemas.openxmlformats.org/officeDocument/2006/relationships/hyperlink" Target="https://baike.baidu.com/item/%E6%A8%A1%E6%8B%9F%E4%BF%A1%E5%8F%B7/706796?fromModule=lemma_inlink" TargetMode="External"/><Relationship Id="rId12" Type="http://schemas.openxmlformats.org/officeDocument/2006/relationships/hyperlink" Target="https://baike.baidu.com/item/%E6%8E%A7%E5%88%B6%E9%80%BB%E8%BE%91/22125441?fromModule=lemma_inlink"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baike.baidu.com/item/%E6%95%B0%E5%AD%97%E4%BF%A1%E5%8F%B7/915663?fromModule=lemma_inlink" TargetMode="External"/><Relationship Id="rId11" Type="http://schemas.openxmlformats.org/officeDocument/2006/relationships/hyperlink" Target="https://baike.baidu.com/item/%E7%94%B5%E5%B9%B3/5695184?fromModule=lemma_inlink" TargetMode="External"/><Relationship Id="rId5" Type="http://schemas.openxmlformats.org/officeDocument/2006/relationships/hyperlink" Target="https://baike.baidu.com/item/%E4%BA%8C%E8%BF%9B%E5%88%B6/361457?fromModule=lemma_inlink" TargetMode="External"/><Relationship Id="rId10" Type="http://schemas.openxmlformats.org/officeDocument/2006/relationships/hyperlink" Target="https://baike.baidu.com/item/%E6%89%B9%E9%87%8F%E6%95%B0%E6%8D%AE/50886647?fromModule=lemma_inlink" TargetMode="External"/><Relationship Id="rId4" Type="http://schemas.openxmlformats.org/officeDocument/2006/relationships/hyperlink" Target="https://baike.baidu.com/item/%E5%A4%84%E7%90%86%E4%BF%A1%E6%81%AF/1353740?fromModule=lemma_inlink" TargetMode="External"/><Relationship Id="rId9" Type="http://schemas.openxmlformats.org/officeDocument/2006/relationships/hyperlink" Target="https://baike.baidu.com/item/RAM/144481?fromModule=lemma_inlink"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9%9B%86%E6%88%90%E7%94%B5%E8%B7%AF/108211"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baike.baidu.com/item/%E7%94%B5%E5%AD%90%E7%AE%A1/913264" TargetMode="External"/><Relationship Id="rId4" Type="http://schemas.openxmlformats.org/officeDocument/2006/relationships/hyperlink" Target="https://baike.baidu.com/item/%E6%99%B6%E4%BD%93%E7%AE%A1/569042"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baike.baidu.com/item/%E7%94%B5%E9%98%BB/3315365?fromModule=lemma_inlink" TargetMode="External"/><Relationship Id="rId3" Type="http://schemas.openxmlformats.org/officeDocument/2006/relationships/hyperlink" Target="https://baike.baidu.com/item/%E6%B0%A7%E5%8C%96/960193?fromModule=lemma_inlink" TargetMode="External"/><Relationship Id="rId7" Type="http://schemas.openxmlformats.org/officeDocument/2006/relationships/hyperlink" Target="https://baike.baidu.com/item/%E7%94%B5%E8%B7%AF/33197?fromModule=lemma_inlink"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baike.baidu.com/item/%E5%A4%96%E5%BB%B6/23222934?fromModule=lemma_inlink" TargetMode="External"/><Relationship Id="rId5" Type="http://schemas.openxmlformats.org/officeDocument/2006/relationships/hyperlink" Target="https://baike.baidu.com/item/%E6%89%A9%E6%95%A3/2077751?fromModule=lemma_inlink" TargetMode="External"/><Relationship Id="rId4" Type="http://schemas.openxmlformats.org/officeDocument/2006/relationships/hyperlink" Target="https://baike.baidu.com/item/%E5%85%89%E5%88%BB/6533767?fromModule=lemma_inlink"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a:solidFill>
              <a:srgbClr val="000000">
                <a:alpha val="100000"/>
              </a:srgbClr>
            </a:solidFill>
            <a:miter lim="800000"/>
          </a:ln>
        </p:spPr>
      </p:sp>
      <p:sp>
        <p:nvSpPr>
          <p:cNvPr id="10243" name="备注占位符 2"/>
          <p:cNvSpPr>
            <a:spLocks noGrp="1"/>
          </p:cNvSpPr>
          <p:nvPr>
            <p:ph type="body" idx="1"/>
          </p:nvPr>
        </p:nvSpPr>
        <p:spPr>
          <a:noFill/>
          <a:ln>
            <a:noFill/>
          </a:ln>
        </p:spPr>
        <p:txBody>
          <a:bodyPr wrap="square" lIns="91440" tIns="45720" rIns="91440" bIns="45720" anchor="t" anchorCtr="0"/>
          <a:lstStyle/>
          <a:p>
            <a:pPr lvl="0"/>
            <a:r>
              <a:rPr lang="zh-CN" altLang="en-US" dirty="0"/>
              <a:t> 计算大师</a:t>
            </a:r>
            <a:r>
              <a:rPr lang="en-US" altLang="zh-CN" dirty="0"/>
              <a:t>Dijkstra</a:t>
            </a:r>
            <a:r>
              <a:rPr lang="zh-CN" altLang="en-US" dirty="0"/>
              <a:t>的一句话：“我们所使用的工具影响着我们的思维方式和思维习惯</a:t>
            </a:r>
            <a:r>
              <a:rPr lang="en-US" altLang="zh-CN" dirty="0"/>
              <a:t>,</a:t>
            </a:r>
            <a:r>
              <a:rPr lang="zh-CN" altLang="en-US" dirty="0"/>
              <a:t>从而也将深刻地影响着我们的思维能力。”电动机的出现引发了自动化的思维，计算机的出现催生了智能化的思维。</a:t>
            </a:r>
          </a:p>
        </p:txBody>
      </p:sp>
      <p:sp>
        <p:nvSpPr>
          <p:cNvPr id="1024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5</a:t>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nchorCtr="0"/>
          <a:lstStyle/>
          <a:p>
            <a:pPr lvl="0"/>
            <a:r>
              <a:rPr lang="zh-CN" altLang="en-US" dirty="0"/>
              <a:t>我们来看这种元气的发展，从表示自动存储到自动执行，我们来看电子管，那么它解决了这种 </a:t>
            </a:r>
            <a:r>
              <a:rPr lang="en-US" altLang="zh-CN" dirty="0"/>
              <a:t>0 </a:t>
            </a:r>
            <a:r>
              <a:rPr lang="zh-CN" altLang="en-US" dirty="0"/>
              <a:t>和一的一种存取问题。晶体管它解决了一个体积，解决了一个可靠性集成电路，解决了这种多个元器件之间相互之间连接的这种可靠性的问题，它实际上是一种封装，那么这种封装体现了一定的一种变换。</a:t>
            </a:r>
            <a:endParaRPr lang="en-US" altLang="zh-CN" dirty="0"/>
          </a:p>
          <a:p>
            <a:pPr lvl="0"/>
            <a:r>
              <a:rPr lang="zh-CN" altLang="en-US" dirty="0"/>
              <a:t>我们说那么现在这种集成电路，我们可以把它称为叫做超大规模的集成电路，那么应该说这种元器件它的体积越来越小，可靠性越来越高，电路的规模越来越大，速度也越来越快</a:t>
            </a:r>
          </a:p>
        </p:txBody>
      </p:sp>
      <p:sp>
        <p:nvSpPr>
          <p:cNvPr id="5120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21</a:t>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a:solidFill>
              <a:srgbClr val="000000">
                <a:alpha val="100000"/>
              </a:srgbClr>
            </a:solidFill>
            <a:miter lim="800000"/>
          </a:ln>
        </p:spPr>
      </p:sp>
      <p:sp>
        <p:nvSpPr>
          <p:cNvPr id="56323" name="备注占位符 2"/>
          <p:cNvSpPr>
            <a:spLocks noGrp="1"/>
          </p:cNvSpPr>
          <p:nvPr>
            <p:ph type="body" idx="1"/>
          </p:nvPr>
        </p:nvSpPr>
        <p:spPr>
          <a:noFill/>
          <a:ln>
            <a:noFill/>
          </a:ln>
        </p:spPr>
        <p:txBody>
          <a:bodyPr wrap="square" lIns="91440" tIns="45720" rIns="91440" bIns="45720" anchor="t" anchorCtr="0"/>
          <a:lstStyle/>
          <a:p>
            <a:pPr lvl="0"/>
            <a:r>
              <a:rPr lang="zh-CN" altLang="en-US" dirty="0"/>
              <a:t>最多存放</a:t>
            </a:r>
            <a:r>
              <a:rPr lang="en-US" altLang="zh-CN" dirty="0"/>
              <a:t>20</a:t>
            </a:r>
            <a:r>
              <a:rPr lang="zh-CN" altLang="en-US" dirty="0"/>
              <a:t>个</a:t>
            </a:r>
            <a:r>
              <a:rPr lang="en-US" altLang="zh-CN" dirty="0"/>
              <a:t>10</a:t>
            </a:r>
            <a:r>
              <a:rPr lang="zh-CN" altLang="en-US" dirty="0"/>
              <a:t>位十进制数</a:t>
            </a:r>
            <a:endParaRPr lang="en-US" altLang="zh-CN" dirty="0"/>
          </a:p>
          <a:p>
            <a:pPr lvl="0"/>
            <a:endParaRPr lang="en-US" altLang="zh-CN" dirty="0"/>
          </a:p>
          <a:p>
            <a:pPr lvl="0"/>
            <a:r>
              <a:rPr lang="zh-CN" altLang="en-US" dirty="0"/>
              <a:t>数据的表示和存储</a:t>
            </a:r>
            <a:endParaRPr lang="en-US" altLang="zh-CN" dirty="0"/>
          </a:p>
          <a:p>
            <a:pPr lvl="0"/>
            <a:endParaRPr lang="en-US" altLang="zh-CN" dirty="0"/>
          </a:p>
          <a:p>
            <a:pPr lvl="0"/>
            <a:r>
              <a:rPr lang="zh-CN" altLang="en-US" dirty="0"/>
              <a:t>程序的存储和自动执行</a:t>
            </a:r>
          </a:p>
        </p:txBody>
      </p:sp>
      <p:sp>
        <p:nvSpPr>
          <p:cNvPr id="5632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22</a:t>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a:solidFill>
              <a:srgbClr val="000000">
                <a:alpha val="100000"/>
              </a:srgbClr>
            </a:solidFill>
            <a:miter lim="800000"/>
          </a:ln>
        </p:spPr>
      </p:sp>
      <p:sp>
        <p:nvSpPr>
          <p:cNvPr id="58371" name="备注占位符 2"/>
          <p:cNvSpPr>
            <a:spLocks noGrp="1"/>
          </p:cNvSpPr>
          <p:nvPr>
            <p:ph type="body" idx="1"/>
          </p:nvPr>
        </p:nvSpPr>
        <p:spPr>
          <a:noFill/>
          <a:ln>
            <a:noFill/>
          </a:ln>
        </p:spPr>
        <p:txBody>
          <a:bodyPr wrap="square" lIns="91440" tIns="45720" rIns="91440" bIns="45720" anchor="t" anchorCtr="0"/>
          <a:lstStyle/>
          <a:p>
            <a:pPr lvl="0"/>
            <a:r>
              <a:rPr lang="zh-CN" altLang="en-US" dirty="0"/>
              <a:t>手动修改 慢于 电</a:t>
            </a:r>
          </a:p>
        </p:txBody>
      </p:sp>
      <p:sp>
        <p:nvSpPr>
          <p:cNvPr id="5837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23</a:t>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a:solidFill>
              <a:srgbClr val="000000">
                <a:alpha val="100000"/>
              </a:srgbClr>
            </a:solidFill>
            <a:miter lim="800000"/>
          </a:ln>
        </p:spPr>
      </p:sp>
      <p:sp>
        <p:nvSpPr>
          <p:cNvPr id="60419" name="备注占位符 2"/>
          <p:cNvSpPr>
            <a:spLocks noGrp="1"/>
          </p:cNvSpPr>
          <p:nvPr>
            <p:ph type="body" idx="1"/>
          </p:nvPr>
        </p:nvSpPr>
        <p:spPr>
          <a:noFill/>
          <a:ln>
            <a:noFill/>
          </a:ln>
        </p:spPr>
        <p:txBody>
          <a:bodyPr wrap="square" lIns="91440" tIns="45720" rIns="91440" bIns="45720" anchor="t" anchorCtr="0"/>
          <a:lstStyle/>
          <a:p>
            <a:pPr lvl="0"/>
            <a:r>
              <a:rPr lang="zh-CN" altLang="en-US" dirty="0"/>
              <a:t>电子离散时序自动计算机</a:t>
            </a:r>
          </a:p>
        </p:txBody>
      </p:sp>
      <p:sp>
        <p:nvSpPr>
          <p:cNvPr id="604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25</a:t>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nchorCtr="0"/>
          <a:lstStyle/>
          <a:p>
            <a:pPr lvl="0"/>
            <a:r>
              <a:rPr lang="en-US" altLang="zh-CN" dirty="0"/>
              <a:t>0</a:t>
            </a:r>
            <a:r>
              <a:rPr lang="zh-CN" altLang="en-US" dirty="0"/>
              <a:t>和</a:t>
            </a:r>
            <a:r>
              <a:rPr lang="en-US" altLang="zh-CN" dirty="0"/>
              <a:t>1</a:t>
            </a:r>
            <a:r>
              <a:rPr lang="zh-CN" altLang="en-US" dirty="0"/>
              <a:t>是实现任何计算的基础；社会</a:t>
            </a:r>
            <a:r>
              <a:rPr lang="en-US" altLang="zh-CN" dirty="0"/>
              <a:t>/</a:t>
            </a:r>
            <a:r>
              <a:rPr lang="zh-CN" altLang="en-US" dirty="0"/>
              <a:t>自然与计算融合的基本手段； </a:t>
            </a:r>
            <a:r>
              <a:rPr lang="en-US" altLang="zh-CN" dirty="0"/>
              <a:t>0</a:t>
            </a:r>
            <a:r>
              <a:rPr lang="zh-CN" altLang="en-US" dirty="0"/>
              <a:t>和</a:t>
            </a:r>
            <a:r>
              <a:rPr lang="en-US" altLang="zh-CN" dirty="0"/>
              <a:t>1</a:t>
            </a:r>
            <a:r>
              <a:rPr lang="zh-CN" altLang="en-US" dirty="0"/>
              <a:t>是连接硬件与 软件的纽带；</a:t>
            </a:r>
            <a:r>
              <a:rPr lang="en-US" altLang="zh-CN" dirty="0"/>
              <a:t>0/1</a:t>
            </a:r>
            <a:r>
              <a:rPr lang="zh-CN" altLang="en-US" dirty="0"/>
              <a:t>是最基本的抽象与自动化机制。</a:t>
            </a:r>
          </a:p>
        </p:txBody>
      </p:sp>
      <p:sp>
        <p:nvSpPr>
          <p:cNvPr id="6349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26</a:t>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6554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27</a:t>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a:solidFill>
              <a:srgbClr val="000000">
                <a:alpha val="100000"/>
              </a:srgbClr>
            </a:solidFill>
            <a:miter lim="800000"/>
          </a:ln>
        </p:spPr>
      </p:sp>
      <p:sp>
        <p:nvSpPr>
          <p:cNvPr id="68611" name="备注占位符 2"/>
          <p:cNvSpPr>
            <a:spLocks noGrp="1"/>
          </p:cNvSpPr>
          <p:nvPr>
            <p:ph type="body" idx="1"/>
          </p:nvPr>
        </p:nvSpPr>
        <p:spPr>
          <a:noFill/>
          <a:ln>
            <a:noFill/>
          </a:ln>
        </p:spPr>
        <p:txBody>
          <a:bodyPr wrap="square" lIns="91440" tIns="45720" rIns="91440" bIns="45720" anchor="t" anchorCtr="0"/>
          <a:lstStyle/>
          <a:p>
            <a:pPr lvl="0"/>
            <a:r>
              <a:rPr lang="zh-CN" altLang="en-US" dirty="0"/>
              <a:t>早期以运算器为核心，输入、输出数据或程序要通过运算器，进行运算也要通过运算器，二者要争夺运算器资源，输入、输出数据或程序就不能计算，计算时不能输入、输出。</a:t>
            </a:r>
            <a:endParaRPr lang="en-US" altLang="zh-CN" dirty="0"/>
          </a:p>
        </p:txBody>
      </p:sp>
      <p:sp>
        <p:nvSpPr>
          <p:cNvPr id="686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29</a:t>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a:solidFill>
              <a:srgbClr val="000000">
                <a:alpha val="100000"/>
              </a:srgbClr>
            </a:solidFill>
            <a:miter lim="800000"/>
          </a:ln>
        </p:spPr>
      </p:sp>
      <p:sp>
        <p:nvSpPr>
          <p:cNvPr id="70659" name="备注占位符 2"/>
          <p:cNvSpPr>
            <a:spLocks noGrp="1"/>
          </p:cNvSpPr>
          <p:nvPr>
            <p:ph type="body" idx="1"/>
          </p:nvPr>
        </p:nvSpPr>
        <p:spPr>
          <a:noFill/>
          <a:ln>
            <a:noFill/>
          </a:ln>
        </p:spPr>
        <p:txBody>
          <a:bodyPr wrap="square" lIns="91440" tIns="45720" rIns="91440" bIns="45720" anchor="t" anchorCtr="0"/>
          <a:lstStyle/>
          <a:p>
            <a:pPr lvl="0"/>
            <a:r>
              <a:rPr lang="zh-CN" altLang="en-US" dirty="0"/>
              <a:t>目前计算机基本采用了以存储器为中心的结构，输入、输出数据或程序不通过运算器，运算器只负责进行运算，存储器可支持运算器和输入、输出的并行工作，即存储器的一部分在进行输入、输出时，其另一部分可为运算器提供存取服务。</a:t>
            </a:r>
          </a:p>
          <a:p>
            <a:pPr lvl="0"/>
            <a:endParaRPr lang="zh-CN" altLang="en-US" dirty="0"/>
          </a:p>
        </p:txBody>
      </p:sp>
      <p:sp>
        <p:nvSpPr>
          <p:cNvPr id="706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30</a:t>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a:solidFill>
              <a:srgbClr val="000000">
                <a:alpha val="100000"/>
              </a:srgbClr>
            </a:solidFill>
            <a:miter lim="800000"/>
          </a:ln>
        </p:spPr>
      </p:sp>
      <p:sp>
        <p:nvSpPr>
          <p:cNvPr id="72707"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7270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latin typeface="Century Gothic" panose="020B0502020202020204" pitchFamily="34" charset="0"/>
              </a:rPr>
              <a:t>31</a:t>
            </a:fld>
            <a:endParaRPr lang="zh-CN" altLang="en-US" sz="1200" dirty="0">
              <a:latin typeface="Century Gothic" panose="020B0502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a:solidFill>
              <a:srgbClr val="000000">
                <a:alpha val="100000"/>
              </a:srgbClr>
            </a:solidFill>
            <a:miter lim="800000"/>
          </a:ln>
        </p:spPr>
      </p:sp>
      <p:sp>
        <p:nvSpPr>
          <p:cNvPr id="77827" name="备注占位符 2"/>
          <p:cNvSpPr>
            <a:spLocks noGrp="1"/>
          </p:cNvSpPr>
          <p:nvPr>
            <p:ph type="body" idx="1"/>
          </p:nvPr>
        </p:nvSpPr>
        <p:spPr>
          <a:noFill/>
          <a:ln>
            <a:noFill/>
          </a:ln>
        </p:spPr>
        <p:txBody>
          <a:bodyPr wrap="square" lIns="91440" tIns="45720" rIns="91440" bIns="45720" anchor="t" anchorCtr="0"/>
          <a:lstStyle/>
          <a:p>
            <a:pPr lvl="0"/>
            <a:r>
              <a:rPr lang="zh-CN" altLang="en-US" dirty="0"/>
              <a:t>“程序”的思维。一个复杂系统是怎样实现的</a:t>
            </a:r>
            <a:r>
              <a:rPr lang="en-US" altLang="zh-CN" dirty="0"/>
              <a:t>?</a:t>
            </a:r>
            <a:r>
              <a:rPr lang="zh-CN" altLang="en-US" dirty="0"/>
              <a:t>系统可被认为是由基本动作</a:t>
            </a:r>
            <a:r>
              <a:rPr lang="en-US" altLang="zh-CN" dirty="0"/>
              <a:t>(</a:t>
            </a:r>
            <a:r>
              <a:rPr lang="zh-CN" altLang="en-US" dirty="0"/>
              <a:t>基本动作是容易实现的</a:t>
            </a:r>
            <a:r>
              <a:rPr lang="en-US" altLang="zh-CN" dirty="0"/>
              <a:t>)</a:t>
            </a:r>
            <a:r>
              <a:rPr lang="zh-CN" altLang="en-US" dirty="0"/>
              <a:t>以及基本动作的各种组合所构成</a:t>
            </a:r>
            <a:r>
              <a:rPr lang="en-US" altLang="zh-CN" dirty="0"/>
              <a:t>(</a:t>
            </a:r>
            <a:r>
              <a:rPr lang="zh-CN" altLang="en-US" dirty="0"/>
              <a:t>条恋的、复杂的动作可由基本作的各种组合来实现</a:t>
            </a:r>
            <a:r>
              <a:rPr lang="en-US" altLang="zh-CN" dirty="0"/>
              <a:t>)</a:t>
            </a:r>
            <a:r>
              <a:rPr lang="zh-CN" altLang="en-US" dirty="0"/>
              <a:t>。因此实现一个系统仅需实现这些基本动作以及实现一个共出本动作组合与执行次序的机构。对基本动作的控制就是指令，指令的各种组合及其次序就是程序。系统可以按照“程序”控制“基本动作”的执行，以实现复杂的功能。计算或者计算系统就是能够执行各种程序的机器或系统，指令和程序的思维也是最重要的一种计算思维。</a:t>
            </a:r>
            <a:endParaRPr lang="en-US" altLang="zh-CN" dirty="0"/>
          </a:p>
          <a:p>
            <a:pPr lvl="0"/>
            <a:endParaRPr lang="en-US" altLang="zh-CN" dirty="0"/>
          </a:p>
          <a:p>
            <a:pPr lvl="0"/>
            <a:r>
              <a:rPr lang="zh-CN" altLang="en-US" dirty="0"/>
              <a:t>汉字有限，但组合后的句子语义无限</a:t>
            </a:r>
            <a:endParaRPr lang="en-US" altLang="zh-CN" dirty="0"/>
          </a:p>
        </p:txBody>
      </p:sp>
      <p:sp>
        <p:nvSpPr>
          <p:cNvPr id="7782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34</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t>11</a:t>
            </a:fld>
            <a:endParaRPr lang="en-US" altLang="zh-CN" sz="1200" dirty="0"/>
          </a:p>
        </p:txBody>
      </p:sp>
      <p:sp>
        <p:nvSpPr>
          <p:cNvPr id="21507" name="Rectangle 2"/>
          <p:cNvSpPr>
            <a:spLocks noGrp="1" noRot="1" noChangeAspect="1" noTextEdit="1"/>
          </p:cNvSpPr>
          <p:nvPr>
            <p:ph type="sldImg"/>
          </p:nvPr>
        </p:nvSpPr>
        <p:spPr>
          <a:ln>
            <a:solidFill>
              <a:srgbClr val="000000">
                <a:alpha val="100000"/>
              </a:srgbClr>
            </a:solidFill>
            <a:miter lim="800000"/>
          </a:ln>
        </p:spPr>
      </p:sp>
      <p:sp>
        <p:nvSpPr>
          <p:cNvPr id="17412" name="Rectangle 3"/>
          <p:cNvSpPr>
            <a:spLocks noGrp="1"/>
          </p:cNvSpPr>
          <p:nvPr>
            <p:ph type="body" idx="1"/>
          </p:nvPr>
        </p:nvSpPr>
        <p:spPr bwMode="auto"/>
        <p:txBody>
          <a:bodyPr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mn-lt"/>
                <a:ea typeface="+mn-ea"/>
                <a:cs typeface="+mn-cs"/>
              </a:rPr>
              <a:t>计算思维是抽象的，但这种能力的培养应该依赖于具体化的过程。</a:t>
            </a:r>
            <a:endParaRPr kumimoji="0" lang="en-US" altLang="zh-CN" sz="1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dirty="0" err="1">
                <a:ln>
                  <a:noFill/>
                </a:ln>
                <a:solidFill>
                  <a:schemeClr val="tx1"/>
                </a:solidFill>
                <a:effectLst/>
                <a:uLnTx/>
                <a:uFillTx/>
                <a:latin typeface="+mn-lt"/>
                <a:ea typeface="+mn-ea"/>
                <a:cs typeface="+mn-cs"/>
              </a:rPr>
              <a:t>Edsger</a:t>
            </a:r>
            <a:r>
              <a:rPr kumimoji="0" lang="en-US" altLang="zh-CN" sz="1000" b="0" i="0" u="none" strike="noStrike" kern="1200" cap="none" spc="0" normalizeH="0" baseline="0" noProof="0" dirty="0">
                <a:ln>
                  <a:noFill/>
                </a:ln>
                <a:solidFill>
                  <a:schemeClr val="tx1"/>
                </a:solidFill>
                <a:effectLst/>
                <a:uLnTx/>
                <a:uFillTx/>
                <a:latin typeface="+mn-lt"/>
                <a:ea typeface="+mn-ea"/>
                <a:cs typeface="+mn-cs"/>
              </a:rPr>
              <a:t> Dijkstra</a:t>
            </a:r>
            <a:r>
              <a:rPr kumimoji="0" lang="zh-CN" altLang="en-US" sz="1000" b="0" i="0" u="none" strike="noStrike" kern="1200" cap="none" spc="0" normalizeH="0" baseline="0" noProof="0" dirty="0">
                <a:ln>
                  <a:noFill/>
                </a:ln>
                <a:solidFill>
                  <a:schemeClr val="tx1"/>
                </a:solidFill>
                <a:effectLst/>
                <a:uLnTx/>
                <a:uFillTx/>
                <a:latin typeface="+mn-lt"/>
                <a:ea typeface="+mn-ea"/>
                <a:cs typeface="+mn-cs"/>
              </a:rPr>
              <a:t>是</a:t>
            </a:r>
            <a:r>
              <a:rPr kumimoji="0" lang="en-US" altLang="zh-CN" sz="1000" b="0" i="0" u="none" strike="noStrike" kern="1200" cap="none" spc="0" normalizeH="0" baseline="0" noProof="0" dirty="0">
                <a:ln>
                  <a:noFill/>
                </a:ln>
                <a:solidFill>
                  <a:schemeClr val="tx1"/>
                </a:solidFill>
                <a:effectLst/>
                <a:uLnTx/>
                <a:uFillTx/>
                <a:latin typeface="+mn-lt"/>
                <a:ea typeface="+mn-ea"/>
                <a:cs typeface="+mn-cs"/>
              </a:rPr>
              <a:t>1950</a:t>
            </a:r>
            <a:r>
              <a:rPr kumimoji="0" lang="zh-CN" altLang="en-US" sz="1000" b="0" i="0" u="none" strike="noStrike" kern="1200" cap="none" spc="0" normalizeH="0" baseline="0" noProof="0" dirty="0">
                <a:ln>
                  <a:noFill/>
                </a:ln>
                <a:solidFill>
                  <a:schemeClr val="tx1"/>
                </a:solidFill>
                <a:effectLst/>
                <a:uLnTx/>
                <a:uFillTx/>
                <a:latin typeface="+mn-lt"/>
                <a:ea typeface="+mn-ea"/>
                <a:cs typeface="+mn-cs"/>
              </a:rPr>
              <a:t>年代</a:t>
            </a:r>
            <a:r>
              <a:rPr kumimoji="0" lang="en-US" altLang="zh-CN" sz="1000" b="0" i="0" u="none" strike="noStrike" kern="1200" cap="none" spc="0" normalizeH="0" baseline="0" noProof="0" dirty="0">
                <a:ln>
                  <a:noFill/>
                </a:ln>
                <a:solidFill>
                  <a:schemeClr val="tx1"/>
                </a:solidFill>
                <a:effectLst/>
                <a:uLnTx/>
                <a:uFillTx/>
                <a:latin typeface="+mn-lt"/>
                <a:ea typeface="+mn-ea"/>
                <a:cs typeface="+mn-cs"/>
              </a:rPr>
              <a:t>ALGOL</a:t>
            </a:r>
            <a:r>
              <a:rPr kumimoji="0" lang="zh-CN" altLang="en-US" sz="1000" b="0" i="0" u="none" strike="noStrike" kern="1200" cap="none" spc="0" normalizeH="0" baseline="0" noProof="0" dirty="0">
                <a:ln>
                  <a:noFill/>
                </a:ln>
                <a:solidFill>
                  <a:schemeClr val="tx1"/>
                </a:solidFill>
                <a:effectLst/>
                <a:uLnTx/>
                <a:uFillTx/>
                <a:latin typeface="+mn-lt"/>
                <a:ea typeface="+mn-ea"/>
                <a:cs typeface="+mn-cs"/>
              </a:rPr>
              <a:t>语言的一个主要贡献者。</a:t>
            </a:r>
            <a:r>
              <a:rPr kumimoji="0" lang="en-US" altLang="zh-CN" sz="1000" b="0" i="0" u="none" strike="noStrike" kern="1200" cap="none" spc="0" normalizeH="0" baseline="0" noProof="0" dirty="0">
                <a:ln>
                  <a:noFill/>
                </a:ln>
                <a:solidFill>
                  <a:schemeClr val="tx1"/>
                </a:solidFill>
                <a:effectLst/>
                <a:uLnTx/>
                <a:uFillTx/>
                <a:latin typeface="+mn-lt"/>
                <a:ea typeface="+mn-ea"/>
                <a:cs typeface="+mn-cs"/>
              </a:rPr>
              <a:t>ALGOL</a:t>
            </a:r>
            <a:r>
              <a:rPr kumimoji="0" lang="zh-CN" altLang="en-US" sz="1000" b="0" i="0" u="none" strike="noStrike" kern="1200" cap="none" spc="0" normalizeH="0" baseline="0" noProof="0" dirty="0">
                <a:ln>
                  <a:noFill/>
                </a:ln>
                <a:solidFill>
                  <a:schemeClr val="tx1"/>
                </a:solidFill>
                <a:effectLst/>
                <a:uLnTx/>
                <a:uFillTx/>
                <a:latin typeface="+mn-lt"/>
                <a:ea typeface="+mn-ea"/>
                <a:cs typeface="+mn-cs"/>
              </a:rPr>
              <a:t>高级编程语言已经成为结构清晰，数学基础严谨的一个典范。</a:t>
            </a:r>
            <a:r>
              <a:rPr kumimoji="0" lang="en-US" altLang="zh-CN" sz="1000" b="0" i="0" u="none" strike="noStrike" kern="1200" cap="none" spc="0" normalizeH="0" baseline="0" noProof="0" dirty="0">
                <a:ln>
                  <a:noFill/>
                </a:ln>
                <a:solidFill>
                  <a:schemeClr val="tx1"/>
                </a:solidFill>
                <a:effectLst/>
                <a:uLnTx/>
                <a:uFillTx/>
                <a:latin typeface="+mn-lt"/>
                <a:ea typeface="+mn-ea"/>
                <a:cs typeface="+mn-cs"/>
              </a:rPr>
              <a:t>E. W. </a:t>
            </a:r>
            <a:r>
              <a:rPr kumimoji="0" lang="en-US" altLang="zh-CN" sz="1000" b="0" i="0" u="none" strike="noStrike" kern="1200" cap="none" spc="0" normalizeH="0" baseline="0" noProof="0" dirty="0" err="1">
                <a:ln>
                  <a:noFill/>
                </a:ln>
                <a:solidFill>
                  <a:schemeClr val="tx1"/>
                </a:solidFill>
                <a:effectLst/>
                <a:uLnTx/>
                <a:uFillTx/>
                <a:latin typeface="+mn-lt"/>
                <a:ea typeface="+mn-ea"/>
                <a:cs typeface="+mn-cs"/>
              </a:rPr>
              <a:t>Dijkstra</a:t>
            </a:r>
            <a:r>
              <a:rPr kumimoji="0" lang="zh-CN" altLang="en-US" sz="1000" b="0" i="0" u="none" strike="noStrike" kern="1200" cap="none" spc="0" normalizeH="0" baseline="0" noProof="0" dirty="0">
                <a:ln>
                  <a:noFill/>
                </a:ln>
                <a:solidFill>
                  <a:schemeClr val="tx1"/>
                </a:solidFill>
                <a:effectLst/>
                <a:uLnTx/>
                <a:uFillTx/>
                <a:latin typeface="+mn-lt"/>
                <a:ea typeface="+mn-ea"/>
                <a:cs typeface="+mn-cs"/>
              </a:rPr>
              <a:t>是现代编程语言的主要贡献者之一，为我们理解程序语言的结构，表示方法与实现做出了巨大的贡献。</a:t>
            </a:r>
            <a:r>
              <a:rPr kumimoji="0" lang="en-US" altLang="zh-CN" sz="1000" b="0" i="0" u="none" strike="noStrike" kern="1200" cap="none" spc="0" normalizeH="0" baseline="0" noProof="0" dirty="0">
                <a:ln>
                  <a:noFill/>
                </a:ln>
                <a:solidFill>
                  <a:schemeClr val="tx1"/>
                </a:solidFill>
                <a:effectLst/>
                <a:uLnTx/>
                <a:uFillTx/>
                <a:latin typeface="+mn-lt"/>
                <a:ea typeface="+mn-ea"/>
                <a:cs typeface="+mn-cs"/>
              </a:rPr>
              <a:t>E. W. </a:t>
            </a:r>
            <a:r>
              <a:rPr kumimoji="0" lang="en-US" altLang="zh-CN" sz="1000" b="0" i="0" u="none" strike="noStrike" kern="1200" cap="none" spc="0" normalizeH="0" baseline="0" noProof="0" dirty="0" err="1">
                <a:ln>
                  <a:noFill/>
                </a:ln>
                <a:solidFill>
                  <a:schemeClr val="tx1"/>
                </a:solidFill>
                <a:effectLst/>
                <a:uLnTx/>
                <a:uFillTx/>
                <a:latin typeface="+mn-lt"/>
                <a:ea typeface="+mn-ea"/>
                <a:cs typeface="+mn-cs"/>
              </a:rPr>
              <a:t>Dijkstra</a:t>
            </a:r>
            <a:r>
              <a:rPr kumimoji="0" lang="en-US" altLang="zh-CN" sz="1000" b="0" i="0" u="none" strike="noStrike" kern="1200" cap="none" spc="0" normalizeH="0" baseline="0" noProof="0" dirty="0">
                <a:ln>
                  <a:noFill/>
                </a:ln>
                <a:solidFill>
                  <a:schemeClr val="tx1"/>
                </a:solidFill>
                <a:effectLst/>
                <a:uLnTx/>
                <a:uFillTx/>
                <a:latin typeface="+mn-lt"/>
                <a:ea typeface="+mn-ea"/>
                <a:cs typeface="+mn-cs"/>
              </a:rPr>
              <a:t> 15</a:t>
            </a:r>
            <a:r>
              <a:rPr kumimoji="0" lang="zh-CN" altLang="en-US" sz="1000" b="0" i="0" u="none" strike="noStrike" kern="1200" cap="none" spc="0" normalizeH="0" baseline="0" noProof="0" dirty="0">
                <a:ln>
                  <a:noFill/>
                </a:ln>
                <a:solidFill>
                  <a:schemeClr val="tx1"/>
                </a:solidFill>
                <a:effectLst/>
                <a:uLnTx/>
                <a:uFillTx/>
                <a:latin typeface="+mn-lt"/>
                <a:ea typeface="+mn-ea"/>
                <a:cs typeface="+mn-cs"/>
              </a:rPr>
              <a:t>年的学术著作覆盖了图论的理论工作，教育手册，解释文章和编程语言领域的哲学思考。</a:t>
            </a:r>
            <a:endParaRPr kumimoji="0" lang="en-US" altLang="zh-CN" sz="1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mn-ea"/>
                <a:ea typeface="+mn-ea"/>
                <a:cs typeface="+mn-cs"/>
              </a:rPr>
              <a:t>这种思考方式要运用计算机科学的基本理念，而且用途广泛。</a:t>
            </a:r>
            <a:r>
              <a:rPr kumimoji="0" lang="zh-CN" altLang="en-US" sz="1000" b="1" i="0" u="none" strike="noStrike" kern="1200" cap="none" spc="0" normalizeH="0" baseline="0" noProof="0" dirty="0">
                <a:ln>
                  <a:noFill/>
                </a:ln>
                <a:solidFill>
                  <a:schemeClr val="tx1"/>
                </a:solidFill>
                <a:effectLst/>
                <a:uLnTx/>
                <a:uFillTx/>
                <a:latin typeface="+mn-ea"/>
                <a:ea typeface="+mn-ea"/>
                <a:cs typeface="+mn-cs"/>
              </a:rPr>
              <a:t>计算思维是每个人的基本技能，不仅仅属于计算机科学家，它将渗透到我们每个人的生活之中。</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dirty="0">
                <a:ln>
                  <a:noFill/>
                </a:ln>
                <a:solidFill>
                  <a:schemeClr val="tx1"/>
                </a:solidFill>
                <a:effectLst/>
                <a:uLnTx/>
                <a:uFillTx/>
                <a:latin typeface="+mn-lt"/>
                <a:ea typeface="+mn-ea"/>
                <a:cs typeface="+mn-cs"/>
              </a:rPr>
              <a:t>Jeannette M. Wing  </a:t>
            </a:r>
            <a:r>
              <a:rPr kumimoji="0" lang="zh-CN" altLang="en-US" sz="1000" b="1" i="0" u="none" strike="noStrike" kern="1200" cap="none" spc="0" normalizeH="0" baseline="0" noProof="0" dirty="0">
                <a:ln>
                  <a:noFill/>
                </a:ln>
                <a:solidFill>
                  <a:schemeClr val="tx1"/>
                </a:solidFill>
                <a:effectLst/>
                <a:uLnTx/>
                <a:uFillTx/>
                <a:latin typeface="+mn-lt"/>
                <a:ea typeface="+mn-ea"/>
                <a:cs typeface="+mn-cs"/>
              </a:rPr>
              <a:t>周以真</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00" b="1" i="0" u="none" strike="noStrike" kern="1200" cap="none" spc="0" normalizeH="0" baseline="0" noProof="0" dirty="0">
                <a:ln>
                  <a:noFill/>
                </a:ln>
                <a:solidFill>
                  <a:schemeClr val="tx1"/>
                </a:solidFill>
                <a:effectLst/>
                <a:uLnTx/>
                <a:uFillTx/>
                <a:latin typeface="+mn-lt"/>
                <a:ea typeface="+mn-ea"/>
                <a:cs typeface="+mn-cs"/>
              </a:rPr>
              <a:t>我对这个领域总的想法是这样的，计算机科学要超过任何行政、任何国家的边界，这是我对于计算机科学的一个远大想法。计算机应该是在二十一世纪中期每个人都应该掌握的一个技能，就像读书写字一样，这也是我的梦想。大家可以想象每个孩子都知道如何像计算机科学家那样思考，这会是怎样的世界呢？要实现这个梦想，计算和计算机就要一起来工作，我要给大家讲一下计算思维的例子。每一次面对一个问题的时候，这个问题的难度有多大，每一次我们都有精确的问这个问题的方式，也有回答这个问题的方式。计算的想法就是把看来更加困难的问题换成一种我们知道是如何解决的问题，通过嵌入、转换、模拟等等，计算的方法就是选择一个适当的代表或者模型反映出这个问题的有关方面，使得它有不可更总性，计算的想法就是把解决复杂的问题分开来解决，同时也要判断它的设计和好处，简单化。同时也要检查分析多面的一般化的问题，计算机的思维就是要防止出现最大问题的时候如何恢复，这种东西也涉及到多用户，这也涉及到僵局，然后是涉及到解决非常难的人们的困难等等。总的来说，计算机思维就是采取方法解决问题，并且理解人类的行为，而且是和计算机科学非常关键的一些想法，有些计算机思维最喜欢的例子你也可以告诉我们。在学习方面，计算机思维也使得统计问题革命化了，美国的一些统计部门也在用计算机科学家，因为他们知道今后他们的未来在这个职业。美国的计算机学院也开始拥抱现有的部门了，我们的梅隆大学和微软公司开展了合作，我们认为算法和结构以及计算机思维方式将有助于生物学的发展。也有专家在游戏理论以及计算机方面进行广泛的研究</a:t>
            </a:r>
            <a:r>
              <a:rPr kumimoji="0" lang="zh-CN" alt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zh-CN" altLang="en-US" sz="10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这个是我们计算机工作的一个基本过程，但大家想一想，我们现在</a:t>
            </a:r>
          </a:p>
        </p:txBody>
      </p:sp>
      <p:sp>
        <p:nvSpPr>
          <p:cNvPr id="4" name="灯片编号占位符 3"/>
          <p:cNvSpPr>
            <a:spLocks noGrp="1"/>
          </p:cNvSpPr>
          <p:nvPr>
            <p:ph type="sldNum" sz="quarter" idx="5"/>
          </p:nvPr>
        </p:nvSpPr>
        <p:spPr/>
        <p:txBody>
          <a:bodyPr/>
          <a:lstStyle/>
          <a:p>
            <a:fld id="{41464DB0-CCE3-4363-801A-A01AADC6398D}" type="slidenum">
              <a:rPr lang="zh-CN" altLang="en-US" smtClean="0"/>
              <a:t>41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p:nvPr>
        </p:nvSpPr>
        <p:spPr/>
      </p:sp>
      <p:sp>
        <p:nvSpPr>
          <p:cNvPr id="4096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09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35D4F25-213B-470B-BE08-DB35103AB11C}" type="slidenum">
              <a:rPr lang="en-US" altLang="zh-CN" smtClean="0"/>
              <a:t>42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p:nvPr>
        </p:nvSpPr>
        <p:spPr/>
      </p:sp>
      <p:sp>
        <p:nvSpPr>
          <p:cNvPr id="4301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301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07B6F6-82AD-45A0-B525-13D036FB7B85}" type="slidenum">
              <a:rPr lang="en-US" altLang="zh-CN" smtClean="0"/>
              <a:t>43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p:nvPr>
        </p:nvSpPr>
        <p:spPr/>
      </p:sp>
      <p:sp>
        <p:nvSpPr>
          <p:cNvPr id="4505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506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D5A2382-0880-47E0-A793-C44481C53BEE}" type="slidenum">
              <a:rPr lang="en-US" altLang="zh-CN" smtClean="0"/>
              <a:t>44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ChangeArrowheads="1" noTextEdit="1"/>
          </p:cNvSpPr>
          <p:nvPr>
            <p:ph type="sldImg"/>
          </p:nvPr>
        </p:nvSpPr>
        <p:spPr/>
      </p:sp>
      <p:sp>
        <p:nvSpPr>
          <p:cNvPr id="4710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710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4E21B4-B841-4CAC-A219-75D62BA90C1A}" type="slidenum">
              <a:rPr lang="en-US" altLang="zh-CN" smtClean="0"/>
              <a:t>45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ChangeArrowheads="1" noTextEdit="1"/>
          </p:cNvSpPr>
          <p:nvPr>
            <p:ph type="sldImg"/>
          </p:nvPr>
        </p:nvSpPr>
        <p:spPr/>
      </p:sp>
      <p:sp>
        <p:nvSpPr>
          <p:cNvPr id="491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91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9ECC36A-9AD8-40F0-8C2C-C42A8EC0D432}" type="slidenum">
              <a:rPr lang="en-US" altLang="zh-CN" smtClean="0"/>
              <a:t>46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ChangeArrowheads="1" noTextEdit="1"/>
          </p:cNvSpPr>
          <p:nvPr>
            <p:ph type="sldImg"/>
          </p:nvPr>
        </p:nvSpPr>
        <p:spPr/>
      </p:sp>
      <p:sp>
        <p:nvSpPr>
          <p:cNvPr id="5120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120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4FF5547-C20E-4757-9D3E-910FFFB9ECF3}" type="slidenum">
              <a:rPr lang="en-US" altLang="zh-CN" smtClean="0"/>
              <a:t>47</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ChangeArrowheads="1" noTextEdit="1"/>
          </p:cNvSpPr>
          <p:nvPr>
            <p:ph type="sldImg"/>
          </p:nvPr>
        </p:nvSpPr>
        <p:spPr/>
      </p:sp>
      <p:sp>
        <p:nvSpPr>
          <p:cNvPr id="5325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325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8F952D-BF25-4E41-9C43-59160D4CACE5}" type="slidenum">
              <a:rPr lang="en-US" altLang="zh-CN" smtClean="0"/>
              <a:t>48</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p:nvPr>
        </p:nvSpPr>
        <p:spPr/>
      </p:sp>
      <p:sp>
        <p:nvSpPr>
          <p:cNvPr id="5529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rPr>
              <a:t>但这些指令和数据是怎么跑到存储器里面去的？他们又怎么知道自己的位置？这就要了解</a:t>
            </a:r>
            <a:r>
              <a:rPr lang="zh-CN" altLang="en-US" sz="1200" dirty="0">
                <a:solidFill>
                  <a:srgbClr val="FF0000"/>
                </a:solidFill>
                <a:ea typeface="黑体" panose="02010609060101010101" pitchFamily="49" charset="-122"/>
              </a:rPr>
              <a:t>程序的开发和执行过程了！</a:t>
            </a:r>
            <a:endParaRPr lang="zh-CN" altLang="en-US" dirty="0">
              <a:latin typeface="Arial" panose="020B0604020202020204" pitchFamily="34" charset="0"/>
            </a:endParaRPr>
          </a:p>
          <a:p>
            <a:endParaRPr lang="zh-CN" altLang="en-US" dirty="0">
              <a:latin typeface="Arial" panose="020B0604020202020204" pitchFamily="34" charset="0"/>
            </a:endParaRPr>
          </a:p>
        </p:txBody>
      </p:sp>
      <p:sp>
        <p:nvSpPr>
          <p:cNvPr id="5530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5C5D09-6BA4-48AC-8BB4-AA2096CE502F}" type="slidenum">
              <a:rPr lang="en-US" altLang="zh-CN" smtClean="0"/>
              <a:t>49</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a:solidFill>
              <a:srgbClr val="000000">
                <a:alpha val="100000"/>
              </a:srgbClr>
            </a:solidFill>
            <a:miter lim="800000"/>
          </a:ln>
        </p:spPr>
      </p:sp>
      <p:sp>
        <p:nvSpPr>
          <p:cNvPr id="8499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8499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52</a:t>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t>12</a:t>
            </a:fld>
            <a:endParaRPr lang="en-US" altLang="zh-CN" sz="1200" dirty="0"/>
          </a:p>
        </p:txBody>
      </p:sp>
      <p:sp>
        <p:nvSpPr>
          <p:cNvPr id="28675" name="幻灯片图像占位符 1"/>
          <p:cNvSpPr>
            <a:spLocks noGrp="1" noRot="1" noChangeAspect="1" noTextEdit="1"/>
          </p:cNvSpPr>
          <p:nvPr>
            <p:ph type="sldImg"/>
          </p:nvPr>
        </p:nvSpPr>
        <p:spPr>
          <a:ln>
            <a:solidFill>
              <a:srgbClr val="000000">
                <a:alpha val="100000"/>
              </a:srgbClr>
            </a:solidFill>
            <a:miter lim="800000"/>
          </a:ln>
        </p:spPr>
      </p:sp>
      <p:sp>
        <p:nvSpPr>
          <p:cNvPr id="28676"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lang="zh-CN" altLang="en-US" b="1" dirty="0"/>
              <a:t>抽象：</a:t>
            </a:r>
            <a:r>
              <a:rPr lang="zh-CN" altLang="en-US" dirty="0"/>
              <a:t>对物理世界进行</a:t>
            </a:r>
            <a:r>
              <a:rPr lang="zh-CN" altLang="en-US" b="1" dirty="0"/>
              <a:t>建模和模拟</a:t>
            </a:r>
            <a:r>
              <a:rPr lang="zh-CN" altLang="en-US" dirty="0"/>
              <a:t>，计算思维的抽象是更复杂的符号化的过程。</a:t>
            </a:r>
            <a:endParaRPr lang="en-US" altLang="zh-CN" dirty="0"/>
          </a:p>
          <a:p>
            <a:pPr lvl="0" eaLnBrk="1" hangingPunct="1">
              <a:spcBef>
                <a:spcPct val="0"/>
              </a:spcBef>
            </a:pPr>
            <a:r>
              <a:rPr lang="zh-CN" altLang="en-US" dirty="0"/>
              <a:t>首先，将问题中的数据描述成计算机能够理解的符号或模型形式，即抽象成计算机中的数据结构。然后，在设计计算机能够识别并执行的算法。</a:t>
            </a:r>
            <a:endParaRPr lang="en-US" altLang="zh-CN" dirty="0"/>
          </a:p>
          <a:p>
            <a:pPr lvl="0" eaLnBrk="1" hangingPunct="1">
              <a:spcBef>
                <a:spcPct val="0"/>
              </a:spcBef>
            </a:pPr>
            <a:endParaRPr lang="en-US" altLang="zh-CN" dirty="0"/>
          </a:p>
          <a:p>
            <a:pPr lvl="0" eaLnBrk="1" hangingPunct="1">
              <a:spcBef>
                <a:spcPct val="0"/>
              </a:spcBef>
            </a:pPr>
            <a:endParaRPr lang="en-US" altLang="zh-CN" dirty="0"/>
          </a:p>
          <a:p>
            <a:pPr lvl="0" eaLnBrk="1" hangingPunct="1">
              <a:spcBef>
                <a:spcPct val="0"/>
              </a:spcBef>
            </a:pPr>
            <a:r>
              <a:rPr lang="en-US" altLang="zh-CN" dirty="0"/>
              <a:t>01</a:t>
            </a:r>
            <a:r>
              <a:rPr lang="zh-CN" altLang="en-US" dirty="0"/>
              <a:t>思维 ，程序思维，算法思维，</a:t>
            </a:r>
            <a:endParaRPr lang="en-US" altLang="zh-CN" dirty="0"/>
          </a:p>
          <a:p>
            <a:pPr lvl="0" eaLnBrk="1" hangingPunct="1">
              <a:spcBef>
                <a:spcPct val="0"/>
              </a:spcBef>
            </a:pPr>
            <a:endParaRPr lang="en-US" altLang="zh-CN" dirty="0"/>
          </a:p>
          <a:p>
            <a:pPr lvl="0" eaLnBrk="1" hangingPunct="1">
              <a:spcBef>
                <a:spcPct val="0"/>
              </a:spcBef>
            </a:pPr>
            <a:r>
              <a:rPr lang="en-US" altLang="zh-CN" dirty="0"/>
              <a:t>01</a:t>
            </a:r>
            <a:r>
              <a:rPr lang="zh-CN" altLang="en-US" dirty="0"/>
              <a:t>是任何计算机的基础，是最基础的抽象与自动化机制。</a:t>
            </a:r>
            <a:endParaRPr lang="en-US" altLang="zh-CN" dirty="0"/>
          </a:p>
          <a:p>
            <a:pPr lvl="0" eaLnBrk="1" hangingPunct="1">
              <a:spcBef>
                <a:spcPct val="0"/>
              </a:spcBef>
            </a:pPr>
            <a:r>
              <a:rPr lang="zh-CN" altLang="en-US" dirty="0"/>
              <a:t>问题引入：外出时，经常利用大众点评、美团等寻找美食，这些应用可以按照我们的要求以距离排序，在使用这种服务的时候，是否想过这类网站是如何实现这种排序的呢？</a:t>
            </a:r>
            <a:endParaRPr lang="en-US" altLang="zh-CN" dirty="0"/>
          </a:p>
          <a:p>
            <a:pPr lvl="0" eaLnBrk="1" hangingPunct="1">
              <a:spcBef>
                <a:spcPct val="0"/>
              </a:spcBef>
            </a:pPr>
            <a:endParaRPr lang="en-US" altLang="zh-CN" dirty="0"/>
          </a:p>
          <a:p>
            <a:pPr lvl="0" eaLnBrk="1" hangingPunct="1">
              <a:spcBef>
                <a:spcPct val="0"/>
              </a:spcBef>
            </a:pPr>
            <a:r>
              <a:rPr lang="zh-CN" altLang="en-US" dirty="0"/>
              <a:t>计算思维用四个字来概括：</a:t>
            </a:r>
            <a:r>
              <a:rPr lang="zh-CN" altLang="en-US" b="1" dirty="0">
                <a:solidFill>
                  <a:srgbClr val="A50021"/>
                </a:solidFill>
              </a:rPr>
              <a:t>抽象、算法</a:t>
            </a:r>
            <a:r>
              <a:rPr lang="zh-CN" altLang="en-US" dirty="0"/>
              <a:t>；用八个字来概括：</a:t>
            </a:r>
            <a:r>
              <a:rPr lang="zh-CN" altLang="en-US" b="1" dirty="0">
                <a:solidFill>
                  <a:srgbClr val="A50021"/>
                </a:solidFill>
              </a:rPr>
              <a:t>合理抽象、高效算法</a:t>
            </a:r>
          </a:p>
          <a:p>
            <a:pPr lvl="0" eaLnBrk="1" hangingPunct="1">
              <a:spcBef>
                <a:spcPct val="0"/>
              </a:spcBef>
            </a:pPr>
            <a:r>
              <a:rPr lang="zh-CN" altLang="en-US" b="1" dirty="0"/>
              <a:t>抽象：</a:t>
            </a:r>
            <a:r>
              <a:rPr lang="zh-CN" altLang="en-US" dirty="0"/>
              <a:t>对物理世界进行</a:t>
            </a:r>
            <a:r>
              <a:rPr lang="zh-CN" altLang="en-US" b="1" dirty="0"/>
              <a:t>建模和模拟</a:t>
            </a:r>
            <a:r>
              <a:rPr lang="zh-CN" altLang="en-US" dirty="0"/>
              <a:t>，把物理世界的变化解释成一种计算的过程；把对物理性质的研究也看成一种计算的过程。这就是由具体上升到一般的过程。</a:t>
            </a:r>
          </a:p>
          <a:p>
            <a:pPr lvl="0" eaLnBrk="1" hangingPunct="1">
              <a:spcBef>
                <a:spcPct val="0"/>
              </a:spcBef>
            </a:pPr>
            <a:r>
              <a:rPr lang="zh-CN" altLang="en-US" b="1" dirty="0"/>
              <a:t>合理抽象：</a:t>
            </a:r>
            <a:r>
              <a:rPr lang="zh-CN" altLang="en-US" dirty="0"/>
              <a:t>懂得计算的能力和极限，</a:t>
            </a:r>
            <a:r>
              <a:rPr lang="zh-CN" altLang="en-US" b="1" dirty="0"/>
              <a:t>知道哪些问题可以计算，哪些问题不可以计算，这就是可计算性。</a:t>
            </a:r>
            <a:r>
              <a:rPr lang="zh-CN" altLang="en-US" dirty="0"/>
              <a:t>把待解决的问题抽象成有效的计算过程，建立有效的计算模型。</a:t>
            </a:r>
          </a:p>
          <a:p>
            <a:pPr lvl="0" eaLnBrk="1" hangingPunct="1">
              <a:spcBef>
                <a:spcPct val="0"/>
              </a:spcBef>
            </a:pPr>
            <a:r>
              <a:rPr lang="zh-CN" altLang="en-US" b="1" dirty="0"/>
              <a:t>算法：是指解题方案准确而完整的描述，是一系列解决问题的清晰指令或步骤</a:t>
            </a:r>
            <a:r>
              <a:rPr lang="zh-CN" altLang="en-US" dirty="0"/>
              <a:t>。能够对一定规范的输入，在有限时间内获得所要求的输出。用计算的方法来解决现实问题，要学会对问题进行有效的</a:t>
            </a:r>
            <a:r>
              <a:rPr lang="zh-CN" altLang="en-US" b="1" dirty="0"/>
              <a:t>分解</a:t>
            </a:r>
            <a:r>
              <a:rPr lang="zh-CN" altLang="en-US" dirty="0"/>
              <a:t>，从而快速获得计算结果。</a:t>
            </a:r>
          </a:p>
          <a:p>
            <a:pPr lvl="0" eaLnBrk="1" hangingPunct="1">
              <a:spcBef>
                <a:spcPct val="0"/>
              </a:spcBef>
            </a:pPr>
            <a:r>
              <a:rPr lang="zh-CN" altLang="en-US" b="1" dirty="0"/>
              <a:t>高效算法：</a:t>
            </a:r>
            <a:r>
              <a:rPr lang="zh-CN" altLang="en-US" dirty="0"/>
              <a:t>解决同一个问题有不同的算法，如何设计计算过程在</a:t>
            </a:r>
            <a:r>
              <a:rPr lang="zh-CN" altLang="en-US" b="1" dirty="0"/>
              <a:t>最短时间内正确可靠地完成</a:t>
            </a:r>
            <a:r>
              <a:rPr lang="zh-CN" altLang="en-US" dirty="0"/>
              <a:t>。</a:t>
            </a:r>
            <a:endParaRPr lang="en-US" altLang="zh-CN" dirty="0"/>
          </a:p>
          <a:p>
            <a:pPr lvl="0" eaLnBrk="1" hangingPunct="1">
              <a:spcBef>
                <a:spcPct val="0"/>
              </a:spcBef>
            </a:pPr>
            <a:endParaRPr lang="en-US" altLang="zh-CN" dirty="0"/>
          </a:p>
          <a:p>
            <a:pPr lvl="0">
              <a:spcBef>
                <a:spcPct val="0"/>
              </a:spcBef>
            </a:pPr>
            <a:r>
              <a:rPr lang="zh-CN" altLang="en-US" dirty="0">
                <a:solidFill>
                  <a:srgbClr val="000000"/>
                </a:solidFill>
                <a:latin typeface="黑体" panose="02010609060101010101" pitchFamily="49" charset="-122"/>
                <a:ea typeface="黑体" panose="02010609060101010101" pitchFamily="49" charset="-122"/>
              </a:rPr>
              <a:t>在整个过程中，抽象是方法，是手段，贯穿整个过程的每个环节</a:t>
            </a:r>
          </a:p>
          <a:p>
            <a:pPr lvl="0">
              <a:spcBef>
                <a:spcPct val="0"/>
              </a:spcBef>
            </a:pPr>
            <a:r>
              <a:rPr lang="zh-CN" altLang="en-US" sz="1400" dirty="0">
                <a:solidFill>
                  <a:srgbClr val="000000"/>
                </a:solidFill>
                <a:latin typeface="黑体" panose="02010609060101010101" pitchFamily="49" charset="-122"/>
                <a:ea typeface="黑体" panose="02010609060101010101" pitchFamily="49" charset="-122"/>
              </a:rPr>
              <a:t>构造化</a:t>
            </a:r>
          </a:p>
          <a:p>
            <a:pPr lvl="0">
              <a:spcBef>
                <a:spcPct val="0"/>
              </a:spcBef>
            </a:pPr>
            <a:r>
              <a:rPr lang="zh-CN" altLang="en-US" dirty="0">
                <a:solidFill>
                  <a:srgbClr val="000000"/>
                </a:solidFill>
                <a:latin typeface="黑体" panose="02010609060101010101" pitchFamily="49" charset="-122"/>
                <a:ea typeface="黑体" panose="02010609060101010101" pitchFamily="49" charset="-122"/>
              </a:rPr>
              <a:t>自动化是最终目标，让机器去做计算的工作，把人脑解放出来</a:t>
            </a:r>
          </a:p>
          <a:p>
            <a:pPr lvl="0">
              <a:spcBef>
                <a:spcPct val="0"/>
              </a:spcBef>
            </a:pPr>
            <a:r>
              <a:rPr lang="zh-CN" altLang="en-US" dirty="0">
                <a:solidFill>
                  <a:srgbClr val="000000"/>
                </a:solidFill>
                <a:latin typeface="黑体" panose="02010609060101010101" pitchFamily="49" charset="-122"/>
                <a:ea typeface="黑体" panose="02010609060101010101" pitchFamily="49" charset="-122"/>
              </a:rPr>
              <a:t>中间目标是实现问题的可计算化，体现在成果上就是数学模型、映射、还有算法</a:t>
            </a:r>
            <a:endParaRPr lang="zh-CN" altLang="en-US" dirty="0"/>
          </a:p>
          <a:p>
            <a:pPr lvl="0" eaLnBrk="1" hangingPunct="1">
              <a:spcBef>
                <a:spcPct val="0"/>
              </a:spcBef>
            </a:pPr>
            <a:r>
              <a:rPr lang="zh-CN" altLang="en-US" dirty="0"/>
              <a:t>  </a:t>
            </a:r>
          </a:p>
          <a:p>
            <a:pPr lvl="0" eaLnBrk="1" hangingPunct="1">
              <a:spcBef>
                <a:spcPct val="0"/>
              </a:spcBef>
            </a:pPr>
            <a:endParaRPr lang="en-US" altLang="zh-CN" dirty="0"/>
          </a:p>
        </p:txBody>
      </p:sp>
      <p:sp>
        <p:nvSpPr>
          <p:cNvPr id="28677"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12</a:t>
            </a:fld>
            <a:endParaRPr lang="en-US" altLang="zh-CN" sz="1200" dirty="0">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alpha val="100000"/>
              </a:srgbClr>
            </a:solidFill>
            <a:miter lim="800000"/>
          </a:ln>
        </p:spPr>
      </p:sp>
      <p:sp>
        <p:nvSpPr>
          <p:cNvPr id="88067"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lang="zh-CN" altLang="en-US" dirty="0"/>
              <a:t>主板是电脑的中转站，关系到所有配件的运行和未来的电脑升级</a:t>
            </a:r>
            <a:endParaRPr lang="en-US" altLang="zh-CN" dirty="0"/>
          </a:p>
          <a:p>
            <a:pPr lvl="0" eaLnBrk="1" hangingPunct="1">
              <a:spcBef>
                <a:spcPct val="0"/>
              </a:spcBef>
            </a:pPr>
            <a:r>
              <a:rPr lang="zh-CN" altLang="en-US" dirty="0"/>
              <a:t>。电脑主板根据平台不同一直在变化，而主板的散热，供电稳定性，以及扩展能力是目前影响主板价格最重要的因素，但是我们在选择主板的时候，要考虑几点：</a:t>
            </a:r>
            <a:endParaRPr lang="en-US" altLang="zh-CN" dirty="0"/>
          </a:p>
          <a:p>
            <a:pPr lvl="0" eaLnBrk="1" hangingPunct="1">
              <a:spcBef>
                <a:spcPct val="0"/>
              </a:spcBef>
            </a:pPr>
            <a:r>
              <a:rPr lang="en-US" altLang="zh-CN" dirty="0"/>
              <a:t>intel</a:t>
            </a:r>
            <a:r>
              <a:rPr lang="zh-CN" altLang="en-US" dirty="0"/>
              <a:t>和</a:t>
            </a:r>
            <a:r>
              <a:rPr lang="en-US" altLang="zh-CN" dirty="0"/>
              <a:t>AMD</a:t>
            </a:r>
            <a:r>
              <a:rPr lang="zh-CN" altLang="en-US" dirty="0"/>
              <a:t>处理器的主板不一样，但是即便是</a:t>
            </a:r>
            <a:r>
              <a:rPr lang="en-US" altLang="zh-CN" dirty="0"/>
              <a:t>intel</a:t>
            </a:r>
            <a:r>
              <a:rPr lang="zh-CN" altLang="en-US" dirty="0"/>
              <a:t>主板接口也一直在变</a:t>
            </a:r>
            <a:r>
              <a:rPr lang="en-US" altLang="zh-CN" dirty="0"/>
              <a:t>.</a:t>
            </a:r>
            <a:endParaRPr lang="zh-CN" altLang="en-US" dirty="0"/>
          </a:p>
        </p:txBody>
      </p:sp>
      <p:sp>
        <p:nvSpPr>
          <p:cNvPr id="8806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55</a:t>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idx="1"/>
          </p:nvPr>
        </p:nvSpPr>
        <p:spPr>
          <a:noFill/>
          <a:ln>
            <a:noFill/>
          </a:ln>
        </p:spPr>
        <p:txBody>
          <a:bodyPr wrap="square" lIns="91440" tIns="45720" rIns="91440" bIns="45720" anchor="t" anchorCtr="0"/>
          <a:lstStyle/>
          <a:p>
            <a:pPr lvl="0" indent="457200" eaLnBrk="1" hangingPunct="1">
              <a:spcBef>
                <a:spcPts val="600"/>
              </a:spcBef>
              <a:spcAft>
                <a:spcPts val="600"/>
              </a:spcAft>
            </a:pPr>
            <a:r>
              <a:rPr lang="zh-CN" altLang="en-US" dirty="0"/>
              <a:t>它是一组固化到</a:t>
            </a:r>
            <a:r>
              <a:rPr lang="zh-CN" altLang="en-US" dirty="0">
                <a:hlinkClick r:id="rId3"/>
              </a:rPr>
              <a:t>计算机</a:t>
            </a:r>
            <a:r>
              <a:rPr lang="zh-CN" altLang="en-US" dirty="0"/>
              <a:t>内</a:t>
            </a:r>
            <a:r>
              <a:rPr lang="zh-CN" altLang="en-US" dirty="0">
                <a:hlinkClick r:id="rId4"/>
              </a:rPr>
              <a:t>主板</a:t>
            </a:r>
            <a:r>
              <a:rPr lang="zh-CN" altLang="en-US" dirty="0"/>
              <a:t>上一个</a:t>
            </a:r>
            <a:r>
              <a:rPr lang="en-US" altLang="zh-CN" dirty="0">
                <a:hlinkClick r:id="rId5"/>
              </a:rPr>
              <a:t>ROM</a:t>
            </a:r>
            <a:r>
              <a:rPr lang="zh-CN" altLang="en-US" dirty="0">
                <a:hlinkClick r:id="rId6"/>
              </a:rPr>
              <a:t>芯片</a:t>
            </a:r>
            <a:r>
              <a:rPr lang="zh-CN" altLang="en-US" dirty="0"/>
              <a:t>上的</a:t>
            </a:r>
            <a:r>
              <a:rPr lang="zh-CN" altLang="en-US" dirty="0">
                <a:hlinkClick r:id="rId7"/>
              </a:rPr>
              <a:t>程序</a:t>
            </a:r>
            <a:r>
              <a:rPr lang="zh-CN" altLang="en-US" dirty="0"/>
              <a:t>，它保存着计算机最重要的基本输入输出的程序、开机后自检程序和系统自启动程序，它可从</a:t>
            </a:r>
            <a:r>
              <a:rPr lang="en-US" altLang="zh-CN" dirty="0">
                <a:hlinkClick r:id="rId8"/>
              </a:rPr>
              <a:t>CMOS</a:t>
            </a:r>
            <a:r>
              <a:rPr lang="zh-CN" altLang="en-US" dirty="0"/>
              <a:t>中读写系统设置的具体信息。 其主要功能是为计算机提供最底层的、最直接的硬件设置和控制。</a:t>
            </a:r>
            <a:endParaRPr lang="en-US" altLang="zh-CN" dirty="0"/>
          </a:p>
          <a:p>
            <a:pPr lvl="0" indent="457200" eaLnBrk="1" hangingPunct="1">
              <a:spcBef>
                <a:spcPts val="600"/>
              </a:spcBef>
              <a:spcAft>
                <a:spcPts val="600"/>
              </a:spcAft>
            </a:pPr>
            <a:endParaRPr lang="en-US" altLang="zh-CN" b="1" dirty="0">
              <a:latin typeface="Times New Roman" panose="02020603050405020304" pitchFamily="18" charset="0"/>
            </a:endParaRPr>
          </a:p>
          <a:p>
            <a:pPr lvl="0" indent="457200" eaLnBrk="1" hangingPunct="1">
              <a:spcBef>
                <a:spcPts val="600"/>
              </a:spcBef>
              <a:spcAft>
                <a:spcPts val="600"/>
              </a:spcAft>
            </a:pPr>
            <a:r>
              <a:rPr lang="en-US" altLang="zh-CN" dirty="0"/>
              <a:t>BIOS</a:t>
            </a:r>
            <a:r>
              <a:rPr lang="zh-CN" altLang="en-US" dirty="0"/>
              <a:t>设置程序是储存在</a:t>
            </a:r>
            <a:r>
              <a:rPr lang="en-US" altLang="zh-CN" dirty="0"/>
              <a:t>BIOS</a:t>
            </a:r>
            <a:r>
              <a:rPr lang="zh-CN" altLang="en-US" dirty="0"/>
              <a:t>芯片中的，</a:t>
            </a:r>
            <a:r>
              <a:rPr lang="en-US" altLang="zh-CN" dirty="0">
                <a:hlinkClick r:id="rId9"/>
              </a:rPr>
              <a:t>BIOS</a:t>
            </a:r>
            <a:r>
              <a:rPr lang="zh-CN" altLang="en-US" dirty="0">
                <a:hlinkClick r:id="rId9"/>
              </a:rPr>
              <a:t>芯片</a:t>
            </a:r>
            <a:r>
              <a:rPr lang="zh-CN" altLang="en-US" dirty="0"/>
              <a:t>是主板上一块长方形或正方形芯片，只有在开机时才可以进行设置。（一般在计算机启动时按</a:t>
            </a:r>
            <a:r>
              <a:rPr lang="en-US" altLang="zh-CN" dirty="0"/>
              <a:t>F2</a:t>
            </a:r>
            <a:r>
              <a:rPr lang="zh-CN" altLang="en-US" dirty="0"/>
              <a:t>或者</a:t>
            </a:r>
            <a:r>
              <a:rPr lang="en-US" altLang="zh-CN" dirty="0"/>
              <a:t>Delete</a:t>
            </a:r>
            <a:r>
              <a:rPr lang="zh-CN" altLang="en-US" dirty="0"/>
              <a:t>进入</a:t>
            </a:r>
            <a:r>
              <a:rPr lang="en-US" altLang="zh-CN" dirty="0"/>
              <a:t>BIOS</a:t>
            </a:r>
            <a:r>
              <a:rPr lang="zh-CN" altLang="en-US" dirty="0"/>
              <a:t>进行设置，一些特殊机型按</a:t>
            </a:r>
            <a:r>
              <a:rPr lang="en-US" altLang="zh-CN" dirty="0"/>
              <a:t>F1</a:t>
            </a:r>
            <a:r>
              <a:rPr lang="zh-CN" altLang="en-US" dirty="0"/>
              <a:t>、</a:t>
            </a:r>
            <a:r>
              <a:rPr lang="en-US" altLang="zh-CN" dirty="0"/>
              <a:t>Esc</a:t>
            </a:r>
            <a:r>
              <a:rPr lang="zh-CN" altLang="en-US" dirty="0"/>
              <a:t>、</a:t>
            </a:r>
            <a:r>
              <a:rPr lang="en-US" altLang="zh-CN" dirty="0"/>
              <a:t>F12</a:t>
            </a:r>
            <a:r>
              <a:rPr lang="zh-CN" altLang="en-US" dirty="0"/>
              <a:t>等进行设置）。</a:t>
            </a:r>
            <a:r>
              <a:rPr lang="en-US" altLang="zh-CN" dirty="0"/>
              <a:t>BIOS</a:t>
            </a:r>
            <a:r>
              <a:rPr lang="zh-CN" altLang="en-US" dirty="0"/>
              <a:t>设置程序主要对计算机的基本输入输出系统进行管理和设置，使系统运行在最好状态下，使用</a:t>
            </a:r>
            <a:r>
              <a:rPr lang="en-US" altLang="zh-CN" dirty="0"/>
              <a:t>BIOS</a:t>
            </a:r>
            <a:r>
              <a:rPr lang="zh-CN" altLang="en-US" dirty="0"/>
              <a:t>设置程序还可以排除系统故障或者诊断系统问题。</a:t>
            </a:r>
            <a:endParaRPr lang="en-US" altLang="zh-CN" dirty="0"/>
          </a:p>
          <a:p>
            <a:pPr lvl="0" indent="457200" eaLnBrk="1" hangingPunct="1">
              <a:spcBef>
                <a:spcPts val="600"/>
              </a:spcBef>
              <a:spcAft>
                <a:spcPts val="600"/>
              </a:spcAft>
            </a:pPr>
            <a:endParaRPr lang="en-US" altLang="zh-CN" b="1" dirty="0">
              <a:latin typeface="Times New Roman" panose="02020603050405020304" pitchFamily="18" charset="0"/>
            </a:endParaRPr>
          </a:p>
          <a:p>
            <a:pPr lvl="0" indent="457200" eaLnBrk="1" hangingPunct="1">
              <a:spcBef>
                <a:spcPts val="600"/>
              </a:spcBef>
              <a:spcAft>
                <a:spcPts val="600"/>
              </a:spcAft>
            </a:pPr>
            <a:r>
              <a:rPr lang="en-US" altLang="zh-CN" dirty="0"/>
              <a:t>CMOS</a:t>
            </a:r>
            <a:r>
              <a:rPr lang="zh-CN" altLang="en-US" dirty="0"/>
              <a:t>常指保存计算机基本启动信息（如日期、时间、启动设置等）的芯片。</a:t>
            </a:r>
            <a:endParaRPr lang="zh-CN" altLang="en-US" b="1" dirty="0">
              <a:latin typeface="Times New Roman" panose="02020603050405020304" pitchFamily="18" charset="0"/>
            </a:endParaRPr>
          </a:p>
        </p:txBody>
      </p:sp>
      <p:sp>
        <p:nvSpPr>
          <p:cNvPr id="9011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56</a:t>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lIns="91440" tIns="45720" rIns="91440" bIns="45720" rtlCol="0"/>
          <a:lstStyle/>
          <a:p>
            <a:pPr marL="0" marR="0" lvl="0" indent="0" algn="just"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u"/>
              <a:defRPr/>
            </a:pPr>
            <a:r>
              <a:rPr kumimoji="0" lang="zh-CN" altLang="en-US" sz="1200" b="1" i="0" u="none" strike="noStrike" kern="1200" cap="none" spc="0" normalizeH="0" baseline="0" noProof="0" dirty="0">
                <a:ln>
                  <a:noFill/>
                </a:ln>
                <a:solidFill>
                  <a:schemeClr val="tx1"/>
                </a:solidFill>
                <a:effectLst/>
                <a:uLnTx/>
                <a:uFillTx/>
                <a:latin typeface="+mn-ea"/>
                <a:ea typeface="+mn-ea"/>
                <a:cs typeface="+mn-cs"/>
              </a:rPr>
              <a:t>多核：一枚处理器中集成两个或多个完整的计算内核。</a:t>
            </a:r>
            <a:endParaRPr kumimoji="0" lang="en-US" altLang="zh-CN" sz="1200" b="1" i="0" u="none" strike="noStrike" kern="1200" cap="none" spc="0" normalizeH="0" baseline="0" noProof="0" dirty="0">
              <a:ln>
                <a:noFill/>
              </a:ln>
              <a:solidFill>
                <a:schemeClr val="tx1"/>
              </a:solidFill>
              <a:effectLst/>
              <a:uLnTx/>
              <a:uFillTx/>
              <a:latin typeface="+mn-ea"/>
              <a:ea typeface="+mn-ea"/>
              <a:cs typeface="+mn-cs"/>
            </a:endParaRPr>
          </a:p>
          <a:p>
            <a:pPr marL="0" marR="0" lvl="0" indent="0" algn="just"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u"/>
              <a:defRPr/>
            </a:pPr>
            <a:r>
              <a:rPr kumimoji="0" lang="en-US" altLang="zh-CN" sz="1200" b="1" i="0" u="none" strike="noStrike" kern="1200" cap="none" spc="0" normalizeH="0" baseline="0" noProof="0" dirty="0">
                <a:ln>
                  <a:noFill/>
                </a:ln>
                <a:solidFill>
                  <a:schemeClr val="tx1"/>
                </a:solidFill>
                <a:effectLst/>
                <a:uLnTx/>
                <a:uFillTx/>
                <a:latin typeface="+mn-ea"/>
                <a:ea typeface="+mn-ea"/>
                <a:cs typeface="+mn-cs"/>
              </a:rPr>
              <a:t>4</a:t>
            </a:r>
            <a:r>
              <a:rPr kumimoji="0" lang="zh-CN" altLang="en-US" sz="1200" b="1" i="0" u="none" strike="noStrike" kern="1200" cap="none" spc="0" normalizeH="0" baseline="0" noProof="0" dirty="0">
                <a:ln>
                  <a:noFill/>
                </a:ln>
                <a:solidFill>
                  <a:schemeClr val="tx1"/>
                </a:solidFill>
                <a:effectLst/>
                <a:uLnTx/>
                <a:uFillTx/>
                <a:latin typeface="+mn-ea"/>
                <a:ea typeface="+mn-ea"/>
                <a:cs typeface="+mn-cs"/>
              </a:rPr>
              <a:t>核</a:t>
            </a:r>
            <a:r>
              <a:rPr kumimoji="0" lang="en-US" altLang="zh-CN" sz="1200" b="1" i="0" u="none" strike="noStrike" kern="1200" cap="none" spc="0" normalizeH="0" baseline="0" noProof="0" dirty="0">
                <a:ln>
                  <a:noFill/>
                </a:ln>
                <a:solidFill>
                  <a:schemeClr val="tx1"/>
                </a:solidFill>
                <a:effectLst/>
                <a:uLnTx/>
                <a:uFillTx/>
                <a:latin typeface="+mn-ea"/>
                <a:ea typeface="+mn-ea"/>
                <a:cs typeface="+mn-cs"/>
              </a:rPr>
              <a:t>8</a:t>
            </a:r>
            <a:r>
              <a:rPr kumimoji="0" lang="zh-CN" altLang="en-US" sz="1200" b="1" i="0" u="none" strike="noStrike" kern="1200" cap="none" spc="0" normalizeH="0" baseline="0" noProof="0" dirty="0">
                <a:ln>
                  <a:noFill/>
                </a:ln>
                <a:solidFill>
                  <a:schemeClr val="tx1"/>
                </a:solidFill>
                <a:effectLst/>
                <a:uLnTx/>
                <a:uFillTx/>
                <a:latin typeface="+mn-ea"/>
                <a:ea typeface="+mn-ea"/>
                <a:cs typeface="+mn-cs"/>
              </a:rPr>
              <a:t>线程，</a:t>
            </a:r>
            <a:r>
              <a:rPr kumimoji="0" lang="en-US" altLang="zh-CN" sz="1200" b="1" i="0" u="none" strike="noStrike" kern="1200" cap="none" spc="0" normalizeH="0" baseline="0" noProof="0" dirty="0">
                <a:ln>
                  <a:noFill/>
                </a:ln>
                <a:solidFill>
                  <a:schemeClr val="tx1"/>
                </a:solidFill>
                <a:effectLst/>
                <a:uLnTx/>
                <a:uFillTx/>
                <a:latin typeface="+mn-ea"/>
                <a:ea typeface="+mn-ea"/>
                <a:cs typeface="+mn-cs"/>
              </a:rPr>
              <a:t>8</a:t>
            </a:r>
            <a:r>
              <a:rPr kumimoji="0" lang="zh-CN" altLang="en-US" sz="1200" b="1" i="0" u="none" strike="noStrike" kern="1200" cap="none" spc="0" normalizeH="0" baseline="0" noProof="0" dirty="0">
                <a:ln>
                  <a:noFill/>
                </a:ln>
                <a:solidFill>
                  <a:schemeClr val="tx1"/>
                </a:solidFill>
                <a:effectLst/>
                <a:uLnTx/>
                <a:uFillTx/>
                <a:latin typeface="+mn-ea"/>
                <a:ea typeface="+mn-ea"/>
                <a:cs typeface="+mn-cs"/>
              </a:rPr>
              <a:t>核</a:t>
            </a:r>
            <a:r>
              <a:rPr kumimoji="0" lang="en-US" altLang="zh-CN" sz="1200" b="1" i="0" u="none" strike="noStrike" kern="1200" cap="none" spc="0" normalizeH="0" baseline="0" noProof="0" dirty="0">
                <a:ln>
                  <a:noFill/>
                </a:ln>
                <a:solidFill>
                  <a:schemeClr val="tx1"/>
                </a:solidFill>
                <a:effectLst/>
                <a:uLnTx/>
                <a:uFillTx/>
                <a:latin typeface="+mn-ea"/>
                <a:ea typeface="+mn-ea"/>
                <a:cs typeface="+mn-cs"/>
              </a:rPr>
              <a:t>8</a:t>
            </a:r>
            <a:r>
              <a:rPr kumimoji="0" lang="zh-CN" altLang="en-US" sz="1200" b="1" i="0" u="none" strike="noStrike" kern="1200" cap="none" spc="0" normalizeH="0" baseline="0" noProof="0" dirty="0">
                <a:ln>
                  <a:noFill/>
                </a:ln>
                <a:solidFill>
                  <a:schemeClr val="tx1"/>
                </a:solidFill>
                <a:effectLst/>
                <a:uLnTx/>
                <a:uFillTx/>
                <a:latin typeface="+mn-ea"/>
                <a:ea typeface="+mn-ea"/>
                <a:cs typeface="+mn-cs"/>
              </a:rPr>
              <a:t>线程</a:t>
            </a:r>
            <a:endParaRPr kumimoji="0" lang="en-US" altLang="zh-CN" sz="1200" b="1" i="0" u="none" strike="noStrike" kern="1200" cap="none" spc="0" normalizeH="0" baseline="0" noProof="0" dirty="0">
              <a:ln>
                <a:noFill/>
              </a:ln>
              <a:solidFill>
                <a:schemeClr val="tx1"/>
              </a:solidFill>
              <a:effectLst/>
              <a:uLnTx/>
              <a:uFillTx/>
              <a:latin typeface="+mn-ea"/>
              <a:ea typeface="+mn-ea"/>
              <a:cs typeface="+mn-cs"/>
            </a:endParaRPr>
          </a:p>
          <a:p>
            <a:pPr marL="0" marR="0" lvl="0" indent="0" algn="just"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u"/>
              <a:defRPr/>
            </a:pPr>
            <a:endParaRPr kumimoji="0" lang="en-US" altLang="zh-CN" sz="1200" b="1" i="0" u="none" strike="noStrike" kern="1200" cap="none" spc="0" normalizeH="0" baseline="0" noProof="0" dirty="0">
              <a:ln>
                <a:noFill/>
              </a:ln>
              <a:solidFill>
                <a:schemeClr val="tx1"/>
              </a:solidFill>
              <a:effectLst/>
              <a:uLnTx/>
              <a:uFillTx/>
              <a:latin typeface="+mn-ea"/>
              <a:ea typeface="+mn-ea"/>
              <a:cs typeface="+mn-cs"/>
            </a:endParaRPr>
          </a:p>
          <a:p>
            <a:pPr marL="0" marR="0" lvl="0" indent="0" algn="just"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u"/>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一般来说，主频越高的</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就代表计算机的速度也越快，但对于不同类型或者不同品牌的的处理器，</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频率就只能作为一个参数来参考。在某种情况下，很可能会出现主频较低的</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的实际运算速度比主频较高的</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运算速度要来得快的现象。因此主频高低仅仅是</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性能表现的一个方面，并不能代表</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的整体性能。 一台电脑的配置高低不仅仅取决于</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的好坏，还要看它的显卡、主板、内存、硬盘的参数的高低，只有综合性能高的电脑才算得上高配置。这个很符合木桶原理，即使木桶的板只有一块是低的，那装的水也只能装到低的木板那为止。因此，好的</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也需要其他硬件的支持才能发挥最大的功效。</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just"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u"/>
              <a:defRPr/>
            </a:pPr>
            <a:endParaRPr kumimoji="0" lang="en-US" altLang="zh-CN" sz="1200" b="1" i="0" u="none" strike="noStrike" kern="1200" cap="none" spc="0" normalizeH="0" baseline="0" noProof="0" dirty="0">
              <a:ln>
                <a:noFill/>
              </a:ln>
              <a:solidFill>
                <a:schemeClr val="tx1"/>
              </a:solidFill>
              <a:effectLst/>
              <a:uLnTx/>
              <a:uFillTx/>
              <a:latin typeface="+mn-ea"/>
              <a:ea typeface="+mn-ea"/>
              <a:cs typeface="+mn-cs"/>
            </a:endParaRPr>
          </a:p>
          <a:p>
            <a:pPr marL="0" marR="0" lvl="0" indent="0" algn="just"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u"/>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字长是指计算机内部参与运算的数的位数。它决定着计算机内部寄存器、</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ALU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和数据总线的位数，直接影响着机器的硬件规模和造价。字长直接反映了一台计算机的计算精度，为适应不同的要求及协调运算精度和硬件造价间的关系，大多数计算机均支持变字长运算，即机内可实现半字长、全字长（或单字长）和双倍字长运算。 微型机的字长通常为</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4</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位、</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8</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位、</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16</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位和</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32</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位，</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64</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位字长的高性能微型计算机也已推出。 字长对计算机计算精度的影响：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4</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位字长：</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24</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16</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16</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位字长：</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216</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65,536</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64K 32</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位字长：</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232</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4,294,967,296</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4G</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64</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位字长：</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264≈1.8445×1019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数据总线</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DB</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用于传送数据信息。数据总线是双向三态形式的总线，即他既可以把</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的数据传送到存储器或</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I</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O</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接口等其它部件，也可以将其它部件的数据传送到</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。数据总线的位数是微型计算机的一个重要指标，通常与微处理的字长相一致。</a:t>
            </a:r>
            <a:endParaRPr kumimoji="0" lang="en-US" altLang="zh-CN" sz="12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10240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62</a:t>
            </a:fld>
            <a:endParaRPr lang="zh-CN"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a:solidFill>
              <a:srgbClr val="000000">
                <a:alpha val="100000"/>
              </a:srgbClr>
            </a:solidFill>
            <a:miter lim="800000"/>
          </a:ln>
        </p:spPr>
      </p:sp>
      <p:sp>
        <p:nvSpPr>
          <p:cNvPr id="105475" name="备注占位符 2"/>
          <p:cNvSpPr>
            <a:spLocks noGrp="1"/>
          </p:cNvSpPr>
          <p:nvPr>
            <p:ph type="body" idx="1"/>
          </p:nvPr>
        </p:nvSpPr>
        <p:spPr>
          <a:noFill/>
          <a:ln>
            <a:noFill/>
          </a:ln>
        </p:spPr>
        <p:txBody>
          <a:bodyPr wrap="square" lIns="91440" tIns="45720" rIns="91440" bIns="45720" anchor="t" anchorCtr="0"/>
          <a:lstStyle/>
          <a:p>
            <a:pPr lvl="0"/>
            <a:r>
              <a:rPr lang="zh-CN" altLang="en-US" dirty="0"/>
              <a:t>先说寄存器个数，现在</a:t>
            </a:r>
            <a:r>
              <a:rPr lang="en-US" altLang="zh-CN" dirty="0"/>
              <a:t>Intel</a:t>
            </a:r>
            <a:r>
              <a:rPr lang="zh-CN" altLang="en-US" dirty="0"/>
              <a:t>的最新一代</a:t>
            </a:r>
            <a:r>
              <a:rPr lang="en-US" altLang="zh-CN" dirty="0"/>
              <a:t>CPU</a:t>
            </a:r>
            <a:r>
              <a:rPr lang="zh-CN" altLang="en-US" dirty="0"/>
              <a:t>里大概有上百个寄存器，扣除重复使用的相同空间的寄存器，寄存器的大小大概是</a:t>
            </a:r>
            <a:r>
              <a:rPr lang="en-US" altLang="zh-CN" dirty="0"/>
              <a:t>2KB</a:t>
            </a:r>
            <a:r>
              <a:rPr lang="zh-CN" altLang="en-US" dirty="0"/>
              <a:t>多</a:t>
            </a:r>
            <a:endParaRPr lang="en-US" altLang="zh-CN" dirty="0"/>
          </a:p>
          <a:p>
            <a:pPr lvl="0"/>
            <a:r>
              <a:rPr lang="zh-CN" altLang="en-US" dirty="0"/>
              <a:t>高速缓存分为不同的层次，如</a:t>
            </a:r>
            <a:r>
              <a:rPr lang="en-US" altLang="zh-CN" dirty="0">
                <a:hlinkClick r:id="rId3"/>
              </a:rPr>
              <a:t>L1</a:t>
            </a:r>
            <a:r>
              <a:rPr lang="zh-CN" altLang="en-US" dirty="0">
                <a:hlinkClick r:id="rId3"/>
              </a:rPr>
              <a:t>缓存</a:t>
            </a:r>
            <a:r>
              <a:rPr lang="zh-CN" altLang="en-US" dirty="0"/>
              <a:t>、</a:t>
            </a:r>
            <a:r>
              <a:rPr lang="en-US" altLang="zh-CN" dirty="0">
                <a:hlinkClick r:id="rId4"/>
              </a:rPr>
              <a:t>L2</a:t>
            </a:r>
            <a:r>
              <a:rPr lang="zh-CN" altLang="en-US" dirty="0">
                <a:hlinkClick r:id="rId4"/>
              </a:rPr>
              <a:t>缓存</a:t>
            </a:r>
            <a:r>
              <a:rPr lang="zh-CN" altLang="en-US" dirty="0"/>
              <a:t>和</a:t>
            </a:r>
            <a:r>
              <a:rPr lang="en-US" altLang="zh-CN" dirty="0">
                <a:hlinkClick r:id="rId5"/>
              </a:rPr>
              <a:t>L3</a:t>
            </a:r>
            <a:r>
              <a:rPr lang="zh-CN" altLang="en-US" dirty="0">
                <a:hlinkClick r:id="rId5"/>
              </a:rPr>
              <a:t>缓存</a:t>
            </a:r>
            <a:r>
              <a:rPr lang="zh-CN" altLang="en-US" dirty="0"/>
              <a:t>，每一层的容量和速度逐渐降低，但层次结构使得整个系统能够高效运行‌，一般</a:t>
            </a:r>
            <a:r>
              <a:rPr lang="en-US" altLang="zh-CN" dirty="0"/>
              <a:t>L1</a:t>
            </a:r>
            <a:r>
              <a:rPr lang="zh-CN" altLang="en-US" dirty="0"/>
              <a:t>缓存的容量通常在</a:t>
            </a:r>
            <a:r>
              <a:rPr lang="en-US" altLang="zh-CN" dirty="0"/>
              <a:t>32—256KB</a:t>
            </a:r>
            <a:r>
              <a:rPr lang="zh-CN" altLang="en-US" dirty="0"/>
              <a:t>。普通</a:t>
            </a:r>
            <a:r>
              <a:rPr lang="zh-CN" altLang="en-US" dirty="0">
                <a:hlinkClick r:id="rId6"/>
              </a:rPr>
              <a:t>台式机</a:t>
            </a:r>
            <a:r>
              <a:rPr lang="en-US" altLang="zh-CN" dirty="0"/>
              <a:t>CPU</a:t>
            </a:r>
            <a:r>
              <a:rPr lang="zh-CN" altLang="en-US" dirty="0"/>
              <a:t>的</a:t>
            </a:r>
            <a:r>
              <a:rPr lang="en-US" altLang="zh-CN" dirty="0"/>
              <a:t>L2</a:t>
            </a:r>
            <a:r>
              <a:rPr lang="zh-CN" altLang="en-US" dirty="0"/>
              <a:t>缓存一般为</a:t>
            </a:r>
            <a:r>
              <a:rPr lang="en-US" altLang="zh-CN" dirty="0"/>
              <a:t>128KB</a:t>
            </a:r>
            <a:r>
              <a:rPr lang="zh-CN" altLang="en-US" dirty="0"/>
              <a:t>到</a:t>
            </a:r>
            <a:r>
              <a:rPr lang="en-US" altLang="zh-CN" dirty="0"/>
              <a:t>2MB</a:t>
            </a:r>
            <a:r>
              <a:rPr lang="zh-CN" altLang="en-US" dirty="0"/>
              <a:t>或者更高，</a:t>
            </a:r>
          </a:p>
        </p:txBody>
      </p:sp>
      <p:sp>
        <p:nvSpPr>
          <p:cNvPr id="10547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64</a:t>
            </a:fld>
            <a:endParaRPr lang="zh-CN"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a:solidFill>
              <a:srgbClr val="000000">
                <a:alpha val="100000"/>
              </a:srgbClr>
            </a:solidFill>
            <a:miter lim="800000"/>
          </a:ln>
        </p:spPr>
      </p:sp>
      <p:sp>
        <p:nvSpPr>
          <p:cNvPr id="11571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1571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latin typeface="Century Gothic" panose="020B0502020202020204" pitchFamily="34" charset="0"/>
              </a:rPr>
              <a:t>67</a:t>
            </a:fld>
            <a:endParaRPr lang="zh-CN" altLang="en-US" sz="1200" dirty="0">
              <a:latin typeface="Century Gothic" panose="020B0502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a:solidFill>
              <a:srgbClr val="000000">
                <a:alpha val="100000"/>
              </a:srgbClr>
            </a:solidFill>
            <a:miter lim="800000"/>
          </a:ln>
        </p:spPr>
      </p:sp>
      <p:sp>
        <p:nvSpPr>
          <p:cNvPr id="118787"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1878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latin typeface="Century Gothic" panose="020B0502020202020204" pitchFamily="34" charset="0"/>
              </a:rPr>
              <a:t>69</a:t>
            </a:fld>
            <a:endParaRPr lang="zh-CN" altLang="en-US" sz="1200" dirty="0">
              <a:latin typeface="Century Gothic" panose="020B0502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a:solidFill>
              <a:srgbClr val="000000">
                <a:alpha val="100000"/>
              </a:srgbClr>
            </a:solidFill>
            <a:miter lim="800000"/>
          </a:ln>
        </p:spPr>
      </p:sp>
      <p:sp>
        <p:nvSpPr>
          <p:cNvPr id="126979" name="备注占位符 2"/>
          <p:cNvSpPr>
            <a:spLocks noGrp="1"/>
          </p:cNvSpPr>
          <p:nvPr>
            <p:ph type="body" idx="1"/>
          </p:nvPr>
        </p:nvSpPr>
        <p:spPr>
          <a:noFill/>
          <a:ln>
            <a:noFill/>
          </a:ln>
        </p:spPr>
        <p:txBody>
          <a:bodyPr wrap="square" lIns="91440" tIns="45720" rIns="91440" bIns="45720" anchor="t" anchorCtr="0"/>
          <a:lstStyle/>
          <a:p>
            <a:pPr lvl="0"/>
            <a:r>
              <a:rPr lang="en-US" altLang="zh-CN" dirty="0"/>
              <a:t>hdmi</a:t>
            </a:r>
            <a:r>
              <a:rPr lang="zh-CN" altLang="en-US" dirty="0"/>
              <a:t>、</a:t>
            </a:r>
            <a:r>
              <a:rPr lang="en-US" altLang="zh-CN" dirty="0"/>
              <a:t>DP</a:t>
            </a:r>
          </a:p>
          <a:p>
            <a:pPr lvl="0"/>
            <a:endParaRPr lang="en-US" altLang="zh-CN" dirty="0"/>
          </a:p>
          <a:p>
            <a:pPr lvl="0"/>
            <a:r>
              <a:rPr lang="zh-CN" altLang="en-US" dirty="0"/>
              <a:t>由于计算机的外围设备品种繁多，几乎都采用了机电传动设备，因此，</a:t>
            </a:r>
            <a:r>
              <a:rPr lang="en-US" altLang="zh-CN" dirty="0"/>
              <a:t>CPU</a:t>
            </a:r>
            <a:r>
              <a:rPr lang="zh-CN" altLang="en-US" dirty="0"/>
              <a:t>在与</a:t>
            </a:r>
            <a:r>
              <a:rPr lang="en-US" altLang="zh-CN" dirty="0"/>
              <a:t>I/O</a:t>
            </a:r>
            <a:r>
              <a:rPr lang="zh-CN" altLang="en-US" dirty="0"/>
              <a:t>设备进行数据交换时存在以下问题：</a:t>
            </a:r>
          </a:p>
          <a:p>
            <a:pPr lvl="0"/>
            <a:r>
              <a:rPr lang="zh-CN" altLang="en-US" dirty="0"/>
              <a:t>速度不匹配：</a:t>
            </a:r>
            <a:r>
              <a:rPr lang="en-US" altLang="zh-CN" dirty="0"/>
              <a:t>I/O</a:t>
            </a:r>
            <a:r>
              <a:rPr lang="zh-CN" altLang="en-US" dirty="0"/>
              <a:t>设备的工作速度要比</a:t>
            </a:r>
            <a:r>
              <a:rPr lang="en-US" altLang="zh-CN" dirty="0"/>
              <a:t>CPU</a:t>
            </a:r>
            <a:r>
              <a:rPr lang="zh-CN" altLang="en-US" dirty="0"/>
              <a:t>慢许多，而且由于种类的不 同，他们之间的速度差异也很大，例如硬盘的</a:t>
            </a:r>
            <a:r>
              <a:rPr lang="zh-CN" altLang="en-US" dirty="0">
                <a:hlinkClick r:id="rId3"/>
              </a:rPr>
              <a:t>传输速度</a:t>
            </a:r>
            <a:r>
              <a:rPr lang="zh-CN" altLang="en-US" dirty="0"/>
              <a:t>就要比打印机快出很多。</a:t>
            </a:r>
          </a:p>
          <a:p>
            <a:pPr lvl="0"/>
            <a:r>
              <a:rPr lang="zh-CN" altLang="en-US" dirty="0"/>
              <a:t>时序不匹配：各个</a:t>
            </a:r>
            <a:r>
              <a:rPr lang="en-US" altLang="zh-CN" dirty="0"/>
              <a:t>I/O</a:t>
            </a:r>
            <a:r>
              <a:rPr lang="zh-CN" altLang="en-US" dirty="0"/>
              <a:t>设备都有自己的定时控制电路，以自己的速度传 输数据，无法与</a:t>
            </a:r>
            <a:r>
              <a:rPr lang="en-US" altLang="zh-CN" dirty="0"/>
              <a:t>CPU</a:t>
            </a:r>
            <a:r>
              <a:rPr lang="zh-CN" altLang="en-US" dirty="0"/>
              <a:t>的时序取得统一。</a:t>
            </a:r>
          </a:p>
          <a:p>
            <a:pPr lvl="0"/>
            <a:r>
              <a:rPr lang="zh-CN" altLang="en-US" dirty="0"/>
              <a:t>信息格式不匹配：不同的</a:t>
            </a:r>
            <a:r>
              <a:rPr lang="en-US" altLang="zh-CN" dirty="0"/>
              <a:t>I/O</a:t>
            </a:r>
            <a:r>
              <a:rPr lang="zh-CN" altLang="en-US" dirty="0"/>
              <a:t>设备存储和</a:t>
            </a:r>
            <a:r>
              <a:rPr lang="zh-CN" altLang="en-US" dirty="0">
                <a:hlinkClick r:id="rId4"/>
              </a:rPr>
              <a:t>处理信息</a:t>
            </a:r>
            <a:r>
              <a:rPr lang="zh-CN" altLang="en-US" dirty="0"/>
              <a:t>的格式不同，例如可以分为串行和并行两种；也可以分为</a:t>
            </a:r>
            <a:r>
              <a:rPr lang="zh-CN" altLang="en-US" dirty="0">
                <a:hlinkClick r:id="rId5"/>
              </a:rPr>
              <a:t>二进制</a:t>
            </a:r>
            <a:r>
              <a:rPr lang="zh-CN" altLang="en-US" dirty="0"/>
              <a:t>格式、</a:t>
            </a:r>
            <a:r>
              <a:rPr lang="en-US" altLang="zh-CN" dirty="0"/>
              <a:t>ACSII</a:t>
            </a:r>
            <a:r>
              <a:rPr lang="zh-CN" altLang="en-US" dirty="0"/>
              <a:t>编码和</a:t>
            </a:r>
            <a:r>
              <a:rPr lang="en-US" altLang="zh-CN" dirty="0"/>
              <a:t>BCD</a:t>
            </a:r>
            <a:r>
              <a:rPr lang="zh-CN" altLang="en-US" dirty="0"/>
              <a:t>编码等。</a:t>
            </a:r>
          </a:p>
          <a:p>
            <a:pPr lvl="0"/>
            <a:r>
              <a:rPr lang="zh-CN" altLang="en-US" dirty="0"/>
              <a:t>信息类型不匹配：不同</a:t>
            </a:r>
            <a:r>
              <a:rPr lang="en-US" altLang="zh-CN" dirty="0"/>
              <a:t>I/O</a:t>
            </a:r>
            <a:r>
              <a:rPr lang="zh-CN" altLang="en-US" dirty="0"/>
              <a:t>设备采用的信号类型不同，有些是</a:t>
            </a:r>
            <a:r>
              <a:rPr lang="zh-CN" altLang="en-US" dirty="0">
                <a:hlinkClick r:id="rId6"/>
              </a:rPr>
              <a:t>数字信号</a:t>
            </a:r>
            <a:r>
              <a:rPr lang="zh-CN" altLang="en-US" dirty="0"/>
              <a:t>，而 有些是</a:t>
            </a:r>
            <a:r>
              <a:rPr lang="zh-CN" altLang="en-US" dirty="0">
                <a:hlinkClick r:id="rId7"/>
              </a:rPr>
              <a:t>模拟信号</a:t>
            </a:r>
            <a:r>
              <a:rPr lang="zh-CN" altLang="en-US" dirty="0"/>
              <a:t>，因此所采用的处理方式也不同。</a:t>
            </a:r>
          </a:p>
          <a:p>
            <a:pPr lvl="0"/>
            <a:r>
              <a:rPr lang="zh-CN" altLang="en-US" dirty="0"/>
              <a:t>基于以上原因，</a:t>
            </a:r>
            <a:r>
              <a:rPr lang="en-US" altLang="zh-CN" dirty="0"/>
              <a:t>CPU</a:t>
            </a:r>
            <a:r>
              <a:rPr lang="zh-CN" altLang="en-US" dirty="0"/>
              <a:t>与外设之间的数据交换必须通过接口来完成，通常接口有以下一些功能：</a:t>
            </a:r>
          </a:p>
          <a:p>
            <a:pPr lvl="0"/>
            <a:r>
              <a:rPr lang="zh-CN" altLang="en-US" dirty="0"/>
              <a:t>（</a:t>
            </a:r>
            <a:r>
              <a:rPr lang="en-US" altLang="zh-CN" dirty="0"/>
              <a:t>1</a:t>
            </a:r>
            <a:r>
              <a:rPr lang="zh-CN" altLang="en-US" dirty="0"/>
              <a:t>）设置数据的寄存、缓冲逻辑，以适应</a:t>
            </a:r>
            <a:r>
              <a:rPr lang="en-US" altLang="zh-CN" dirty="0"/>
              <a:t>CPU</a:t>
            </a:r>
            <a:r>
              <a:rPr lang="zh-CN" altLang="en-US" dirty="0"/>
              <a:t>与外设之间的速度差异，接口通常由一些</a:t>
            </a:r>
            <a:r>
              <a:rPr lang="zh-CN" altLang="en-US" dirty="0">
                <a:hlinkClick r:id="rId8"/>
              </a:rPr>
              <a:t>寄存器</a:t>
            </a:r>
            <a:r>
              <a:rPr lang="zh-CN" altLang="en-US" dirty="0"/>
              <a:t>或</a:t>
            </a:r>
            <a:r>
              <a:rPr lang="en-US" altLang="zh-CN" dirty="0">
                <a:hlinkClick r:id="rId9"/>
              </a:rPr>
              <a:t>RAM</a:t>
            </a:r>
            <a:r>
              <a:rPr lang="zh-CN" altLang="en-US" dirty="0"/>
              <a:t>芯片组成，如果芯片足够大还可以实现</a:t>
            </a:r>
            <a:r>
              <a:rPr lang="zh-CN" altLang="en-US" dirty="0">
                <a:hlinkClick r:id="rId10"/>
              </a:rPr>
              <a:t>批量数据</a:t>
            </a:r>
            <a:r>
              <a:rPr lang="zh-CN" altLang="en-US" dirty="0"/>
              <a:t>的传输；</a:t>
            </a:r>
          </a:p>
          <a:p>
            <a:pPr lvl="0"/>
            <a:r>
              <a:rPr lang="zh-CN" altLang="en-US" dirty="0"/>
              <a:t>（</a:t>
            </a:r>
            <a:r>
              <a:rPr lang="en-US" altLang="zh-CN" dirty="0"/>
              <a:t>2</a:t>
            </a:r>
            <a:r>
              <a:rPr lang="zh-CN" altLang="en-US" dirty="0"/>
              <a:t>）能够进行信息格式的转换，例如串行和并行的转换；</a:t>
            </a:r>
          </a:p>
          <a:p>
            <a:pPr lvl="0"/>
            <a:r>
              <a:rPr lang="zh-CN" altLang="en-US" dirty="0"/>
              <a:t>（</a:t>
            </a:r>
            <a:r>
              <a:rPr lang="en-US" altLang="zh-CN" dirty="0"/>
              <a:t>3</a:t>
            </a:r>
            <a:r>
              <a:rPr lang="zh-CN" altLang="en-US" dirty="0"/>
              <a:t>）能够协调</a:t>
            </a:r>
            <a:r>
              <a:rPr lang="en-US" altLang="zh-CN" dirty="0"/>
              <a:t>CPU</a:t>
            </a:r>
            <a:r>
              <a:rPr lang="zh-CN" altLang="en-US" dirty="0"/>
              <a:t>和外设两者在信息的类型和</a:t>
            </a:r>
            <a:r>
              <a:rPr lang="zh-CN" altLang="en-US" dirty="0">
                <a:hlinkClick r:id="rId11"/>
              </a:rPr>
              <a:t>电平</a:t>
            </a:r>
            <a:r>
              <a:rPr lang="zh-CN" altLang="en-US" dirty="0"/>
              <a:t>的差异，如电平转换驱动器、数</a:t>
            </a:r>
            <a:r>
              <a:rPr lang="en-US" altLang="zh-CN" dirty="0"/>
              <a:t>/</a:t>
            </a:r>
            <a:r>
              <a:rPr lang="zh-CN" altLang="en-US" dirty="0"/>
              <a:t>模或模</a:t>
            </a:r>
            <a:r>
              <a:rPr lang="en-US" altLang="zh-CN" dirty="0"/>
              <a:t>/</a:t>
            </a:r>
            <a:r>
              <a:rPr lang="zh-CN" altLang="en-US" dirty="0"/>
              <a:t>数转换器等；</a:t>
            </a:r>
          </a:p>
          <a:p>
            <a:pPr lvl="0"/>
            <a:r>
              <a:rPr lang="zh-CN" altLang="en-US" dirty="0"/>
              <a:t>（</a:t>
            </a:r>
            <a:r>
              <a:rPr lang="en-US" altLang="zh-CN" dirty="0"/>
              <a:t>4</a:t>
            </a:r>
            <a:r>
              <a:rPr lang="zh-CN" altLang="en-US" dirty="0"/>
              <a:t>）协调时序差异；</a:t>
            </a:r>
          </a:p>
          <a:p>
            <a:pPr lvl="0"/>
            <a:r>
              <a:rPr lang="zh-CN" altLang="en-US" dirty="0"/>
              <a:t>（</a:t>
            </a:r>
            <a:r>
              <a:rPr lang="en-US" altLang="zh-CN" dirty="0"/>
              <a:t>5</a:t>
            </a:r>
            <a:r>
              <a:rPr lang="zh-CN" altLang="en-US" dirty="0"/>
              <a:t>）地址译码和设备选择功能；</a:t>
            </a:r>
          </a:p>
          <a:p>
            <a:pPr lvl="0"/>
            <a:r>
              <a:rPr lang="zh-CN" altLang="en-US" dirty="0"/>
              <a:t>（</a:t>
            </a:r>
            <a:r>
              <a:rPr lang="en-US" altLang="zh-CN" dirty="0"/>
              <a:t>6</a:t>
            </a:r>
            <a:r>
              <a:rPr lang="zh-CN" altLang="en-US" dirty="0"/>
              <a:t>）设置中断和</a:t>
            </a:r>
            <a:r>
              <a:rPr lang="en-US" altLang="zh-CN" dirty="0"/>
              <a:t>DMA</a:t>
            </a:r>
            <a:r>
              <a:rPr lang="zh-CN" altLang="en-US" dirty="0">
                <a:hlinkClick r:id="rId12"/>
              </a:rPr>
              <a:t>控制逻辑</a:t>
            </a:r>
            <a:r>
              <a:rPr lang="zh-CN" altLang="en-US" dirty="0"/>
              <a:t>，以保证在中断和</a:t>
            </a:r>
            <a:r>
              <a:rPr lang="en-US" altLang="zh-CN" dirty="0"/>
              <a:t>DMA</a:t>
            </a:r>
            <a:r>
              <a:rPr lang="zh-CN" altLang="en-US" dirty="0"/>
              <a:t>允许的情况下产生中断和</a:t>
            </a:r>
            <a:r>
              <a:rPr lang="en-US" altLang="zh-CN" dirty="0"/>
              <a:t>DMA</a:t>
            </a:r>
            <a:r>
              <a:rPr lang="zh-CN" altLang="en-US" dirty="0"/>
              <a:t>请求信号，并在接受到中断和</a:t>
            </a:r>
            <a:r>
              <a:rPr lang="en-US" altLang="zh-CN" dirty="0"/>
              <a:t>DMA</a:t>
            </a:r>
            <a:r>
              <a:rPr lang="zh-CN" altLang="en-US" dirty="0"/>
              <a:t>应答之后完成</a:t>
            </a:r>
            <a:r>
              <a:rPr lang="zh-CN" altLang="en-US" dirty="0">
                <a:hlinkClick r:id="rId13"/>
              </a:rPr>
              <a:t>中断处理</a:t>
            </a:r>
            <a:r>
              <a:rPr lang="zh-CN" altLang="en-US" dirty="0"/>
              <a:t>和</a:t>
            </a:r>
            <a:r>
              <a:rPr lang="en-US" altLang="zh-CN" dirty="0"/>
              <a:t>DMA</a:t>
            </a:r>
            <a:r>
              <a:rPr lang="zh-CN" altLang="en-US" dirty="0"/>
              <a:t>传输。</a:t>
            </a:r>
          </a:p>
          <a:p>
            <a:pPr lvl="0"/>
            <a:endParaRPr lang="zh-CN" altLang="en-US" dirty="0"/>
          </a:p>
        </p:txBody>
      </p:sp>
      <p:sp>
        <p:nvSpPr>
          <p:cNvPr id="12698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75</a:t>
            </a:fld>
            <a:endParaRPr lang="zh-CN"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a:solidFill>
              <a:srgbClr val="000000">
                <a:alpha val="100000"/>
              </a:srgbClr>
            </a:solidFill>
            <a:miter lim="800000"/>
          </a:ln>
        </p:spPr>
      </p:sp>
      <p:sp>
        <p:nvSpPr>
          <p:cNvPr id="138243" name="备注占位符 2"/>
          <p:cNvSpPr>
            <a:spLocks noGrp="1"/>
          </p:cNvSpPr>
          <p:nvPr>
            <p:ph type="body" idx="1"/>
          </p:nvPr>
        </p:nvSpPr>
        <p:spPr>
          <a:noFill/>
          <a:ln>
            <a:noFill/>
          </a:ln>
        </p:spPr>
        <p:txBody>
          <a:bodyPr wrap="square" lIns="91440" tIns="45720" rIns="91440" bIns="45720" anchor="t" anchorCtr="0"/>
          <a:lstStyle/>
          <a:p>
            <a:pPr lvl="0"/>
            <a:r>
              <a:rPr lang="zh-CN" altLang="en-US" dirty="0"/>
              <a:t>操作系统简称</a:t>
            </a:r>
            <a:r>
              <a:rPr lang="en-US" altLang="zh-CN" dirty="0"/>
              <a:t>OS</a:t>
            </a:r>
            <a:r>
              <a:rPr lang="zh-CN" altLang="en-US" dirty="0"/>
              <a:t>，负责管理和控制计算机系统中的全部软、硬件资源，合理地组织计算机的工作流程，为用户应用程序的运行提供一个友好的界面和良好的工作环境。</a:t>
            </a:r>
          </a:p>
        </p:txBody>
      </p:sp>
      <p:sp>
        <p:nvSpPr>
          <p:cNvPr id="13824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81</a:t>
            </a:fld>
            <a:endParaRPr lang="zh-CN"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a:solidFill>
              <a:srgbClr val="000000">
                <a:alpha val="100000"/>
              </a:srgbClr>
            </a:solidFill>
            <a:miter lim="800000"/>
          </a:ln>
        </p:spPr>
      </p:sp>
      <p:sp>
        <p:nvSpPr>
          <p:cNvPr id="140291" name="备注占位符 2"/>
          <p:cNvSpPr>
            <a:spLocks noGrp="1"/>
          </p:cNvSpPr>
          <p:nvPr>
            <p:ph type="body" idx="1"/>
          </p:nvPr>
        </p:nvSpPr>
        <p:spPr>
          <a:noFill/>
          <a:ln>
            <a:noFill/>
          </a:ln>
        </p:spPr>
        <p:txBody>
          <a:bodyPr wrap="square" lIns="91440" tIns="45720" rIns="91440" bIns="45720" anchor="t" anchorCtr="0"/>
          <a:lstStyle/>
          <a:p>
            <a:pPr lvl="0"/>
            <a:r>
              <a:rPr lang="en-US" altLang="zh-CN" dirty="0"/>
              <a:t>(1)</a:t>
            </a:r>
            <a:r>
              <a:rPr lang="zh-CN" altLang="en-US" b="1" dirty="0"/>
              <a:t>操作系统是用户和计算机硬件系统之间的接口</a:t>
            </a:r>
            <a:r>
              <a:rPr lang="zh-CN" altLang="en-US" dirty="0"/>
              <a:t>。（通过命令方式、系统调用方式、图标</a:t>
            </a:r>
            <a:r>
              <a:rPr lang="en-US" altLang="zh-CN" dirty="0"/>
              <a:t>-</a:t>
            </a:r>
            <a:r>
              <a:rPr lang="zh-CN" altLang="en-US" dirty="0"/>
              <a:t>窗口方式来使用计算机）；</a:t>
            </a:r>
          </a:p>
          <a:p>
            <a:pPr lvl="0"/>
            <a:r>
              <a:rPr lang="en-US" altLang="zh-CN" dirty="0"/>
              <a:t>(2)</a:t>
            </a:r>
            <a:r>
              <a:rPr lang="zh-CN" altLang="en-US" b="1" dirty="0"/>
              <a:t>操作系统是计算机系统资源的管理者</a:t>
            </a:r>
            <a:r>
              <a:rPr lang="zh-CN" altLang="en-US" dirty="0"/>
              <a:t>。（处理机的分配管理、存储器管理的内存的分配和回收、</a:t>
            </a:r>
            <a:r>
              <a:rPr lang="en-US" altLang="zh-CN" dirty="0"/>
              <a:t>I/O</a:t>
            </a:r>
            <a:r>
              <a:rPr lang="zh-CN" altLang="en-US" dirty="0"/>
              <a:t>设备的分配和操纵、文件的存取，共享和保护工作）；</a:t>
            </a:r>
          </a:p>
          <a:p>
            <a:pPr lvl="0"/>
            <a:r>
              <a:rPr lang="en-US" altLang="zh-CN" dirty="0"/>
              <a:t>(3)</a:t>
            </a:r>
            <a:r>
              <a:rPr lang="zh-CN" altLang="en-US" b="1" dirty="0"/>
              <a:t>操作系统实现了对计算机资源的抽象</a:t>
            </a:r>
            <a:r>
              <a:rPr lang="zh-CN" altLang="en-US" dirty="0"/>
              <a:t>。（</a:t>
            </a:r>
            <a:r>
              <a:rPr lang="en-US" altLang="zh-CN" dirty="0"/>
              <a:t>OS</a:t>
            </a:r>
            <a:r>
              <a:rPr lang="zh-CN" altLang="en-US" dirty="0"/>
              <a:t>首先在裸机上覆盖一层</a:t>
            </a:r>
            <a:r>
              <a:rPr lang="en-US" altLang="zh-CN" b="1" dirty="0"/>
              <a:t>I/O</a:t>
            </a:r>
            <a:r>
              <a:rPr lang="zh-CN" altLang="en-US" b="1" dirty="0"/>
              <a:t>设备管理软件</a:t>
            </a:r>
            <a:r>
              <a:rPr lang="zh-CN" altLang="en-US" dirty="0"/>
              <a:t>，实现了对计算机硬件操作的第一层次抽 象；在第一层软件上再覆盖</a:t>
            </a:r>
            <a:r>
              <a:rPr lang="zh-CN" altLang="en-US" b="1" dirty="0"/>
              <a:t>文件管理软件</a:t>
            </a:r>
            <a:r>
              <a:rPr lang="zh-CN" altLang="en-US" dirty="0"/>
              <a:t>，实现了对硬件资源操作的第二层次抽象。</a:t>
            </a:r>
            <a:r>
              <a:rPr lang="en-US" altLang="zh-CN" dirty="0"/>
              <a:t>OS  </a:t>
            </a:r>
            <a:r>
              <a:rPr lang="zh-CN" altLang="en-US" dirty="0"/>
              <a:t>通过在计算机硬件上安装多层系统软件，增强了系统功能，隐藏了对硬件操作的细节，由它们共同实现了对计算机资源的抽象）</a:t>
            </a:r>
          </a:p>
        </p:txBody>
      </p:sp>
      <p:sp>
        <p:nvSpPr>
          <p:cNvPr id="14029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82</a:t>
            </a:fld>
            <a:endParaRPr lang="zh-CN"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a:solidFill>
              <a:srgbClr val="000000">
                <a:alpha val="100000"/>
              </a:srgbClr>
            </a:solidFill>
            <a:miter lim="800000"/>
          </a:ln>
        </p:spPr>
      </p:sp>
      <p:sp>
        <p:nvSpPr>
          <p:cNvPr id="144387"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zh-CN" dirty="0"/>
          </a:p>
          <a:p>
            <a:pPr lvl="0" eaLnBrk="1" hangingPunct="1">
              <a:spcBef>
                <a:spcPct val="0"/>
              </a:spcBef>
            </a:pPr>
            <a:endParaRPr lang="en-US" altLang="zh-CN" dirty="0"/>
          </a:p>
          <a:p>
            <a:pPr lvl="0" eaLnBrk="1" hangingPunct="1">
              <a:spcBef>
                <a:spcPct val="0"/>
              </a:spcBef>
            </a:pPr>
            <a:endParaRPr lang="zh-CN" altLang="en-US" dirty="0"/>
          </a:p>
        </p:txBody>
      </p:sp>
      <p:sp>
        <p:nvSpPr>
          <p:cNvPr id="14438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latin typeface="Century Gothic" panose="020B0502020202020204" pitchFamily="34" charset="0"/>
              </a:rPr>
              <a:t>83</a:t>
            </a:fld>
            <a:endParaRPr lang="zh-CN" altLang="en-US" sz="1200" dirty="0">
              <a:latin typeface="Century Gothic" panose="020B0502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spcBef>
                <a:spcPct val="0"/>
              </a:spcBef>
              <a:buChar char="•"/>
            </a:pPr>
            <a:fld id="{9A0DB2DC-4C9A-4742-B13C-FB6460FD3503}" type="slidenum">
              <a:rPr lang="en-US" altLang="zh-CN" dirty="0">
                <a:latin typeface="Arial" panose="020B0604020202020204" pitchFamily="34" charset="0"/>
                <a:ea typeface="宋体" panose="02010600030101010101" pitchFamily="2" charset="-122"/>
              </a:rPr>
              <a:t>13</a:t>
            </a:fld>
            <a:endParaRPr lang="en-US" altLang="zh-CN" dirty="0">
              <a:latin typeface="Arial" panose="020B0604020202020204" pitchFamily="34" charset="0"/>
              <a:ea typeface="宋体" panose="02010600030101010101" pitchFamily="2" charset="-122"/>
            </a:endParaRPr>
          </a:p>
        </p:txBody>
      </p:sp>
      <p:sp>
        <p:nvSpPr>
          <p:cNvPr id="34819" name="Rectangle 2"/>
          <p:cNvSpPr>
            <a:spLocks noGrp="1" noRot="1" noChangeAspect="1" noTextEdit="1"/>
          </p:cNvSpPr>
          <p:nvPr>
            <p:ph type="sldImg"/>
          </p:nvPr>
        </p:nvSpPr>
        <p:spPr>
          <a:ln>
            <a:solidFill>
              <a:srgbClr val="000000"/>
            </a:solidFill>
            <a:miter/>
          </a:ln>
        </p:spPr>
      </p:sp>
      <p:sp>
        <p:nvSpPr>
          <p:cNvPr id="34820" name="Rectangle 3"/>
          <p:cNvSpPr>
            <a:spLocks noGrp="1"/>
          </p:cNvSpPr>
          <p:nvPr>
            <p:ph type="body" idx="1"/>
          </p:nvPr>
        </p:nvSpPr>
        <p:spPr>
          <a:noFill/>
          <a:ln>
            <a:noFill/>
          </a:ln>
        </p:spPr>
        <p:txBody>
          <a:bodyPr wrap="square" lIns="91440" tIns="45720" rIns="91440" bIns="45720" anchor="t" anchorCtr="0"/>
          <a:lstStyle/>
          <a:p>
            <a:pPr lvl="0" eaLnBrk="1" hangingPunct="1">
              <a:lnSpc>
                <a:spcPct val="80000"/>
              </a:lnSpc>
            </a:pPr>
            <a:endParaRPr lang="en-US" altLang="zh-CN" sz="8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a:solidFill>
              <a:srgbClr val="000000">
                <a:alpha val="100000"/>
              </a:srgbClr>
            </a:solidFill>
            <a:miter lim="800000"/>
          </a:ln>
        </p:spPr>
      </p:sp>
      <p:sp>
        <p:nvSpPr>
          <p:cNvPr id="14848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148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latin typeface="Century Gothic" panose="020B0502020202020204" pitchFamily="34" charset="0"/>
              </a:rPr>
              <a:t>86</a:t>
            </a:fld>
            <a:endParaRPr lang="zh-CN" altLang="en-US" sz="1200" dirty="0">
              <a:latin typeface="Century Gothic" panose="020B0502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a:solidFill>
              <a:srgbClr val="000000">
                <a:alpha val="100000"/>
              </a:srgbClr>
            </a:solidFill>
            <a:miter lim="800000"/>
          </a:ln>
        </p:spPr>
      </p:sp>
      <p:sp>
        <p:nvSpPr>
          <p:cNvPr id="155651" name="备注占位符 2"/>
          <p:cNvSpPr>
            <a:spLocks noGrp="1"/>
          </p:cNvSpPr>
          <p:nvPr>
            <p:ph type="body" idx="1"/>
          </p:nvPr>
        </p:nvSpPr>
        <p:spPr>
          <a:noFill/>
          <a:ln>
            <a:noFill/>
          </a:ln>
        </p:spPr>
        <p:txBody>
          <a:bodyPr wrap="square" lIns="91440" tIns="45720" rIns="91440" bIns="45720" anchor="t" anchorCtr="0"/>
          <a:lstStyle/>
          <a:p>
            <a:pPr lvl="0"/>
            <a:r>
              <a:rPr lang="zh-CN" altLang="en-US" dirty="0"/>
              <a:t>设备管理就是对各种输入，输出设备进行分配、回收、调度和控制，以及完成基本的输入输出操作。</a:t>
            </a:r>
            <a:endParaRPr lang="en-US" altLang="zh-CN" dirty="0"/>
          </a:p>
        </p:txBody>
      </p:sp>
      <p:sp>
        <p:nvSpPr>
          <p:cNvPr id="15565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90</a:t>
            </a:fld>
            <a:endParaRPr lang="zh-CN"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a:solidFill>
              <a:srgbClr val="000000">
                <a:alpha val="100000"/>
              </a:srgbClr>
            </a:solidFill>
            <a:miter lim="800000"/>
          </a:ln>
        </p:spPr>
      </p:sp>
      <p:sp>
        <p:nvSpPr>
          <p:cNvPr id="157699" name="备注占位符 2"/>
          <p:cNvSpPr>
            <a:spLocks noGrp="1"/>
          </p:cNvSpPr>
          <p:nvPr>
            <p:ph type="body" idx="1"/>
          </p:nvPr>
        </p:nvSpPr>
        <p:spPr>
          <a:noFill/>
          <a:ln>
            <a:noFill/>
          </a:ln>
        </p:spPr>
        <p:txBody>
          <a:bodyPr wrap="square" lIns="91440" tIns="45720" rIns="91440" bIns="45720" anchor="t" anchorCtr="0"/>
          <a:lstStyle/>
          <a:p>
            <a:pPr lvl="0"/>
            <a:r>
              <a:rPr lang="zh-CN" altLang="en-US" dirty="0"/>
              <a:t>作业的概念主要用于批处理系统中。</a:t>
            </a:r>
            <a:endParaRPr lang="en-US" altLang="zh-CN" dirty="0"/>
          </a:p>
          <a:p>
            <a:pPr lvl="0"/>
            <a:endParaRPr lang="en-US" altLang="zh-CN" dirty="0"/>
          </a:p>
          <a:p>
            <a:pPr lvl="0"/>
            <a:r>
              <a:rPr lang="zh-CN" altLang="en-US" dirty="0"/>
              <a:t>主要任务是按一定的原则从外存上处于后备状态的作业中选择一个或多个作业，给它们分配内存、输入</a:t>
            </a:r>
            <a:r>
              <a:rPr lang="en-US" altLang="zh-CN" dirty="0"/>
              <a:t>/</a:t>
            </a:r>
            <a:r>
              <a:rPr lang="zh-CN" altLang="en-US" dirty="0"/>
              <a:t>输出设备等必要的资源，并建立相应的进程，以使该作业具有获得竞争处理机的权利。</a:t>
            </a:r>
            <a:endParaRPr lang="en-US" altLang="zh-CN" dirty="0"/>
          </a:p>
          <a:p>
            <a:pPr lvl="0"/>
            <a:endParaRPr lang="zh-CN" altLang="en-US" dirty="0"/>
          </a:p>
          <a:p>
            <a:pPr lvl="0"/>
            <a:r>
              <a:rPr lang="zh-CN" altLang="en-US" dirty="0"/>
              <a:t>作业调度按一定的算法从磁盘上的</a:t>
            </a:r>
            <a:r>
              <a:rPr lang="en-US" altLang="zh-CN" dirty="0"/>
              <a:t>"</a:t>
            </a:r>
            <a:r>
              <a:rPr lang="zh-CN" altLang="en-US" dirty="0"/>
              <a:t>输入井”中选择资源能得到满足的作业装入内存，使作业有机会去占用处理器执行。</a:t>
            </a:r>
          </a:p>
          <a:p>
            <a:pPr lvl="0"/>
            <a:r>
              <a:rPr lang="zh-CN" altLang="en-US" dirty="0"/>
              <a:t>但是，一个作业能否占用处理器，什么时间能够占用处理器，必须由进程调度来决定。所以，作业调度选中了一个作业且把它装入内存时，就应为该作业创建一个进程，若有多个作业被装入内存，则内存中同时存在多个进程，这些进程的初始状态为就绪状态，然后，由进程调度来选择当前可占用处理器的进程，进程运行中由于某种原因状态发生变化，当它让出处理器时，进程调度就再选另一个作业的进程运行。</a:t>
            </a:r>
          </a:p>
          <a:p>
            <a:pPr lvl="0"/>
            <a:endParaRPr lang="zh-CN" altLang="en-US" dirty="0"/>
          </a:p>
        </p:txBody>
      </p:sp>
      <p:sp>
        <p:nvSpPr>
          <p:cNvPr id="15770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91</a:t>
            </a:fld>
            <a:endParaRPr lang="zh-CN"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a:solidFill>
              <a:srgbClr val="000000">
                <a:alpha val="100000"/>
              </a:srgbClr>
            </a:solidFill>
            <a:miter lim="800000"/>
          </a:ln>
        </p:spPr>
      </p:sp>
      <p:sp>
        <p:nvSpPr>
          <p:cNvPr id="163843" name="备注占位符 2"/>
          <p:cNvSpPr>
            <a:spLocks noGrp="1"/>
          </p:cNvSpPr>
          <p:nvPr>
            <p:ph type="body" idx="1"/>
          </p:nvPr>
        </p:nvSpPr>
        <p:spPr>
          <a:noFill/>
          <a:ln>
            <a:noFill/>
          </a:ln>
        </p:spPr>
        <p:txBody>
          <a:bodyPr wrap="square" lIns="91440" tIns="45720" rIns="91440" bIns="45720" anchor="t" anchorCtr="0"/>
          <a:lstStyle/>
          <a:p>
            <a:pPr lvl="0"/>
            <a:r>
              <a:rPr lang="zh-CN" altLang="en-US" dirty="0"/>
              <a:t>不需要知道数据存储在内存还是寄存器，还是直接写在指令中。也不用知道结果是如何显示在屏幕上的。</a:t>
            </a:r>
            <a:endParaRPr lang="en-US" altLang="zh-CN" dirty="0"/>
          </a:p>
          <a:p>
            <a:pPr lvl="0"/>
            <a:r>
              <a:rPr lang="zh-CN" altLang="en-US" dirty="0"/>
              <a:t>这位翻译官通晓多种机器语言，终于不用针对每种机器都写一份代码了。</a:t>
            </a:r>
          </a:p>
        </p:txBody>
      </p:sp>
      <p:sp>
        <p:nvSpPr>
          <p:cNvPr id="16384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95</a:t>
            </a:fld>
            <a:endParaRPr lang="zh-CN"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a:solidFill>
              <a:srgbClr val="000000">
                <a:alpha val="100000"/>
              </a:srgbClr>
            </a:solidFill>
            <a:miter lim="800000"/>
          </a:ln>
        </p:spPr>
      </p:sp>
      <p:sp>
        <p:nvSpPr>
          <p:cNvPr id="166915" name="备注占位符 2"/>
          <p:cNvSpPr>
            <a:spLocks noGrp="1"/>
          </p:cNvSpPr>
          <p:nvPr>
            <p:ph type="body" idx="1"/>
          </p:nvPr>
        </p:nvSpPr>
        <p:spPr>
          <a:noFill/>
          <a:ln>
            <a:noFill/>
          </a:ln>
        </p:spPr>
        <p:txBody>
          <a:bodyPr wrap="square" lIns="91440" tIns="45720" rIns="91440" bIns="45720" anchor="t" anchorCtr="0"/>
          <a:lstStyle/>
          <a:p>
            <a:pPr lvl="0"/>
            <a:r>
              <a:rPr lang="zh-CN" altLang="en-US" dirty="0"/>
              <a:t>面向机器</a:t>
            </a:r>
          </a:p>
        </p:txBody>
      </p:sp>
      <p:sp>
        <p:nvSpPr>
          <p:cNvPr id="166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97</a:t>
            </a:fld>
            <a:endParaRPr lang="zh-CN"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a:solidFill>
              <a:srgbClr val="000000">
                <a:alpha val="100000"/>
              </a:srgbClr>
            </a:solidFill>
            <a:miter lim="800000"/>
          </a:ln>
        </p:spPr>
      </p:sp>
      <p:sp>
        <p:nvSpPr>
          <p:cNvPr id="168963"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16896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98</a:t>
            </a:fld>
            <a:endParaRPr lang="zh-CN"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a:solidFill>
              <a:srgbClr val="000000">
                <a:alpha val="100000"/>
              </a:srgbClr>
            </a:solidFill>
            <a:miter lim="800000"/>
          </a:ln>
        </p:spPr>
      </p:sp>
      <p:sp>
        <p:nvSpPr>
          <p:cNvPr id="171011" name="备注占位符 2"/>
          <p:cNvSpPr>
            <a:spLocks noGrp="1"/>
          </p:cNvSpPr>
          <p:nvPr>
            <p:ph type="body" idx="1"/>
          </p:nvPr>
        </p:nvSpPr>
        <p:spPr>
          <a:noFill/>
          <a:ln>
            <a:noFill/>
          </a:ln>
        </p:spPr>
        <p:txBody>
          <a:bodyPr wrap="square" lIns="91440" tIns="45720" rIns="91440" bIns="45720" anchor="t" anchorCtr="0"/>
          <a:lstStyle/>
          <a:p>
            <a:pPr lvl="0"/>
            <a:r>
              <a:rPr lang="zh-CN" altLang="en-US" dirty="0"/>
              <a:t>如今一个程序的诞生，恰恰是程序语言发展的反演。</a:t>
            </a:r>
          </a:p>
        </p:txBody>
      </p:sp>
      <p:sp>
        <p:nvSpPr>
          <p:cNvPr id="1710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99</a:t>
            </a:fld>
            <a:endParaRPr lang="zh-CN"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a:solidFill>
              <a:srgbClr val="000000">
                <a:alpha val="100000"/>
              </a:srgbClr>
            </a:solidFill>
            <a:miter lim="800000"/>
          </a:ln>
        </p:spPr>
      </p:sp>
      <p:sp>
        <p:nvSpPr>
          <p:cNvPr id="173059" name="备注占位符 2"/>
          <p:cNvSpPr>
            <a:spLocks noGrp="1"/>
          </p:cNvSpPr>
          <p:nvPr>
            <p:ph type="body" idx="1"/>
          </p:nvPr>
        </p:nvSpPr>
        <p:spPr>
          <a:noFill/>
          <a:ln>
            <a:noFill/>
          </a:ln>
        </p:spPr>
        <p:txBody>
          <a:bodyPr wrap="square" lIns="91440" tIns="45720" rIns="91440" bIns="45720" anchor="t" anchorCtr="0"/>
          <a:lstStyle/>
          <a:p>
            <a:pPr lvl="0"/>
            <a:r>
              <a:rPr lang="zh-CN" altLang="en-US" dirty="0"/>
              <a:t>如果把高级编程语言编写的代码比作一篇英文文章，计算机比作一个不懂英文的人。那么，为了让这个人阅读这篇文章，可以找一名懂英文的翻译将这篇文章整体翻译成中文版。然后他就可以随时随地的阅读这篇翻译后的文章。</a:t>
            </a:r>
          </a:p>
          <a:p>
            <a:pPr lvl="0"/>
            <a:r>
              <a:rPr lang="zh-CN" altLang="en-US" dirty="0"/>
              <a:t>编译的过程其实跟上面翻译的过程很像。</a:t>
            </a:r>
          </a:p>
          <a:p>
            <a:pPr lvl="0"/>
            <a:r>
              <a:rPr lang="zh-CN" altLang="en-US" dirty="0"/>
              <a:t>编译型编程语言就是通过编译器</a:t>
            </a:r>
            <a:r>
              <a:rPr lang="en-US" altLang="zh-CN" dirty="0"/>
              <a:t>(</a:t>
            </a:r>
            <a:r>
              <a:rPr lang="zh-CN" altLang="en-US" dirty="0"/>
              <a:t>英文翻译</a:t>
            </a:r>
            <a:r>
              <a:rPr lang="en-US" altLang="zh-CN" dirty="0"/>
              <a:t>)</a:t>
            </a:r>
            <a:r>
              <a:rPr lang="zh-CN" altLang="en-US" dirty="0"/>
              <a:t>将源代码</a:t>
            </a:r>
            <a:r>
              <a:rPr lang="en-US" altLang="zh-CN" dirty="0"/>
              <a:t>(</a:t>
            </a:r>
            <a:r>
              <a:rPr lang="zh-CN" altLang="en-US" dirty="0"/>
              <a:t>编译型编程语言编写的程序，类比英文文章</a:t>
            </a:r>
            <a:r>
              <a:rPr lang="en-US" altLang="zh-CN" dirty="0"/>
              <a:t>)</a:t>
            </a:r>
            <a:r>
              <a:rPr lang="zh-CN" altLang="en-US" dirty="0"/>
              <a:t>编译</a:t>
            </a:r>
            <a:r>
              <a:rPr lang="en-US" altLang="zh-CN" dirty="0"/>
              <a:t>(</a:t>
            </a:r>
            <a:r>
              <a:rPr lang="zh-CN" altLang="en-US" dirty="0"/>
              <a:t>翻译</a:t>
            </a:r>
            <a:r>
              <a:rPr lang="en-US" altLang="zh-CN" dirty="0"/>
              <a:t>)</a:t>
            </a:r>
            <a:r>
              <a:rPr lang="zh-CN" altLang="en-US" dirty="0"/>
              <a:t>成可执行文件</a:t>
            </a:r>
            <a:r>
              <a:rPr lang="en-US" altLang="zh-CN" dirty="0"/>
              <a:t>(</a:t>
            </a:r>
            <a:r>
              <a:rPr lang="zh-CN" altLang="en-US" dirty="0"/>
              <a:t>翻译后的文章</a:t>
            </a:r>
            <a:r>
              <a:rPr lang="en-US" altLang="zh-CN" dirty="0"/>
              <a:t>)</a:t>
            </a:r>
            <a:r>
              <a:rPr lang="zh-CN" altLang="en-US" dirty="0"/>
              <a:t>。</a:t>
            </a:r>
          </a:p>
          <a:p>
            <a:pPr lvl="0"/>
            <a:r>
              <a:rPr lang="zh-CN" altLang="en-US" dirty="0"/>
              <a:t>可执行文件可以在任何支持的平台上，脱离编译环境运行。因为可执行程序就是机器码，所以它的执行效率高。但是编译型编程语言一般是不能跨平台的，也就是说不能在不同的操作系统间任意切换， 并且修改程序也非常不方便，只要源代码修改了，都需要重新编译生成新的可执行文件。</a:t>
            </a:r>
            <a:r>
              <a:rPr lang="en-US" altLang="zh-CN" dirty="0"/>
              <a:t>C</a:t>
            </a:r>
            <a:r>
              <a:rPr lang="zh-CN" altLang="en-US" dirty="0"/>
              <a:t>语言，</a:t>
            </a:r>
            <a:r>
              <a:rPr lang="en-US" altLang="zh-CN" dirty="0"/>
              <a:t>C++</a:t>
            </a:r>
            <a:r>
              <a:rPr lang="zh-CN" altLang="en-US" dirty="0"/>
              <a:t>就是典型的编译型编程语言。</a:t>
            </a:r>
          </a:p>
          <a:p>
            <a:pPr lvl="0"/>
            <a:endParaRPr lang="zh-CN" altLang="en-US" dirty="0"/>
          </a:p>
        </p:txBody>
      </p:sp>
      <p:sp>
        <p:nvSpPr>
          <p:cNvPr id="1730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100</a:t>
            </a:fld>
            <a:endParaRPr lang="zh-CN"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a:solidFill>
              <a:srgbClr val="000000">
                <a:alpha val="100000"/>
              </a:srgbClr>
            </a:solidFill>
            <a:miter lim="800000"/>
          </a:ln>
        </p:spPr>
      </p:sp>
      <p:sp>
        <p:nvSpPr>
          <p:cNvPr id="177155"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17715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101</a:t>
            </a:fld>
            <a:endParaRPr lang="zh-CN"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a:ln>
            <a:solidFill>
              <a:srgbClr val="000000">
                <a:alpha val="100000"/>
              </a:srgbClr>
            </a:solidFill>
            <a:miter lim="800000"/>
          </a:ln>
        </p:spPr>
      </p:sp>
      <p:sp>
        <p:nvSpPr>
          <p:cNvPr id="180227" name="备注占位符 2"/>
          <p:cNvSpPr>
            <a:spLocks noGrp="1"/>
          </p:cNvSpPr>
          <p:nvPr>
            <p:ph type="body" idx="1"/>
          </p:nvPr>
        </p:nvSpPr>
        <p:spPr>
          <a:noFill/>
          <a:ln>
            <a:noFill/>
          </a:ln>
        </p:spPr>
        <p:txBody>
          <a:bodyPr wrap="square" lIns="91440" tIns="45720" rIns="91440" bIns="45720" anchor="t" anchorCtr="0"/>
          <a:lstStyle/>
          <a:p>
            <a:pPr lvl="0"/>
            <a:r>
              <a:rPr lang="zh-CN" altLang="en-US" dirty="0"/>
              <a:t>接上面的类比，翻译这篇英文文章，还可以通过随身电子词典，逐字逐句的边看边翻译。</a:t>
            </a:r>
          </a:p>
          <a:p>
            <a:pPr lvl="0"/>
            <a:r>
              <a:rPr lang="zh-CN" altLang="en-US" dirty="0"/>
              <a:t>解释型编程语言就是通过解释器</a:t>
            </a:r>
            <a:r>
              <a:rPr lang="en-US" altLang="zh-CN" dirty="0"/>
              <a:t>(</a:t>
            </a:r>
            <a:r>
              <a:rPr lang="zh-CN" altLang="en-US" dirty="0"/>
              <a:t>电子词典</a:t>
            </a:r>
            <a:r>
              <a:rPr lang="en-US" altLang="zh-CN" dirty="0"/>
              <a:t>)</a:t>
            </a:r>
            <a:r>
              <a:rPr lang="zh-CN" altLang="en-US" dirty="0"/>
              <a:t>将源代码</a:t>
            </a:r>
            <a:r>
              <a:rPr lang="en-US" altLang="zh-CN" dirty="0"/>
              <a:t>(</a:t>
            </a:r>
            <a:r>
              <a:rPr lang="zh-CN" altLang="en-US" dirty="0"/>
              <a:t>解释型编程语言编写的程序</a:t>
            </a:r>
            <a:r>
              <a:rPr lang="en-US" altLang="zh-CN" dirty="0"/>
              <a:t>)</a:t>
            </a:r>
            <a:r>
              <a:rPr lang="zh-CN" altLang="en-US" dirty="0"/>
              <a:t>逐行解释成机器码，然后交由计算机执行。</a:t>
            </a:r>
          </a:p>
          <a:p>
            <a:pPr lvl="0"/>
            <a:endParaRPr lang="en-US" altLang="zh-CN" dirty="0"/>
          </a:p>
          <a:p>
            <a:pPr lvl="0"/>
            <a:r>
              <a:rPr lang="zh-CN" altLang="en-US" dirty="0"/>
              <a:t>可执行文件可以在任何支持的平台上，脱离编译环境运行。因为可执行程序就是机器码，所以它的执行效率高。但是编译型编程语言一般是不能跨平台的，也就是说不能在不同的操作系统间任意切换， 并且修改程序也非常不方便，只要源代码修改了，都需要重新编译生成新的可执行文件。</a:t>
            </a:r>
            <a:endParaRPr lang="en-US" altLang="zh-CN" dirty="0"/>
          </a:p>
          <a:p>
            <a:pPr lvl="0"/>
            <a:endParaRPr lang="en-US" altLang="zh-CN" dirty="0"/>
          </a:p>
          <a:p>
            <a:pPr lvl="0"/>
            <a:r>
              <a:rPr lang="zh-CN" altLang="en-US" dirty="0"/>
              <a:t>解释型编程语言编写的程序离不开解释器，因为是边翻译边执行所以相对效率不高，但是修改起来非常方便，只要源代码修改了，下一次执行就是修改后的代码。解释型编程语言大都可以跨平台运行，这归功于解释器。</a:t>
            </a:r>
            <a:r>
              <a:rPr lang="en-US" altLang="zh-CN" dirty="0"/>
              <a:t>Python</a:t>
            </a:r>
            <a:r>
              <a:rPr lang="zh-CN" altLang="en-US" dirty="0"/>
              <a:t>，</a:t>
            </a:r>
            <a:r>
              <a:rPr lang="en-US" altLang="zh-CN" dirty="0"/>
              <a:t>php</a:t>
            </a:r>
            <a:r>
              <a:rPr lang="zh-CN" altLang="en-US" dirty="0"/>
              <a:t>就是典型的解释型编程语言。</a:t>
            </a:r>
            <a:endParaRPr lang="en-US" altLang="zh-CN" dirty="0"/>
          </a:p>
          <a:p>
            <a:pPr lvl="0"/>
            <a:endParaRPr lang="en-US" altLang="zh-CN" dirty="0"/>
          </a:p>
          <a:p>
            <a:pPr lvl="0"/>
            <a:endParaRPr lang="en-US" altLang="zh-CN" dirty="0"/>
          </a:p>
          <a:p>
            <a:pPr lvl="0"/>
            <a:endParaRPr lang="zh-CN" altLang="en-US" dirty="0"/>
          </a:p>
          <a:p>
            <a:pPr lvl="0"/>
            <a:endParaRPr lang="zh-CN" altLang="en-US" dirty="0"/>
          </a:p>
        </p:txBody>
      </p:sp>
      <p:sp>
        <p:nvSpPr>
          <p:cNvPr id="18022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102</a:t>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a:solidFill>
              <a:srgbClr val="000000">
                <a:alpha val="100000"/>
              </a:srgbClr>
            </a:solidFill>
            <a:miter lim="800000"/>
          </a:ln>
        </p:spPr>
      </p:sp>
      <p:sp>
        <p:nvSpPr>
          <p:cNvPr id="41987" name="备注占位符 2"/>
          <p:cNvSpPr>
            <a:spLocks noGrp="1"/>
          </p:cNvSpPr>
          <p:nvPr>
            <p:ph type="body" idx="1"/>
          </p:nvPr>
        </p:nvSpPr>
        <p:spPr>
          <a:noFill/>
          <a:ln>
            <a:noFill/>
          </a:ln>
        </p:spPr>
        <p:txBody>
          <a:bodyPr wrap="square" lIns="91440" tIns="45720" rIns="91440" bIns="45720" anchor="t" anchorCtr="0"/>
          <a:lstStyle/>
          <a:p>
            <a:pPr lvl="0"/>
            <a:r>
              <a:rPr lang="zh-CN" altLang="en-US" dirty="0"/>
              <a:t>电子表明了计算机的实现方式；</a:t>
            </a:r>
            <a:endParaRPr lang="en-US" altLang="zh-CN" dirty="0"/>
          </a:p>
          <a:p>
            <a:pPr lvl="0"/>
            <a:r>
              <a:rPr lang="zh-CN" altLang="en-US" dirty="0"/>
              <a:t>电子设备指由</a:t>
            </a:r>
            <a:r>
              <a:rPr lang="zh-CN" altLang="en-US" dirty="0">
                <a:hlinkClick r:id="rId3"/>
              </a:rPr>
              <a:t>集成电路</a:t>
            </a:r>
            <a:r>
              <a:rPr lang="zh-CN" altLang="en-US" dirty="0"/>
              <a:t>、</a:t>
            </a:r>
            <a:r>
              <a:rPr lang="zh-CN" altLang="en-US" dirty="0">
                <a:hlinkClick r:id="rId4"/>
              </a:rPr>
              <a:t>晶体管</a:t>
            </a:r>
            <a:r>
              <a:rPr lang="zh-CN" altLang="en-US" dirty="0"/>
              <a:t>、</a:t>
            </a:r>
            <a:r>
              <a:rPr lang="zh-CN" altLang="en-US" dirty="0">
                <a:hlinkClick r:id="rId5"/>
              </a:rPr>
              <a:t>电子管</a:t>
            </a:r>
            <a:r>
              <a:rPr lang="zh-CN" altLang="en-US" dirty="0"/>
              <a:t>等电子元器件组成。</a:t>
            </a:r>
            <a:endParaRPr lang="en-US" altLang="zh-CN" dirty="0"/>
          </a:p>
          <a:p>
            <a:pPr lvl="0"/>
            <a:endParaRPr lang="zh-CN" altLang="en-US" dirty="0"/>
          </a:p>
        </p:txBody>
      </p:sp>
      <p:sp>
        <p:nvSpPr>
          <p:cNvPr id="4198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15</a:t>
            </a:fld>
            <a:endParaRPr lang="zh-CN" alt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a:solidFill>
              <a:srgbClr val="000000">
                <a:alpha val="100000"/>
              </a:srgbClr>
            </a:solidFill>
            <a:miter lim="800000"/>
          </a:ln>
        </p:spPr>
      </p:sp>
      <p:sp>
        <p:nvSpPr>
          <p:cNvPr id="182275" name="备注占位符 2"/>
          <p:cNvSpPr>
            <a:spLocks noGrp="1"/>
          </p:cNvSpPr>
          <p:nvPr>
            <p:ph type="body" idx="1"/>
          </p:nvPr>
        </p:nvSpPr>
        <p:spPr>
          <a:noFill/>
          <a:ln>
            <a:noFill/>
          </a:ln>
        </p:spPr>
        <p:txBody>
          <a:bodyPr wrap="square" lIns="91440" tIns="45720" rIns="91440" bIns="45720" anchor="t" anchorCtr="0"/>
          <a:lstStyle/>
          <a:p>
            <a:pPr lvl="0"/>
            <a:r>
              <a:rPr lang="zh-CN" altLang="en-US" dirty="0"/>
              <a:t>解释执行是一种边编译边执行的方式，它将源代码逐行转换为机器码，然后执行。这种方式不需要预先编译，可以快速地部署和修改代码。然而，解释执行的性能通常比即时编译要低，因为每一行代码都需要转换为机器码并执行，而即时编译通常可以生成更优化的机器码，从而提高程序的执行速度。</a:t>
            </a:r>
          </a:p>
          <a:p>
            <a:pPr lvl="0"/>
            <a:endParaRPr lang="zh-CN" altLang="en-US" dirty="0"/>
          </a:p>
          <a:p>
            <a:pPr lvl="0"/>
            <a:r>
              <a:rPr lang="zh-CN" altLang="en-US" dirty="0"/>
              <a:t>即时编译通常在程序运行过程中监控代码的执行，当发现某个函数或代码块被频繁调用时，就对这个函数或代码块进行分析，并将其转换为机器码。这种编译方式可以提高程序的执行速度，特别是在频繁调用的函数或计算密集型应用中。然而，即时编译需要花费额外的处理器时间和内存资源，因此可能不适合所有应用场景。</a:t>
            </a:r>
          </a:p>
          <a:p>
            <a:pPr lvl="0"/>
            <a:endParaRPr lang="zh-CN" altLang="en-US" dirty="0"/>
          </a:p>
          <a:p>
            <a:pPr lvl="0"/>
            <a:r>
              <a:rPr lang="zh-CN" altLang="en-US" dirty="0"/>
              <a:t>总的来说，即时编译在性能上通常比解释执行要高，特别是在频繁调用的函数或计算密集型应用中。然而，解释执行具有快速部署和修改代码的优势，因此在某些应用场景中可能更适合。在实际应用中，需要根据具体的需求和应用场景选择合适的执行方式。</a:t>
            </a:r>
            <a:endParaRPr lang="en-US" altLang="zh-CN" dirty="0"/>
          </a:p>
          <a:p>
            <a:pPr lvl="0"/>
            <a:endParaRPr lang="en-US" altLang="zh-CN" dirty="0"/>
          </a:p>
          <a:p>
            <a:pPr lvl="0"/>
            <a:r>
              <a:rPr lang="zh-CN" altLang="en-US" dirty="0"/>
              <a:t>在现代软件开发中，编译技术对程序性能和开发效率有着至关重要的影响。不同的编译策略在提升程序性能、灵活性和开发效率方面各有优劣。本文将深入探讨四种常见的编译技术：动态编译（</a:t>
            </a:r>
            <a:r>
              <a:rPr lang="en-US" altLang="zh-CN" dirty="0"/>
              <a:t>Dynamic Compilation</a:t>
            </a:r>
            <a:r>
              <a:rPr lang="zh-CN" altLang="en-US" dirty="0"/>
              <a:t>）、即时编译（</a:t>
            </a:r>
            <a:r>
              <a:rPr lang="en-US" altLang="zh-CN" dirty="0"/>
              <a:t>Just-In-Time Compilation, JIT</a:t>
            </a:r>
            <a:r>
              <a:rPr lang="zh-CN" altLang="en-US" dirty="0"/>
              <a:t>）、预编译（</a:t>
            </a:r>
            <a:r>
              <a:rPr lang="en-US" altLang="zh-CN" dirty="0"/>
              <a:t>Ahead-of-Time Compilation, AOT</a:t>
            </a:r>
            <a:r>
              <a:rPr lang="zh-CN" altLang="en-US" dirty="0"/>
              <a:t>）和静态编译（</a:t>
            </a:r>
            <a:r>
              <a:rPr lang="en-US" altLang="zh-CN" dirty="0"/>
              <a:t>Static Compilation</a:t>
            </a:r>
            <a:r>
              <a:rPr lang="zh-CN" altLang="en-US" dirty="0"/>
              <a:t>）</a:t>
            </a:r>
            <a:endParaRPr lang="en-US" altLang="zh-CN" dirty="0"/>
          </a:p>
          <a:p>
            <a:pPr lvl="0"/>
            <a:endParaRPr lang="en-US" altLang="zh-CN" dirty="0"/>
          </a:p>
          <a:p>
            <a:pPr lvl="0"/>
            <a:r>
              <a:rPr lang="en-US" altLang="zh-CN" dirty="0"/>
              <a:t>https://worktile.com/kb/p/38555</a:t>
            </a:r>
            <a:endParaRPr lang="zh-CN" altLang="en-US" dirty="0"/>
          </a:p>
        </p:txBody>
      </p:sp>
      <p:sp>
        <p:nvSpPr>
          <p:cNvPr id="18227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103</a:t>
            </a:fld>
            <a:endParaRPr lang="zh-CN" altLang="en-US" sz="12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a:solidFill>
              <a:srgbClr val="000000">
                <a:alpha val="100000"/>
              </a:srgbClr>
            </a:solidFill>
            <a:miter lim="800000"/>
          </a:ln>
        </p:spPr>
      </p:sp>
      <p:sp>
        <p:nvSpPr>
          <p:cNvPr id="18432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8432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104</a:t>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nchorCtr="0"/>
          <a:lstStyle/>
          <a:p>
            <a:pPr lvl="0"/>
            <a:r>
              <a:rPr lang="zh-CN" altLang="en-US" dirty="0"/>
              <a:t>我们来看这种元气的发展，从表示自动存储到自动执行，我们来看电子管，那么它解决了这种 </a:t>
            </a:r>
            <a:r>
              <a:rPr lang="en-US" altLang="zh-CN" dirty="0"/>
              <a:t>0 </a:t>
            </a:r>
            <a:r>
              <a:rPr lang="zh-CN" altLang="en-US" dirty="0"/>
              <a:t>和一的一种存取问题。晶体管它解决了一个体积，解决了一个可靠性集成电路，解决了这种多个元器件之间相互之间连接的这种可靠性的问题，它实际上是一种封装，那么这种封装体现了一定的一种变换。</a:t>
            </a:r>
            <a:endParaRPr lang="en-US" altLang="zh-CN" dirty="0"/>
          </a:p>
          <a:p>
            <a:pPr lvl="0"/>
            <a:r>
              <a:rPr lang="zh-CN" altLang="en-US" dirty="0"/>
              <a:t>我们说那么现在这种集成电路，我们可以把它称为叫做超大规模的集成电路，那么应该说这种元器件它的体积越来越小，可靠性越来越高，电路的规模越来越大，速度也越来越快</a:t>
            </a:r>
          </a:p>
        </p:txBody>
      </p:sp>
      <p:sp>
        <p:nvSpPr>
          <p:cNvPr id="5120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16</a:t>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a:solidFill>
              <a:srgbClr val="000000">
                <a:alpha val="100000"/>
              </a:srgbClr>
            </a:solidFill>
            <a:miter lim="800000"/>
          </a:ln>
        </p:spPr>
      </p:sp>
      <p:sp>
        <p:nvSpPr>
          <p:cNvPr id="45059" name="备注占位符 2"/>
          <p:cNvSpPr>
            <a:spLocks noGrp="1"/>
          </p:cNvSpPr>
          <p:nvPr>
            <p:ph type="body" idx="1"/>
          </p:nvPr>
        </p:nvSpPr>
        <p:spPr>
          <a:noFill/>
          <a:ln>
            <a:noFill/>
          </a:ln>
        </p:spPr>
        <p:txBody>
          <a:bodyPr wrap="square" lIns="91440" tIns="45720" rIns="91440" bIns="45720" anchor="t" anchorCtr="0"/>
          <a:lstStyle/>
          <a:p>
            <a:pPr lvl="0"/>
            <a:r>
              <a:rPr lang="zh-CN" altLang="en-US" dirty="0"/>
              <a:t>第二代</a:t>
            </a:r>
            <a:r>
              <a:rPr lang="en-US" altLang="zh-CN" dirty="0"/>
              <a:t>, </a:t>
            </a:r>
            <a:r>
              <a:rPr lang="zh-CN" altLang="en-US" dirty="0"/>
              <a:t>晶体管核心的了</a:t>
            </a:r>
            <a:r>
              <a:rPr lang="en-US" altLang="zh-CN" dirty="0"/>
              <a:t>, </a:t>
            </a:r>
            <a:r>
              <a:rPr lang="zh-CN" altLang="en-US" dirty="0"/>
              <a:t>占地面积小多了</a:t>
            </a:r>
            <a:r>
              <a:rPr lang="en-US" altLang="zh-CN" dirty="0"/>
              <a:t>, </a:t>
            </a:r>
            <a:r>
              <a:rPr lang="zh-CN" altLang="en-US" dirty="0"/>
              <a:t>一般有</a:t>
            </a:r>
            <a:r>
              <a:rPr lang="en-US" altLang="zh-CN" dirty="0"/>
              <a:t>2</a:t>
            </a:r>
            <a:r>
              <a:rPr lang="zh-CN" altLang="en-US" dirty="0"/>
              <a:t>个冰箱大小吧</a:t>
            </a:r>
            <a:br>
              <a:rPr lang="zh-CN" altLang="en-US" dirty="0"/>
            </a:br>
            <a:r>
              <a:rPr lang="zh-CN" altLang="en-US" dirty="0"/>
              <a:t>第三代</a:t>
            </a:r>
            <a:r>
              <a:rPr lang="en-US" altLang="zh-CN" dirty="0"/>
              <a:t>, </a:t>
            </a:r>
            <a:r>
              <a:rPr lang="zh-CN" altLang="en-US" dirty="0"/>
              <a:t>集成电路为核心的了</a:t>
            </a:r>
            <a:r>
              <a:rPr lang="en-US" altLang="zh-CN" dirty="0"/>
              <a:t>, </a:t>
            </a:r>
            <a:r>
              <a:rPr lang="zh-CN" altLang="en-US" dirty="0"/>
              <a:t>占地面积更小了</a:t>
            </a:r>
            <a:r>
              <a:rPr lang="en-US" altLang="zh-CN" dirty="0"/>
              <a:t>., </a:t>
            </a:r>
            <a:r>
              <a:rPr lang="zh-CN" altLang="en-US" dirty="0"/>
              <a:t>和我们现在的计算机体积差不错了</a:t>
            </a:r>
            <a:r>
              <a:rPr lang="en-US" altLang="zh-CN" dirty="0"/>
              <a:t>.</a:t>
            </a:r>
            <a:br>
              <a:rPr lang="en-US" altLang="zh-CN" dirty="0"/>
            </a:br>
            <a:r>
              <a:rPr lang="zh-CN" altLang="en-US" dirty="0"/>
              <a:t>第四代</a:t>
            </a:r>
            <a:r>
              <a:rPr lang="en-US" altLang="zh-CN" dirty="0"/>
              <a:t>, </a:t>
            </a:r>
            <a:r>
              <a:rPr lang="zh-CN" altLang="en-US" dirty="0"/>
              <a:t>超大规模集成电路为核心的</a:t>
            </a:r>
            <a:r>
              <a:rPr lang="en-US" altLang="zh-CN" dirty="0"/>
              <a:t>, </a:t>
            </a:r>
            <a:r>
              <a:rPr lang="zh-CN" altLang="en-US" dirty="0"/>
              <a:t>也就是我们现在用的计算机</a:t>
            </a:r>
            <a:r>
              <a:rPr lang="en-US" altLang="zh-CN" dirty="0"/>
              <a:t>!! </a:t>
            </a:r>
          </a:p>
          <a:p>
            <a:pPr lvl="0"/>
            <a:endParaRPr lang="en-US" altLang="zh-CN" dirty="0"/>
          </a:p>
          <a:p>
            <a:pPr lvl="0"/>
            <a:r>
              <a:rPr lang="zh-CN" altLang="en-US" dirty="0"/>
              <a:t>人们又开发了一种晶体管，这是人类研究的第一制晶体管，这种做的这样一个实验，那么这个晶体管我们可以把它封装起来</a:t>
            </a:r>
          </a:p>
        </p:txBody>
      </p:sp>
      <p:sp>
        <p:nvSpPr>
          <p:cNvPr id="450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18</a:t>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a:solidFill>
              <a:srgbClr val="000000">
                <a:alpha val="100000"/>
              </a:srgbClr>
            </a:solidFill>
            <a:miter lim="800000"/>
          </a:ln>
        </p:spPr>
      </p:sp>
      <p:sp>
        <p:nvSpPr>
          <p:cNvPr id="47107" name="备注占位符 2"/>
          <p:cNvSpPr>
            <a:spLocks noGrp="1"/>
          </p:cNvSpPr>
          <p:nvPr>
            <p:ph type="body" idx="1"/>
          </p:nvPr>
        </p:nvSpPr>
        <p:spPr>
          <a:noFill/>
          <a:ln>
            <a:noFill/>
          </a:ln>
        </p:spPr>
        <p:txBody>
          <a:bodyPr wrap="square" lIns="91440" tIns="45720" rIns="91440" bIns="45720" anchor="t" anchorCtr="0"/>
          <a:lstStyle/>
          <a:p>
            <a:pPr lvl="0"/>
            <a:r>
              <a:rPr lang="zh-CN" altLang="en-US" dirty="0"/>
              <a:t>那么进一步这些元器械之间相互之间是要靠连线进行连接的，那么这些连线就涉及到一个焊接的问题。那么由于焊接技术，那么焊接的可靠性就存在着问题，也就是说原件可靠，但是原件之间的这种连线连接关系是不是可靠，这也是一个问题。</a:t>
            </a:r>
            <a:endParaRPr lang="en-US" altLang="zh-CN" dirty="0"/>
          </a:p>
          <a:p>
            <a:pPr lvl="0"/>
            <a:endParaRPr lang="en-US" altLang="zh-CN" dirty="0"/>
          </a:p>
          <a:p>
            <a:pPr lvl="0"/>
            <a:r>
              <a:rPr lang="zh-CN" altLang="en-US" dirty="0"/>
              <a:t>它是经过</a:t>
            </a:r>
            <a:r>
              <a:rPr lang="zh-CN" altLang="en-US" dirty="0">
                <a:hlinkClick r:id="rId3"/>
              </a:rPr>
              <a:t>氧化</a:t>
            </a:r>
            <a:r>
              <a:rPr lang="zh-CN" altLang="en-US" dirty="0"/>
              <a:t>、</a:t>
            </a:r>
            <a:r>
              <a:rPr lang="zh-CN" altLang="en-US" dirty="0">
                <a:hlinkClick r:id="rId4"/>
              </a:rPr>
              <a:t>光刻</a:t>
            </a:r>
            <a:r>
              <a:rPr lang="zh-CN" altLang="en-US" dirty="0"/>
              <a:t>、</a:t>
            </a:r>
            <a:r>
              <a:rPr lang="zh-CN" altLang="en-US" dirty="0">
                <a:hlinkClick r:id="rId5"/>
              </a:rPr>
              <a:t>扩散</a:t>
            </a:r>
            <a:r>
              <a:rPr lang="zh-CN" altLang="en-US" dirty="0"/>
              <a:t>、</a:t>
            </a:r>
            <a:r>
              <a:rPr lang="zh-CN" altLang="en-US" dirty="0">
                <a:hlinkClick r:id="rId6"/>
              </a:rPr>
              <a:t>外延</a:t>
            </a:r>
            <a:r>
              <a:rPr lang="zh-CN" altLang="en-US" dirty="0"/>
              <a:t>、蒸铝等半导体制造工艺，把构成具有一定功能的</a:t>
            </a:r>
            <a:r>
              <a:rPr lang="zh-CN" altLang="en-US" dirty="0">
                <a:hlinkClick r:id="rId7"/>
              </a:rPr>
              <a:t>电路</a:t>
            </a:r>
            <a:r>
              <a:rPr lang="zh-CN" altLang="en-US" dirty="0"/>
              <a:t>所需的半导体、</a:t>
            </a:r>
            <a:r>
              <a:rPr lang="zh-CN" altLang="en-US" dirty="0">
                <a:hlinkClick r:id="rId8"/>
              </a:rPr>
              <a:t>电阻</a:t>
            </a:r>
            <a:r>
              <a:rPr lang="zh-CN" altLang="en-US" dirty="0"/>
              <a:t>、电容等元件及它们之间的连接导线全部集成在一小块硅片上，然后焊接封装在一个管壳内的电子器件。</a:t>
            </a:r>
            <a:endParaRPr lang="en-US" altLang="zh-CN" dirty="0"/>
          </a:p>
          <a:p>
            <a:pPr lvl="0"/>
            <a:r>
              <a:rPr lang="zh-CN" altLang="en-US" dirty="0"/>
              <a:t>其中所有元件在结构上已组成一个整体，使电子元件向着微小型化、低功耗、智能化和高可靠性方面迈进了一大步。</a:t>
            </a:r>
            <a:endParaRPr lang="en-US" altLang="zh-CN" dirty="0"/>
          </a:p>
          <a:p>
            <a:pPr lvl="0"/>
            <a:endParaRPr lang="en-US" altLang="zh-CN" dirty="0"/>
          </a:p>
          <a:p>
            <a:pPr lvl="0"/>
            <a:r>
              <a:rPr lang="zh-CN" altLang="en-US" dirty="0"/>
              <a:t>那么这样的话对这个集成电路内部的连线无需考虑，而人们只需要通过这些管角来使用这个集成电路，这样的话就形成了我们说可靠性更高的一种元器件，我们把它称为叫做集成电路，所以在这个集成电路里面它体现了一种集成封装应用的这样一个概念，后来人们就用这种集成电路来开发计算机。</a:t>
            </a:r>
            <a:endParaRPr lang="en-US" altLang="zh-CN" dirty="0"/>
          </a:p>
          <a:p>
            <a:pPr lvl="0"/>
            <a:endParaRPr lang="en-US" altLang="zh-CN" dirty="0"/>
          </a:p>
        </p:txBody>
      </p:sp>
      <p:sp>
        <p:nvSpPr>
          <p:cNvPr id="4710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19</a:t>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a:solidFill>
              <a:srgbClr val="000000">
                <a:alpha val="100000"/>
              </a:srgbClr>
            </a:solidFill>
            <a:miter lim="800000"/>
          </a:ln>
        </p:spPr>
      </p:sp>
      <p:sp>
        <p:nvSpPr>
          <p:cNvPr id="49155" name="备注占位符 2"/>
          <p:cNvSpPr>
            <a:spLocks noGrp="1"/>
          </p:cNvSpPr>
          <p:nvPr>
            <p:ph type="body" idx="1"/>
          </p:nvPr>
        </p:nvSpPr>
        <p:spPr>
          <a:noFill/>
          <a:ln>
            <a:noFill/>
          </a:ln>
        </p:spPr>
        <p:txBody>
          <a:bodyPr wrap="square" lIns="91440" tIns="45720" rIns="91440" bIns="45720" anchor="t" anchorCtr="0"/>
          <a:lstStyle/>
          <a:p>
            <a:pPr lvl="0"/>
            <a:r>
              <a:rPr lang="zh-CN" altLang="en-US" dirty="0"/>
              <a:t>中央处理单元最早的一个早期的一个它的电路什么样的呢？大家看这是它的早期的一个电路，很复杂。那么我们把它封装起来一个集成电路芯片，就是这样一种形式，那么里头有一些管桨，是吧？把它内部电路封装起来了，不需要外界看到</a:t>
            </a:r>
            <a:endParaRPr lang="en-US" altLang="zh-CN" dirty="0"/>
          </a:p>
          <a:p>
            <a:pPr lvl="0"/>
            <a:endParaRPr lang="en-US" altLang="zh-CN" dirty="0"/>
          </a:p>
          <a:p>
            <a:pPr lvl="0"/>
            <a:r>
              <a:rPr lang="zh-CN" altLang="en-US" dirty="0"/>
              <a:t>戈登</a:t>
            </a:r>
            <a:r>
              <a:rPr lang="en-US" altLang="zh-CN" dirty="0"/>
              <a:t>·</a:t>
            </a:r>
            <a:r>
              <a:rPr lang="zh-CN" altLang="en-US" dirty="0"/>
              <a:t>摩尔（</a:t>
            </a:r>
            <a:r>
              <a:rPr lang="en-US" altLang="zh-CN" dirty="0"/>
              <a:t>Gordon Moore</a:t>
            </a:r>
            <a:r>
              <a:rPr lang="zh-CN" altLang="en-US" dirty="0"/>
              <a:t>）是集成电路发展中非常重要的人物，他提出了著名的摩尔定律，预测了集成电路上可容纳的晶体管数量大约每两年翻一番，这成为了半导体产业发展的重要指导原则，从集成电路第一天发明起到现在这种实践证明，基本上是按照摩尔定律的这种规律来发展的。</a:t>
            </a:r>
          </a:p>
        </p:txBody>
      </p:sp>
      <p:sp>
        <p:nvSpPr>
          <p:cNvPr id="4915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zh-CN" altLang="en-US" sz="1200" dirty="0"/>
              <a:t>20</a:t>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40"/>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4"/>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92"/>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4"/>
          </p:nvPr>
        </p:nvSpPr>
        <p:spPr>
          <a:xfrm>
            <a:off x="6553200" y="6245225"/>
            <a:ext cx="2133600" cy="476250"/>
          </a:xfrm>
          <a:prstGeom prst="rect">
            <a:avLst/>
          </a:prstGeom>
          <a:ln>
            <a:miter/>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55E7D88-1E51-40CB-8A0C-5C64F307A93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完整">
    <p:spTree>
      <p:nvGrpSpPr>
        <p:cNvPr id="1" name=""/>
        <p:cNvGrpSpPr/>
        <p:nvPr/>
      </p:nvGrpSpPr>
      <p:grpSpPr>
        <a:xfrm>
          <a:off x="0" y="0"/>
          <a:ext cx="0" cy="0"/>
          <a:chOff x="0" y="0"/>
          <a:chExt cx="0" cy="0"/>
        </a:xfrm>
      </p:grpSpPr>
      <p:sp>
        <p:nvSpPr>
          <p:cNvPr id="14" name="内容占位符 2"/>
          <p:cNvSpPr>
            <a:spLocks noGrp="1"/>
          </p:cNvSpPr>
          <p:nvPr>
            <p:ph idx="1" hasCustomPrompt="1"/>
          </p:nvPr>
        </p:nvSpPr>
        <p:spPr>
          <a:xfrm>
            <a:off x="628650" y="1825624"/>
            <a:ext cx="7886700" cy="4530725"/>
          </a:xfrm>
        </p:spPr>
        <p:txBody>
          <a:bodyPr/>
          <a:lstStyle>
            <a:lvl1pPr>
              <a:lnSpc>
                <a:spcPct val="100000"/>
              </a:lnSpc>
              <a:spcBef>
                <a:spcPts val="600"/>
              </a:spcBef>
              <a:defRPr sz="3600">
                <a:latin typeface="微软雅黑" panose="020B0503020204020204" pitchFamily="34" charset="-122"/>
                <a:ea typeface="微软雅黑" panose="020B0503020204020204" pitchFamily="34" charset="-122"/>
              </a:defRPr>
            </a:lvl1pPr>
            <a:lvl2pPr marL="685800" indent="-288290">
              <a:lnSpc>
                <a:spcPct val="100000"/>
              </a:lnSpc>
              <a:spcBef>
                <a:spcPts val="600"/>
              </a:spcBef>
              <a:buFont typeface="Wingdings" panose="05000000000000000000" pitchFamily="2" charset="2"/>
              <a:buChar char="Ø"/>
              <a:defRPr sz="2800">
                <a:latin typeface="微软雅黑" panose="020B0503020204020204" pitchFamily="34" charset="-122"/>
                <a:ea typeface="微软雅黑" panose="020B0503020204020204" pitchFamily="34" charset="-122"/>
              </a:defRPr>
            </a:lvl2pPr>
            <a:lvl3pPr marL="1143000" indent="-228600">
              <a:lnSpc>
                <a:spcPct val="100000"/>
              </a:lnSpc>
              <a:spcBef>
                <a:spcPts val="600"/>
              </a:spcBef>
              <a:buFont typeface="Wingdings" panose="05000000000000000000" pitchFamily="2" charset="2"/>
              <a:buChar char="ü"/>
              <a:defRPr sz="2400"/>
            </a:lvl3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标题 1"/>
          <p:cNvSpPr>
            <a:spLocks noGrp="1"/>
          </p:cNvSpPr>
          <p:nvPr>
            <p:ph type="title"/>
          </p:nvPr>
        </p:nvSpPr>
        <p:spPr>
          <a:xfrm>
            <a:off x="628650" y="711280"/>
            <a:ext cx="7886700" cy="979413"/>
          </a:xfrm>
        </p:spPr>
        <p:txBody>
          <a:bodyPr>
            <a:normAutofit/>
          </a:bodyPr>
          <a:lstStyle>
            <a:lvl1pPr algn="ctr">
              <a:defRPr sz="4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aphicFrame>
        <p:nvGraphicFramePr>
          <p:cNvPr id="11" name="图示 10"/>
          <p:cNvGraphicFramePr/>
          <p:nvPr userDrawn="1"/>
        </p:nvGraphicFramePr>
        <p:xfrm>
          <a:off x="1595929" y="188069"/>
          <a:ext cx="6919423" cy="316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2"/>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2"/>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7"/>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2"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2"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40"/>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2"/>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2"/>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7"/>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2"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2"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40"/>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cSld name="标题，文本与两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4"/>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92"/>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4"/>
          </p:nvPr>
        </p:nvSpPr>
        <p:spPr>
          <a:xfrm>
            <a:off x="6553200" y="6245225"/>
            <a:ext cx="2133600" cy="476250"/>
          </a:xfrm>
          <a:prstGeom prst="rect">
            <a:avLst/>
          </a:prstGeom>
          <a:ln>
            <a:miter/>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55E7D88-1E51-40CB-8A0C-5C64F307A93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2"/>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2"/>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7"/>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2"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2"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2051" name="文本占位符 1026"/>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E7B6FF-C14E-408C-A1B0-4C2583BD92CB}"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7209192-811E-4DDD-8351-2E165CBF2D2E}"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4.pn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46.jpeg"/><Relationship Id="rId10" Type="http://schemas.openxmlformats.org/officeDocument/2006/relationships/image" Target="../media/image50.jpeg"/><Relationship Id="rId4" Type="http://schemas.openxmlformats.org/officeDocument/2006/relationships/image" Target="../media/image45.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1.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 Target="slide78.xml"/><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slide" Target="slide1.xml"/><Relationship Id="rId10" Type="http://schemas.openxmlformats.org/officeDocument/2006/relationships/image" Target="../media/image69.png"/><Relationship Id="rId4" Type="http://schemas.openxmlformats.org/officeDocument/2006/relationships/slide" Target="slide62.xml"/><Relationship Id="rId9"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2.wmf"/></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84.jpeg"/><Relationship Id="rId1" Type="http://schemas.openxmlformats.org/officeDocument/2006/relationships/slideLayout" Target="../slideLayouts/slideLayout6.xml"/><Relationship Id="rId4" Type="http://schemas.openxmlformats.org/officeDocument/2006/relationships/image" Target="../media/image85.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17" Type="http://schemas.openxmlformats.org/officeDocument/2006/relationships/image" Target="../media/image18.png"/><Relationship Id="rId2" Type="http://schemas.openxmlformats.org/officeDocument/2006/relationships/image" Target="../media/image3.jpe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eg"/></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2" name="标题 2"/>
          <p:cNvSpPr>
            <a:spLocks noGrp="1"/>
          </p:cNvSpPr>
          <p:nvPr>
            <p:ph type="title"/>
          </p:nvPr>
        </p:nvSpPr>
        <p:spPr>
          <a:xfrm>
            <a:off x="468313" y="2708920"/>
            <a:ext cx="8229600" cy="1143000"/>
          </a:xfrm>
        </p:spPr>
        <p:txBody>
          <a:bodyPr vert="horz" wrap="square" lIns="91440" tIns="45720" rIns="91440" bIns="45720" anchor="ctr" anchorCtr="0"/>
          <a:lstStyle/>
          <a:p>
            <a:pPr eaLnBrk="1" hangingPunct="1"/>
            <a:r>
              <a:rPr lang="en-US" altLang="en-US" sz="6000" b="1" dirty="0">
                <a:solidFill>
                  <a:srgbClr val="006699"/>
                </a:solidFill>
                <a:latin typeface="微软雅黑" panose="020B0503020204020204" pitchFamily="34" charset="-122"/>
                <a:ea typeface="微软雅黑" panose="020B0503020204020204" pitchFamily="34" charset="-122"/>
              </a:rPr>
              <a:t>计算思维方法</a:t>
            </a:r>
          </a:p>
        </p:txBody>
      </p:sp>
      <p:sp>
        <p:nvSpPr>
          <p:cNvPr id="5123" name="内容占位符 2"/>
          <p:cNvSpPr>
            <a:spLocks noGrp="1"/>
          </p:cNvSpPr>
          <p:nvPr>
            <p:ph idx="1"/>
          </p:nvPr>
        </p:nvSpPr>
        <p:spPr>
          <a:xfrm>
            <a:off x="4716463" y="4508500"/>
            <a:ext cx="3887787" cy="1152525"/>
          </a:xfrm>
        </p:spPr>
        <p:txBody>
          <a:bodyPr vert="horz" wrap="square" lIns="91440" tIns="45720" rIns="91440" bIns="45720" anchor="t" anchorCtr="0"/>
          <a:lstStyle/>
          <a:p>
            <a:pPr marL="0" indent="0">
              <a:buNone/>
            </a:pPr>
            <a:r>
              <a:rPr lang="zh-CN" altLang="en-US" sz="2800" dirty="0"/>
              <a:t>陈勇</a:t>
            </a:r>
            <a:endParaRPr lang="en-US" altLang="zh-CN" sz="2800" dirty="0"/>
          </a:p>
          <a:p>
            <a:pPr marL="0" indent="0">
              <a:buNone/>
            </a:pPr>
            <a:r>
              <a:rPr lang="en-US" altLang="zh-CN" sz="2800" dirty="0"/>
              <a:t>chenyong@nau.edu.cn</a:t>
            </a:r>
            <a:endParaRPr lang="zh-CN" alt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214438" y="2636838"/>
            <a:ext cx="5661025" cy="904875"/>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
                <a:srgbClr val="C00000"/>
              </a:buClr>
              <a:buSzPct val="60000"/>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cs"/>
              </a:rPr>
              <a:t>硬件：物理实体，决定性能；</a:t>
            </a:r>
            <a:endParaRPr kumimoji="0" lang="en-US" altLang="zh-CN" sz="24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C00000"/>
              </a:buClr>
              <a:buSzPct val="60000"/>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cs"/>
              </a:rPr>
              <a:t>软件：逻辑实体，决定功能。</a:t>
            </a:r>
            <a:endParaRPr kumimoji="0" lang="zh-CN" altLang="zh-CN" sz="2400" b="1" i="0" u="none" strike="noStrike" kern="1200" cap="none" spc="0" normalizeH="0" baseline="0" noProof="0" dirty="0">
              <a:ln>
                <a:noFill/>
              </a:ln>
              <a:solidFill>
                <a:schemeClr val="tx1"/>
              </a:solidFill>
              <a:effectLst/>
              <a:uLnTx/>
              <a:uFillTx/>
              <a:latin typeface="+mn-ea"/>
              <a:ea typeface="+mn-ea"/>
              <a:cs typeface="+mn-cs"/>
            </a:endParaRPr>
          </a:p>
        </p:txBody>
      </p:sp>
      <p:sp>
        <p:nvSpPr>
          <p:cNvPr id="18435" name="文本框 4"/>
          <p:cNvSpPr txBox="1"/>
          <p:nvPr/>
        </p:nvSpPr>
        <p:spPr>
          <a:xfrm>
            <a:off x="1187450" y="1916113"/>
            <a:ext cx="3313113"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600" b="1" dirty="0"/>
              <a:t>计算机系统</a:t>
            </a:r>
          </a:p>
        </p:txBody>
      </p:sp>
      <p:sp>
        <p:nvSpPr>
          <p:cNvPr id="3" name="矩形 2"/>
          <p:cNvSpPr/>
          <p:nvPr/>
        </p:nvSpPr>
        <p:spPr>
          <a:xfrm>
            <a:off x="1259205" y="332740"/>
            <a:ext cx="2563495" cy="5835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认识计算机</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5"/>
          <p:cNvSpPr>
            <a:spLocks noChangeArrowheads="1"/>
          </p:cNvSpPr>
          <p:nvPr/>
        </p:nvSpPr>
        <p:spPr bwMode="auto">
          <a:xfrm>
            <a:off x="393700" y="2133600"/>
            <a:ext cx="8280400" cy="2027238"/>
          </a:xfrm>
          <a:prstGeom prst="rect">
            <a:avLst/>
          </a:prstGeom>
          <a:noFill/>
          <a:ln>
            <a:noFill/>
          </a:ln>
          <a:effectLst/>
        </p:spPr>
        <p:txBody>
          <a:bodyPr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110000"/>
              </a:lnSpc>
              <a:spcBef>
                <a:spcPts val="600"/>
              </a:spcBef>
              <a:spcAft>
                <a:spcPts val="45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216AE"/>
                </a:solidFill>
                <a:effectLst/>
                <a:uLnTx/>
                <a:uFillTx/>
                <a:latin typeface="+mn-ea"/>
                <a:ea typeface="+mn-ea"/>
                <a:cs typeface="+mn-cs"/>
              </a:rPr>
              <a:t>编译方式</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是一个整体理解和翻译的过程，先由编译程序把源程序翻译成目标程序，然后再由计算机执行目标程序。</a:t>
            </a: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ts val="45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由于编译后</a:t>
            </a: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形成了可执行的目标代码</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，所以，</a:t>
            </a: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目标程序可以脱离其语言环境独立执行</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a:t>
            </a: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ts val="450"/>
              </a:spcAft>
              <a:buClr>
                <a:srgbClr val="C00000"/>
              </a:buClr>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tx1"/>
                </a:solidFill>
                <a:effectLst/>
                <a:uLnTx/>
                <a:uFillTx/>
                <a:latin typeface="+mn-ea"/>
                <a:ea typeface="+mn-ea"/>
                <a:cs typeface="+mn-cs"/>
              </a:rPr>
              <a:t>C</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C++</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语言都是编译型语言。</a:t>
            </a:r>
          </a:p>
        </p:txBody>
      </p:sp>
      <p:pic>
        <p:nvPicPr>
          <p:cNvPr id="172035" name="Picture 6"/>
          <p:cNvPicPr>
            <a:picLocks noChangeAspect="1"/>
          </p:cNvPicPr>
          <p:nvPr/>
        </p:nvPicPr>
        <p:blipFill>
          <a:blip r:embed="rId3"/>
          <a:stretch>
            <a:fillRect/>
          </a:stretch>
        </p:blipFill>
        <p:spPr>
          <a:xfrm>
            <a:off x="5219700" y="3933825"/>
            <a:ext cx="2873375" cy="2244725"/>
          </a:xfrm>
          <a:prstGeom prst="rect">
            <a:avLst/>
          </a:prstGeom>
          <a:noFill/>
          <a:ln w="28575" cap="flat" cmpd="sng">
            <a:solidFill>
              <a:schemeClr val="folHlink"/>
            </a:solidFill>
            <a:prstDash val="solid"/>
            <a:miter/>
            <a:headEnd type="none" w="med" len="med"/>
            <a:tailEnd type="none" w="med" len="med"/>
          </a:ln>
        </p:spPr>
      </p:pic>
      <p:sp>
        <p:nvSpPr>
          <p:cNvPr id="172036" name="矩形 5"/>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
        <p:nvSpPr>
          <p:cNvPr id="6" name="Rectangle 2"/>
          <p:cNvSpPr>
            <a:spLocks noGrp="1" noChangeArrowheads="1"/>
          </p:cNvSpPr>
          <p:nvPr>
            <p:ph type="title"/>
          </p:nvPr>
        </p:nvSpPr>
        <p:spPr>
          <a:xfrm>
            <a:off x="393700" y="1376363"/>
            <a:ext cx="6213475" cy="396875"/>
          </a:xfrm>
        </p:spPr>
        <p:txBody>
          <a:bodyPr vert="horz" wrap="square" lIns="91440" tIns="45720" rIns="91440" bIns="45720" numCol="1" anchor="ctr" anchorCtr="0" compatLnSpc="1"/>
          <a:lstStyle/>
          <a:p>
            <a:pPr marL="0" marR="0" lvl="0" indent="0" algn="just" defTabSz="914400" rtl="0" eaLnBrk="0" fontAlgn="base" latinLnBrk="0" hangingPunct="0">
              <a:lnSpc>
                <a:spcPct val="100000"/>
              </a:lnSpc>
              <a:spcBef>
                <a:spcPct val="0"/>
              </a:spcBef>
              <a:spcAft>
                <a:spcPct val="0"/>
              </a:spcAft>
              <a:buClr>
                <a:srgbClr val="C00000"/>
              </a:buClr>
              <a:buSzTx/>
              <a:buFontTx/>
              <a:buNone/>
              <a:defRPr/>
            </a:pPr>
            <a:r>
              <a:rPr kumimoji="0" lang="zh-CN" altLang="en-US" sz="2400" b="1" i="0" u="none" strike="noStrike" kern="1200" cap="none" spc="0" normalizeH="0" baseline="0" noProof="0" dirty="0">
                <a:ln>
                  <a:noFill/>
                </a:ln>
                <a:solidFill>
                  <a:schemeClr val="tx2"/>
                </a:solidFill>
                <a:effectLst/>
                <a:uLnTx/>
                <a:uFillTx/>
                <a:latin typeface="+mn-ea"/>
                <a:ea typeface="+mn-ea"/>
                <a:cs typeface="+mj-cs"/>
              </a:rPr>
              <a:t>翻译程序的包含两种工作方式：</a:t>
            </a:r>
            <a:r>
              <a:rPr kumimoji="0" lang="zh-CN" altLang="en-US" sz="2400" b="1" i="0" u="none" strike="noStrike" kern="1200" cap="none" spc="0" normalizeH="0" baseline="0" noProof="0" dirty="0">
                <a:ln>
                  <a:noFill/>
                </a:ln>
                <a:solidFill>
                  <a:srgbClr val="FF0000"/>
                </a:solidFill>
                <a:effectLst/>
                <a:uLnTx/>
                <a:uFillTx/>
                <a:latin typeface="+mn-ea"/>
                <a:ea typeface="+mn-ea"/>
                <a:cs typeface="+mj-cs"/>
              </a:rPr>
              <a:t>编译和</a:t>
            </a:r>
            <a:r>
              <a:rPr kumimoji="0" lang="zh-CN" altLang="en-US" sz="2400" b="1" i="0" u="none" strike="noStrike" kern="1200" cap="none" spc="0" normalizeH="0" baseline="0" noProof="0" dirty="0">
                <a:ln>
                  <a:noFill/>
                </a:ln>
                <a:solidFill>
                  <a:srgbClr val="FF0000"/>
                </a:solidFill>
                <a:effectLst/>
                <a:uLnTx/>
                <a:uFillTx/>
                <a:latin typeface="+mn-ea"/>
                <a:ea typeface="+mj-ea"/>
                <a:cs typeface="+mj-cs"/>
              </a:rPr>
              <a:t>解释</a:t>
            </a:r>
            <a:endParaRPr kumimoji="0" lang="zh-CN" altLang="en-US" sz="2400" b="1" i="0" u="none" strike="noStrike" kern="1200" cap="none" spc="0" normalizeH="0" baseline="0" noProof="0" dirty="0">
              <a:ln>
                <a:noFill/>
              </a:ln>
              <a:solidFill>
                <a:srgbClr val="FF0000"/>
              </a:solidFill>
              <a:effectLst/>
              <a:uLnTx/>
              <a:uFillTx/>
              <a:latin typeface="+mn-ea"/>
              <a:ea typeface="+mn-ea"/>
              <a:cs typeface="+mj-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图片 3"/>
          <p:cNvPicPr>
            <a:picLocks noChangeAspect="1"/>
          </p:cNvPicPr>
          <p:nvPr/>
        </p:nvPicPr>
        <p:blipFill>
          <a:blip r:embed="rId3"/>
          <a:stretch>
            <a:fillRect/>
          </a:stretch>
        </p:blipFill>
        <p:spPr>
          <a:xfrm>
            <a:off x="506413" y="3359150"/>
            <a:ext cx="7581900" cy="2087563"/>
          </a:xfrm>
          <a:prstGeom prst="rect">
            <a:avLst/>
          </a:prstGeom>
          <a:noFill/>
          <a:ln w="9525">
            <a:noFill/>
          </a:ln>
        </p:spPr>
      </p:pic>
      <p:sp>
        <p:nvSpPr>
          <p:cNvPr id="176131" name="矩形 4"/>
          <p:cNvSpPr/>
          <p:nvPr/>
        </p:nvSpPr>
        <p:spPr>
          <a:xfrm>
            <a:off x="696913" y="5589588"/>
            <a:ext cx="72009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lnSpc>
                <a:spcPct val="130000"/>
              </a:lnSpc>
              <a:spcBef>
                <a:spcPct val="0"/>
              </a:spcBef>
              <a:buFont typeface="Wingdings" panose="05000000000000000000" pitchFamily="2" charset="2"/>
              <a:buChar char="l"/>
            </a:pPr>
            <a:r>
              <a:rPr lang="zh-CN" altLang="en-US" sz="2400" dirty="0">
                <a:solidFill>
                  <a:srgbClr val="C00000"/>
                </a:solidFill>
              </a:rPr>
              <a:t>链接</a:t>
            </a:r>
            <a:r>
              <a:rPr lang="zh-CN" altLang="en-US" sz="2400" dirty="0"/>
              <a:t>：链接到一起生成可执行程序</a:t>
            </a:r>
          </a:p>
        </p:txBody>
      </p:sp>
      <p:sp>
        <p:nvSpPr>
          <p:cNvPr id="176132" name="矩形 5"/>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
        <p:nvSpPr>
          <p:cNvPr id="176133" name="矩形 7"/>
          <p:cNvSpPr/>
          <p:nvPr/>
        </p:nvSpPr>
        <p:spPr>
          <a:xfrm>
            <a:off x="671513" y="1549400"/>
            <a:ext cx="8050212" cy="15319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lnSpc>
                <a:spcPct val="130000"/>
              </a:lnSpc>
              <a:spcBef>
                <a:spcPct val="0"/>
              </a:spcBef>
              <a:buFont typeface="Wingdings" panose="05000000000000000000" pitchFamily="2" charset="2"/>
              <a:buChar char="l"/>
            </a:pPr>
            <a:r>
              <a:rPr lang="zh-CN" altLang="en-US" sz="2400" dirty="0">
                <a:solidFill>
                  <a:srgbClr val="C00000"/>
                </a:solidFill>
              </a:rPr>
              <a:t>预处理</a:t>
            </a:r>
            <a:r>
              <a:rPr lang="zh-CN" altLang="en-US" sz="2400" dirty="0">
                <a:solidFill>
                  <a:srgbClr val="000000"/>
                </a:solidFill>
              </a:rPr>
              <a:t>：处理注释，宏以及已经以 </a:t>
            </a:r>
            <a:r>
              <a:rPr lang="en-US" altLang="zh-CN" sz="2400" dirty="0">
                <a:solidFill>
                  <a:srgbClr val="000000"/>
                </a:solidFill>
              </a:rPr>
              <a:t># </a:t>
            </a:r>
            <a:r>
              <a:rPr lang="zh-CN" altLang="en-US" sz="2400" dirty="0">
                <a:solidFill>
                  <a:srgbClr val="000000"/>
                </a:solidFill>
              </a:rPr>
              <a:t>开头的符号</a:t>
            </a:r>
          </a:p>
          <a:p>
            <a:pPr marL="342900" lvl="0" indent="-342900">
              <a:lnSpc>
                <a:spcPct val="130000"/>
              </a:lnSpc>
              <a:spcBef>
                <a:spcPct val="0"/>
              </a:spcBef>
              <a:buFont typeface="Wingdings" panose="05000000000000000000" pitchFamily="2" charset="2"/>
              <a:buChar char="l"/>
            </a:pPr>
            <a:r>
              <a:rPr lang="zh-CN" altLang="en-US" sz="2400" dirty="0">
                <a:solidFill>
                  <a:srgbClr val="C00000"/>
                </a:solidFill>
              </a:rPr>
              <a:t>编译</a:t>
            </a:r>
            <a:r>
              <a:rPr lang="zh-CN" altLang="en-US" sz="2400" dirty="0">
                <a:solidFill>
                  <a:srgbClr val="000000"/>
                </a:solidFill>
              </a:rPr>
              <a:t>：进行词法分析，语法分析和语义分析等</a:t>
            </a:r>
          </a:p>
          <a:p>
            <a:pPr marL="342900" lvl="0" indent="-342900">
              <a:lnSpc>
                <a:spcPct val="130000"/>
              </a:lnSpc>
              <a:spcBef>
                <a:spcPct val="0"/>
              </a:spcBef>
              <a:buFont typeface="Wingdings" panose="05000000000000000000" pitchFamily="2" charset="2"/>
              <a:buChar char="l"/>
            </a:pPr>
            <a:r>
              <a:rPr lang="zh-CN" altLang="en-US" sz="2400" dirty="0">
                <a:solidFill>
                  <a:srgbClr val="C00000"/>
                </a:solidFill>
              </a:rPr>
              <a:t>汇编</a:t>
            </a:r>
            <a:r>
              <a:rPr lang="zh-CN" altLang="en-US" sz="2400" dirty="0">
                <a:solidFill>
                  <a:srgbClr val="000000"/>
                </a:solidFill>
              </a:rPr>
              <a:t>：将汇编代码翻译为机器指令的目标文件</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6"/>
          <p:cNvPicPr>
            <a:picLocks noChangeAspect="1"/>
          </p:cNvPicPr>
          <p:nvPr/>
        </p:nvPicPr>
        <p:blipFill>
          <a:blip r:embed="rId3"/>
          <a:stretch>
            <a:fillRect/>
          </a:stretch>
        </p:blipFill>
        <p:spPr>
          <a:xfrm>
            <a:off x="5508625" y="4292600"/>
            <a:ext cx="2555875" cy="1874838"/>
          </a:xfrm>
          <a:prstGeom prst="rect">
            <a:avLst/>
          </a:prstGeom>
          <a:noFill/>
          <a:ln w="28575" cap="flat" cmpd="sng">
            <a:solidFill>
              <a:schemeClr val="folHlink"/>
            </a:solidFill>
            <a:prstDash val="solid"/>
            <a:miter/>
            <a:headEnd type="none" w="med" len="med"/>
            <a:tailEnd type="none" w="med" len="med"/>
          </a:ln>
        </p:spPr>
      </p:pic>
      <p:sp>
        <p:nvSpPr>
          <p:cNvPr id="179203" name="Rectangle 7"/>
          <p:cNvSpPr/>
          <p:nvPr/>
        </p:nvSpPr>
        <p:spPr>
          <a:xfrm>
            <a:off x="323850" y="1484313"/>
            <a:ext cx="8424863" cy="1887537"/>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lgn="just" eaLnBrk="1" hangingPunct="1">
              <a:spcBef>
                <a:spcPts val="450"/>
              </a:spcBef>
              <a:spcAft>
                <a:spcPts val="450"/>
              </a:spcAft>
              <a:buClr>
                <a:srgbClr val="C00000"/>
              </a:buClr>
              <a:buFont typeface="Wingdings" panose="05000000000000000000" pitchFamily="2" charset="2"/>
              <a:buChar char="n"/>
            </a:pPr>
            <a:r>
              <a:rPr lang="zh-CN" altLang="en-US" sz="2000" b="1" dirty="0">
                <a:solidFill>
                  <a:srgbClr val="0216AE"/>
                </a:solidFill>
                <a:latin typeface="Times New Roman" panose="02020603050405020304" pitchFamily="18" charset="0"/>
              </a:rPr>
              <a:t>解释方式</a:t>
            </a:r>
            <a:r>
              <a:rPr lang="zh-CN" altLang="en-US" sz="2000" b="1" dirty="0">
                <a:latin typeface="Times New Roman" panose="02020603050405020304" pitchFamily="18" charset="0"/>
              </a:rPr>
              <a:t>：并不把源程序翻译成一个完整的目标程序，而是按照源程序中语句的顺序逐条语句翻译成机器可执行的指令并立即予以执行。</a:t>
            </a:r>
            <a:endParaRPr lang="en-US" altLang="zh-CN" sz="2000" b="1" dirty="0">
              <a:latin typeface="Times New Roman" panose="02020603050405020304" pitchFamily="18" charset="0"/>
            </a:endParaRPr>
          </a:p>
          <a:p>
            <a:pPr marL="342900" lvl="0" indent="-342900" algn="just" eaLnBrk="1" hangingPunct="1">
              <a:spcBef>
                <a:spcPts val="450"/>
              </a:spcBef>
              <a:spcAft>
                <a:spcPts val="450"/>
              </a:spcAft>
              <a:buClr>
                <a:srgbClr val="C00000"/>
              </a:buClr>
              <a:buFont typeface="Wingdings" panose="05000000000000000000" pitchFamily="2" charset="2"/>
              <a:buChar char="n"/>
            </a:pPr>
            <a:r>
              <a:rPr lang="zh-CN" altLang="en-US" sz="2000" b="1" dirty="0">
                <a:solidFill>
                  <a:srgbClr val="FF0000"/>
                </a:solidFill>
                <a:latin typeface="Times New Roman" panose="02020603050405020304" pitchFamily="18" charset="0"/>
              </a:rPr>
              <a:t>解释方式不产生目标代码</a:t>
            </a:r>
            <a:r>
              <a:rPr lang="zh-CN" altLang="en-US" sz="2000" b="1" dirty="0">
                <a:latin typeface="Times New Roman" panose="02020603050405020304" pitchFamily="18" charset="0"/>
              </a:rPr>
              <a:t>，所以，</a:t>
            </a:r>
            <a:r>
              <a:rPr lang="zh-CN" altLang="en-US" sz="2000" b="1" dirty="0">
                <a:solidFill>
                  <a:srgbClr val="FF0000"/>
                </a:solidFill>
                <a:latin typeface="Times New Roman" panose="02020603050405020304" pitchFamily="18" charset="0"/>
              </a:rPr>
              <a:t>源程序的执行不能脱离其解释环境</a:t>
            </a:r>
            <a:r>
              <a:rPr lang="zh-CN" altLang="en-US" sz="2000" b="1" dirty="0">
                <a:latin typeface="Times New Roman" panose="02020603050405020304" pitchFamily="18" charset="0"/>
              </a:rPr>
              <a:t>，并且每次运行都需要重新解释。</a:t>
            </a:r>
            <a:endParaRPr lang="en-US" altLang="zh-CN" sz="2000" b="1" dirty="0">
              <a:latin typeface="Times New Roman" panose="02020603050405020304" pitchFamily="18" charset="0"/>
            </a:endParaRPr>
          </a:p>
          <a:p>
            <a:pPr marL="342900" lvl="0" indent="-342900" algn="just" eaLnBrk="1" hangingPunct="1">
              <a:spcBef>
                <a:spcPts val="450"/>
              </a:spcBef>
              <a:spcAft>
                <a:spcPts val="450"/>
              </a:spcAft>
              <a:buClr>
                <a:srgbClr val="C00000"/>
              </a:buClr>
              <a:buFont typeface="Wingdings" panose="05000000000000000000" pitchFamily="2" charset="2"/>
              <a:buChar char="n"/>
            </a:pPr>
            <a:r>
              <a:rPr lang="en-US" altLang="zh-CN" sz="2000" b="1" dirty="0">
                <a:latin typeface="Times New Roman" panose="02020603050405020304" pitchFamily="18" charset="0"/>
              </a:rPr>
              <a:t>BASIC</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JAVA</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Python</a:t>
            </a:r>
            <a:r>
              <a:rPr lang="zh-CN" altLang="en-US" sz="2000" b="1" dirty="0">
                <a:latin typeface="Times New Roman" panose="02020603050405020304" pitchFamily="18" charset="0"/>
              </a:rPr>
              <a:t>。</a:t>
            </a:r>
          </a:p>
        </p:txBody>
      </p:sp>
      <p:sp>
        <p:nvSpPr>
          <p:cNvPr id="179204" name="矩形 5"/>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
        <p:nvSpPr>
          <p:cNvPr id="6" name="矩形 5"/>
          <p:cNvSpPr/>
          <p:nvPr/>
        </p:nvSpPr>
        <p:spPr>
          <a:xfrm>
            <a:off x="611188" y="3895725"/>
            <a:ext cx="4224338" cy="2466975"/>
          </a:xfrm>
          <a:prstGeom prst="rect">
            <a:avLst/>
          </a:prstGeom>
        </p:spPr>
        <p:txBody>
          <a:bodyPr>
            <a:spAutoFit/>
          </a:bodyPr>
          <a:lstStyle/>
          <a:p>
            <a:pPr marL="257175" marR="0" lvl="0" indent="-257175" algn="l"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编译型语言：</a:t>
            </a: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10000"/>
              </a:lnSpc>
              <a:spcBef>
                <a:spcPts val="60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执行速度快、效率高；</a:t>
            </a: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10000"/>
              </a:lnSpc>
              <a:spcBef>
                <a:spcPts val="60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依靠编译器、跨平台性差些。</a:t>
            </a: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a:p>
            <a:pPr marL="257175" marR="0" lvl="0" indent="-257175" algn="l"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解释型语言：</a:t>
            </a: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10000"/>
              </a:lnSpc>
              <a:spcBef>
                <a:spcPts val="60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执行速度慢、效率低；</a:t>
            </a: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10000"/>
              </a:lnSpc>
              <a:spcBef>
                <a:spcPts val="60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依靠解释器、跨平台性好。</a:t>
            </a:r>
            <a:r>
              <a:rPr kumimoji="0" lang="zh-CN" altLang="en-US" sz="2000" b="1" i="0" u="none" strike="noStrike" kern="1200" cap="none" spc="0" normalizeH="0" baseline="0" noProof="0" dirty="0">
                <a:ln>
                  <a:noFill/>
                </a:ln>
                <a:solidFill>
                  <a:srgbClr val="4F4F4F"/>
                </a:solidFill>
                <a:effectLst/>
                <a:uLnTx/>
                <a:uFillTx/>
                <a:latin typeface="+mn-ea"/>
                <a:ea typeface="+mn-ea"/>
                <a:cs typeface="+mn-cs"/>
              </a:rPr>
              <a:t> </a:t>
            </a:r>
            <a:endParaRPr kumimoji="0" lang="zh-CN" altLang="en-US" sz="20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矩形 5"/>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pic>
        <p:nvPicPr>
          <p:cNvPr id="181251" name="图片 7"/>
          <p:cNvPicPr>
            <a:picLocks noChangeAspect="1"/>
          </p:cNvPicPr>
          <p:nvPr/>
        </p:nvPicPr>
        <p:blipFill>
          <a:blip r:embed="rId3"/>
          <a:srcRect l="2469" t="3909" r="3703" b="3479"/>
          <a:stretch>
            <a:fillRect/>
          </a:stretch>
        </p:blipFill>
        <p:spPr>
          <a:xfrm>
            <a:off x="2974975" y="1196975"/>
            <a:ext cx="5761038" cy="4244975"/>
          </a:xfrm>
          <a:prstGeom prst="rect">
            <a:avLst/>
          </a:prstGeom>
          <a:noFill/>
          <a:ln w="9525">
            <a:noFill/>
          </a:ln>
        </p:spPr>
      </p:pic>
      <p:sp>
        <p:nvSpPr>
          <p:cNvPr id="181252" name="文本框 9"/>
          <p:cNvSpPr txBox="1"/>
          <p:nvPr/>
        </p:nvSpPr>
        <p:spPr>
          <a:xfrm>
            <a:off x="287338" y="5516563"/>
            <a:ext cx="8532812" cy="1108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200" dirty="0">
                <a:solidFill>
                  <a:srgbClr val="C00000"/>
                </a:solidFill>
              </a:rPr>
              <a:t>即时编译</a:t>
            </a:r>
            <a:r>
              <a:rPr lang="zh-CN" altLang="en-US" sz="2200" dirty="0"/>
              <a:t>：在程序运行过程中监控代码的执行，当发现某个函数或代码块被频繁调用时，就对这个函数或代码块进行分析，并将其转换为机器码。</a:t>
            </a:r>
          </a:p>
        </p:txBody>
      </p:sp>
      <p:sp>
        <p:nvSpPr>
          <p:cNvPr id="181253" name="文本框 10"/>
          <p:cNvSpPr txBox="1"/>
          <p:nvPr/>
        </p:nvSpPr>
        <p:spPr>
          <a:xfrm>
            <a:off x="323850" y="4868863"/>
            <a:ext cx="2141538"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dirty="0"/>
              <a:t>优化编译策略</a:t>
            </a:r>
          </a:p>
        </p:txBody>
      </p:sp>
      <p:sp>
        <p:nvSpPr>
          <p:cNvPr id="181254" name="文本框 11"/>
          <p:cNvSpPr txBox="1"/>
          <p:nvPr/>
        </p:nvSpPr>
        <p:spPr>
          <a:xfrm>
            <a:off x="250825" y="1412875"/>
            <a:ext cx="273685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t>编译和解释</a:t>
            </a:r>
            <a:r>
              <a:rPr lang="zh-CN" altLang="en-US" sz="2400" b="1" dirty="0">
                <a:solidFill>
                  <a:srgbClr val="C00000"/>
                </a:solidFill>
              </a:rPr>
              <a:t>共存</a:t>
            </a:r>
            <a:r>
              <a:rPr lang="zh-CN" altLang="en-US" sz="2400" b="1" dirty="0"/>
              <a:t>：</a:t>
            </a:r>
            <a:r>
              <a:rPr lang="en-US" altLang="zh-CN" sz="2400" b="1" dirty="0"/>
              <a:t>JAVA</a:t>
            </a:r>
            <a:endParaRPr lang="zh-CN" altLang="en-US" sz="2400" b="1"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图片 1"/>
          <p:cNvPicPr>
            <a:picLocks noChangeAspect="1"/>
          </p:cNvPicPr>
          <p:nvPr/>
        </p:nvPicPr>
        <p:blipFill>
          <a:blip r:embed="rId3"/>
          <a:srcRect t="9436" r="2013" b="17796"/>
          <a:stretch>
            <a:fillRect/>
          </a:stretch>
        </p:blipFill>
        <p:spPr>
          <a:xfrm>
            <a:off x="234950" y="1584325"/>
            <a:ext cx="8747125" cy="2813050"/>
          </a:xfrm>
          <a:prstGeom prst="rect">
            <a:avLst/>
          </a:prstGeom>
          <a:noFill/>
          <a:ln w="9525">
            <a:noFill/>
          </a:ln>
        </p:spPr>
      </p:pic>
      <p:sp>
        <p:nvSpPr>
          <p:cNvPr id="183299" name="矩形 2"/>
          <p:cNvSpPr/>
          <p:nvPr/>
        </p:nvSpPr>
        <p:spPr>
          <a:xfrm>
            <a:off x="530225" y="3422650"/>
            <a:ext cx="3327400" cy="92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chemeClr val="tx1"/>
                </a:solidFill>
              </a:rPr>
              <a:t>通过编译器将</a:t>
            </a:r>
            <a:r>
              <a:rPr lang="en-US" altLang="zh-CN" sz="1800" b="1" dirty="0">
                <a:solidFill>
                  <a:schemeClr val="tx1"/>
                </a:solidFill>
              </a:rPr>
              <a:t>java</a:t>
            </a:r>
            <a:r>
              <a:rPr lang="zh-CN" altLang="en-US" sz="1800" b="1" dirty="0">
                <a:solidFill>
                  <a:schemeClr val="tx1"/>
                </a:solidFill>
              </a:rPr>
              <a:t>源程序编译成</a:t>
            </a:r>
            <a:r>
              <a:rPr lang="en-US" altLang="zh-CN" sz="1800" b="1" dirty="0">
                <a:solidFill>
                  <a:schemeClr val="tx1"/>
                </a:solidFill>
              </a:rPr>
              <a:t>java</a:t>
            </a:r>
            <a:r>
              <a:rPr lang="zh-CN" altLang="en-US" sz="1800" b="1" dirty="0">
                <a:solidFill>
                  <a:schemeClr val="tx1"/>
                </a:solidFill>
              </a:rPr>
              <a:t>字节码文件（</a:t>
            </a:r>
            <a:r>
              <a:rPr lang="en-US" altLang="zh-CN" sz="1800" b="1" dirty="0">
                <a:solidFill>
                  <a:schemeClr val="tx1"/>
                </a:solidFill>
              </a:rPr>
              <a:t>.class</a:t>
            </a:r>
            <a:r>
              <a:rPr lang="zh-CN" altLang="en-US" sz="1800" b="1" dirty="0">
                <a:solidFill>
                  <a:schemeClr val="tx1"/>
                </a:solidFill>
              </a:rPr>
              <a:t>）</a:t>
            </a:r>
            <a:endParaRPr lang="en-US" altLang="zh-CN" sz="1800" b="1" dirty="0">
              <a:solidFill>
                <a:schemeClr val="tx1"/>
              </a:solidFill>
            </a:endParaRPr>
          </a:p>
          <a:p>
            <a:pPr marL="0" lvl="0" indent="0" eaLnBrk="1" hangingPunct="1">
              <a:spcBef>
                <a:spcPct val="0"/>
              </a:spcBef>
              <a:buNone/>
            </a:pPr>
            <a:r>
              <a:rPr lang="zh-CN" altLang="en-US" sz="1800" b="1" dirty="0">
                <a:solidFill>
                  <a:schemeClr val="tx1"/>
                </a:solidFill>
              </a:rPr>
              <a:t>一种中间格式，和硬件无关。</a:t>
            </a:r>
          </a:p>
        </p:txBody>
      </p:sp>
      <p:sp>
        <p:nvSpPr>
          <p:cNvPr id="183300" name="矩形 3"/>
          <p:cNvSpPr/>
          <p:nvPr/>
        </p:nvSpPr>
        <p:spPr>
          <a:xfrm>
            <a:off x="441325" y="4522788"/>
            <a:ext cx="8482013" cy="646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chemeClr val="tx1"/>
                </a:solidFill>
              </a:rPr>
              <a:t>虚拟机由软件实现，将字节码文件转换为具体平台可执行的机器指令，实现了</a:t>
            </a:r>
            <a:r>
              <a:rPr lang="en-US" altLang="zh-CN" sz="1800" b="1" dirty="0">
                <a:solidFill>
                  <a:schemeClr val="tx1"/>
                </a:solidFill>
              </a:rPr>
              <a:t>JAVA</a:t>
            </a:r>
            <a:r>
              <a:rPr lang="zh-CN" altLang="en-US" sz="1800" b="1" dirty="0">
                <a:solidFill>
                  <a:schemeClr val="tx1"/>
                </a:solidFill>
              </a:rPr>
              <a:t>的跨平台性。</a:t>
            </a:r>
          </a:p>
        </p:txBody>
      </p:sp>
      <p:sp>
        <p:nvSpPr>
          <p:cNvPr id="183301" name="矩形 4"/>
          <p:cNvSpPr/>
          <p:nvPr/>
        </p:nvSpPr>
        <p:spPr>
          <a:xfrm>
            <a:off x="403225" y="5146675"/>
            <a:ext cx="855821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dirty="0">
                <a:solidFill>
                  <a:schemeClr val="tx1"/>
                </a:solidFill>
              </a:rPr>
              <a:t>JAVA</a:t>
            </a:r>
            <a:r>
              <a:rPr lang="zh-CN" altLang="en-US" sz="1800" b="1" dirty="0">
                <a:solidFill>
                  <a:schemeClr val="tx1"/>
                </a:solidFill>
              </a:rPr>
              <a:t>有多种</a:t>
            </a:r>
            <a:r>
              <a:rPr lang="en-US" altLang="zh-CN" sz="1800" b="1" dirty="0">
                <a:solidFill>
                  <a:schemeClr val="tx1"/>
                </a:solidFill>
              </a:rPr>
              <a:t>JVM</a:t>
            </a:r>
            <a:r>
              <a:rPr lang="zh-CN" altLang="en-US" sz="1800" b="1" dirty="0">
                <a:solidFill>
                  <a:schemeClr val="tx1"/>
                </a:solidFill>
              </a:rPr>
              <a:t>，不同的</a:t>
            </a:r>
            <a:r>
              <a:rPr lang="en-US" altLang="zh-CN" sz="1800" b="1" dirty="0">
                <a:solidFill>
                  <a:schemeClr val="tx1"/>
                </a:solidFill>
              </a:rPr>
              <a:t>JVM</a:t>
            </a:r>
            <a:r>
              <a:rPr lang="zh-CN" altLang="en-US" sz="1800" b="1" dirty="0">
                <a:solidFill>
                  <a:schemeClr val="tx1"/>
                </a:solidFill>
              </a:rPr>
              <a:t>中有针对不同平台的解释器，可以把相同的字节码文件翻译成相应平台可以识别执行的机器指令码。</a:t>
            </a:r>
          </a:p>
        </p:txBody>
      </p:sp>
      <p:sp>
        <p:nvSpPr>
          <p:cNvPr id="183302" name="Rectangle 2"/>
          <p:cNvSpPr/>
          <p:nvPr/>
        </p:nvSpPr>
        <p:spPr>
          <a:xfrm>
            <a:off x="441325" y="1711325"/>
            <a:ext cx="1514475" cy="447675"/>
          </a:xfrm>
          <a:prstGeom prst="rect">
            <a:avLst/>
          </a:prstGeom>
          <a:noFill/>
          <a:ln w="9525">
            <a:noFill/>
          </a:ln>
        </p:spPr>
        <p:txBody>
          <a:bodyPr lIns="58775" tIns="29387" rIns="58775" bIns="29387"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chemeClr val="tx1"/>
                </a:solidFill>
              </a:rPr>
              <a:t>虚拟机技术</a:t>
            </a:r>
          </a:p>
        </p:txBody>
      </p:sp>
      <p:sp>
        <p:nvSpPr>
          <p:cNvPr id="183303" name="矩形 6"/>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6" name="组合 9"/>
          <p:cNvGrpSpPr/>
          <p:nvPr/>
        </p:nvGrpSpPr>
        <p:grpSpPr>
          <a:xfrm>
            <a:off x="1784350" y="2898775"/>
            <a:ext cx="6204585" cy="901700"/>
            <a:chOff x="3076803" y="2743200"/>
            <a:chExt cx="5345390" cy="685800"/>
          </a:xfrm>
        </p:grpSpPr>
        <p:grpSp>
          <p:nvGrpSpPr>
            <p:cNvPr id="185347" name="Group 6"/>
            <p:cNvGrpSpPr/>
            <p:nvPr/>
          </p:nvGrpSpPr>
          <p:grpSpPr>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sp>
          <p:nvSpPr>
            <p:cNvPr id="185348" name="Text Box 9"/>
            <p:cNvSpPr txBox="1"/>
            <p:nvPr/>
          </p:nvSpPr>
          <p:spPr>
            <a:xfrm>
              <a:off x="3860750" y="2794394"/>
              <a:ext cx="4561443" cy="631226"/>
            </a:xfrm>
            <a:prstGeom prst="rect">
              <a:avLst/>
            </a:prstGeom>
            <a:noFill/>
            <a:ln w="9525">
              <a:noFill/>
            </a:ln>
            <a:effectLst>
              <a:outerShdw dist="17961" dir="2699999" algn="ctr" rotWithShape="0">
                <a:srgbClr val="000000">
                  <a:alpha val="50000"/>
                </a:srgbClr>
              </a:outerShdw>
            </a:effectLst>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3000" b="1" dirty="0">
                  <a:solidFill>
                    <a:srgbClr val="FF0000"/>
                  </a:solidFill>
                  <a:latin typeface="微软雅黑" panose="020B0503020204020204" pitchFamily="34" charset="-122"/>
                  <a:ea typeface="微软雅黑" panose="020B0503020204020204" pitchFamily="34" charset="-122"/>
                </a:rPr>
                <a:t>1.4 </a:t>
              </a:r>
              <a:r>
                <a:rPr lang="zh-CN" altLang="en-US" sz="3000" b="1" dirty="0">
                  <a:solidFill>
                    <a:srgbClr val="FF0000"/>
                  </a:solidFill>
                  <a:latin typeface="微软雅黑" panose="020B0503020204020204" pitchFamily="34" charset="-122"/>
                  <a:ea typeface="微软雅黑" panose="020B0503020204020204" pitchFamily="34" charset="-122"/>
                </a:rPr>
                <a:t>软件危机与软件开发模型</a:t>
              </a:r>
            </a:p>
          </p:txBody>
        </p:sp>
        <p:sp>
          <p:nvSpPr>
            <p:cNvPr id="8" name="AutoShape 18"/>
            <p:cNvSpPr>
              <a:spLocks noChangeArrowheads="1"/>
            </p:cNvSpPr>
            <p:nvPr/>
          </p:nvSpPr>
          <p:spPr bwMode="ltGray">
            <a:xfrm>
              <a:off x="3076803" y="2743200"/>
              <a:ext cx="685202"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9" name="Text Box 19"/>
            <p:cNvSpPr txBox="1">
              <a:spLocks noChangeArrowheads="1"/>
            </p:cNvSpPr>
            <p:nvPr/>
          </p:nvSpPr>
          <p:spPr bwMode="black">
            <a:xfrm>
              <a:off x="3328454" y="2842206"/>
              <a:ext cx="158649" cy="420173"/>
            </a:xfrm>
            <a:prstGeom prst="rect">
              <a:avLst/>
            </a:prstGeom>
            <a:noFill/>
            <a:ln w="9525" algn="ctr">
              <a:noFill/>
              <a:miter lim="800000"/>
            </a:ln>
            <a:effectLst/>
          </p:spPr>
          <p:txBody>
            <a:bodyPr wrap="none">
              <a:spAutoFit/>
            </a:bodyPr>
            <a:lstStyle/>
            <a:p>
              <a:pPr marR="0" algn="ctr" defTabSz="685800" fontAlgn="auto">
                <a:spcBef>
                  <a:spcPts val="0"/>
                </a:spcBef>
                <a:spcAft>
                  <a:spcPts val="0"/>
                </a:spcAft>
                <a:buClrTx/>
                <a:buSzTx/>
                <a:buFont typeface="Arial" panose="020B0604020202020204" pitchFamily="34" charset="0"/>
                <a:buNone/>
                <a:defRPr/>
              </a:pPr>
              <a:endParaRPr kumimoji="0" lang="en-US" altLang="zh-CN" sz="3000" b="1" kern="0" cap="none" spc="0" normalizeH="0" baseline="0" noProof="0" dirty="0">
                <a:solidFill>
                  <a:srgbClr val="FFFFFF"/>
                </a:solidFill>
                <a:latin typeface="Arial" panose="020B0604020202020204" pitchFamily="34" charset="0"/>
                <a:ea typeface="宋体" panose="02010600030101010101" pitchFamily="2" charset="-122"/>
                <a:cs typeface="+mn-cs"/>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3"/>
          <p:cNvSpPr>
            <a:spLocks noChangeArrowheads="1"/>
          </p:cNvSpPr>
          <p:nvPr/>
        </p:nvSpPr>
        <p:spPr bwMode="auto">
          <a:xfrm>
            <a:off x="541338" y="1457325"/>
            <a:ext cx="4286250" cy="573088"/>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anchor="ctr">
            <a:spAutoFit/>
          </a:bodyPr>
          <a:lstStyle/>
          <a:p>
            <a:pPr marL="0" marR="0" lvl="0" indent="0" algn="dist" defTabSz="914400" rtl="0" eaLnBrk="1" fontAlgn="auto" latinLnBrk="0" hangingPunct="1">
              <a:lnSpc>
                <a:spcPct val="100000"/>
              </a:lnSpc>
              <a:spcBef>
                <a:spcPts val="0"/>
              </a:spcBef>
              <a:spcAft>
                <a:spcPts val="0"/>
              </a:spcAft>
              <a:buClr>
                <a:schemeClr val="hlink"/>
              </a:buClr>
              <a:buSzPct val="75000"/>
              <a:buFont typeface="Arial" panose="020B0604020202020204" pitchFamily="34" charset="0"/>
              <a:buNone/>
              <a:defRPr/>
            </a:pPr>
            <a:r>
              <a:rPr kumimoji="0" lang="zh-CN" altLang="en-US" sz="2400" b="0" i="0" u="none" strike="noStrike" kern="1200" cap="none" spc="0" normalizeH="0" baseline="0" noProof="0" dirty="0">
                <a:ln>
                  <a:noFill/>
                </a:ln>
                <a:solidFill>
                  <a:srgbClr val="FFFF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软件危机与软件开发模型</a:t>
            </a:r>
          </a:p>
        </p:txBody>
      </p:sp>
      <p:sp>
        <p:nvSpPr>
          <p:cNvPr id="186371" name="矩形 5"/>
          <p:cNvSpPr/>
          <p:nvPr/>
        </p:nvSpPr>
        <p:spPr>
          <a:xfrm>
            <a:off x="1225550" y="6350"/>
            <a:ext cx="3275013"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1.4 </a:t>
            </a:r>
            <a:r>
              <a:rPr lang="zh-CN" altLang="en-US" sz="4000" b="1" dirty="0">
                <a:latin typeface="黑体" panose="02010609060101010101" pitchFamily="49" charset="-122"/>
                <a:ea typeface="黑体" panose="02010609060101010101" pitchFamily="49" charset="-122"/>
              </a:rPr>
              <a:t>软件危机</a:t>
            </a:r>
          </a:p>
        </p:txBody>
      </p:sp>
      <p:sp>
        <p:nvSpPr>
          <p:cNvPr id="186372" name="Rectangle 5"/>
          <p:cNvSpPr>
            <a:spLocks noGrp="1"/>
          </p:cNvSpPr>
          <p:nvPr>
            <p:ph idx="1"/>
          </p:nvPr>
        </p:nvSpPr>
        <p:spPr>
          <a:xfrm>
            <a:off x="541338" y="2133600"/>
            <a:ext cx="8029575" cy="3767138"/>
          </a:xfrm>
        </p:spPr>
        <p:txBody>
          <a:bodyPr vert="horz" wrap="square" lIns="91440" tIns="45720" rIns="91440" bIns="45720" anchor="t" anchorCtr="0"/>
          <a:lstStyle/>
          <a:p>
            <a:pPr eaLnBrk="1" hangingPunct="1">
              <a:spcBef>
                <a:spcPts val="600"/>
              </a:spcBef>
              <a:buFont typeface="Wingdings" panose="05000000000000000000" pitchFamily="2" charset="2"/>
              <a:buChar char="n"/>
            </a:pPr>
            <a:r>
              <a:rPr lang="zh-CN" altLang="en-US" sz="2400" b="1" dirty="0">
                <a:solidFill>
                  <a:srgbClr val="1508C4"/>
                </a:solidFill>
              </a:rPr>
              <a:t>软件危机</a:t>
            </a:r>
            <a:r>
              <a:rPr lang="zh-CN" altLang="en-US" sz="2400" b="1" dirty="0"/>
              <a:t>：指在计算机软件的开发和维护过程中遇到的一系列严重问题。</a:t>
            </a:r>
            <a:endParaRPr lang="en-US" altLang="zh-CN" sz="2400" b="1" dirty="0"/>
          </a:p>
          <a:p>
            <a:pPr eaLnBrk="1" hangingPunct="1">
              <a:spcBef>
                <a:spcPts val="600"/>
              </a:spcBef>
              <a:buFont typeface="Wingdings" panose="05000000000000000000" pitchFamily="2" charset="2"/>
              <a:buChar char="n"/>
            </a:pPr>
            <a:r>
              <a:rPr lang="zh-CN" altLang="en-US" sz="2400" b="1" dirty="0"/>
              <a:t>软件危机的典型表现是：</a:t>
            </a:r>
          </a:p>
          <a:p>
            <a:pPr marL="400050" lvl="1" indent="0" eaLnBrk="1" hangingPunct="1">
              <a:spcBef>
                <a:spcPts val="600"/>
              </a:spcBef>
              <a:buFont typeface="Wingdings" panose="05000000000000000000" pitchFamily="2" charset="2"/>
              <a:buNone/>
            </a:pPr>
            <a:r>
              <a:rPr lang="zh-CN" altLang="en-US" sz="2200" b="1" dirty="0"/>
              <a:t>（</a:t>
            </a:r>
            <a:r>
              <a:rPr lang="en-US" altLang="zh-CN" sz="2200" b="1" dirty="0"/>
              <a:t>1</a:t>
            </a:r>
            <a:r>
              <a:rPr lang="zh-CN" altLang="en-US" sz="2200" b="1" dirty="0"/>
              <a:t>）软件开发成本和进度无法预测。</a:t>
            </a:r>
          </a:p>
          <a:p>
            <a:pPr marL="400050" lvl="1" indent="0" eaLnBrk="1" hangingPunct="1">
              <a:spcBef>
                <a:spcPts val="600"/>
              </a:spcBef>
              <a:buFont typeface="Wingdings" panose="05000000000000000000" pitchFamily="2" charset="2"/>
              <a:buNone/>
            </a:pPr>
            <a:r>
              <a:rPr lang="zh-CN" altLang="en-US" sz="2200" b="1" dirty="0"/>
              <a:t>（</a:t>
            </a:r>
            <a:r>
              <a:rPr lang="en-US" altLang="zh-CN" sz="2200" b="1" dirty="0"/>
              <a:t>2</a:t>
            </a:r>
            <a:r>
              <a:rPr lang="zh-CN" altLang="en-US" sz="2200" b="1" dirty="0"/>
              <a:t>）用户对已完成的软件系统不满意。</a:t>
            </a:r>
          </a:p>
          <a:p>
            <a:pPr marL="400050" lvl="1" indent="0" eaLnBrk="1" hangingPunct="1">
              <a:spcBef>
                <a:spcPts val="600"/>
              </a:spcBef>
              <a:buFont typeface="Wingdings" panose="05000000000000000000" pitchFamily="2" charset="2"/>
              <a:buNone/>
            </a:pPr>
            <a:r>
              <a:rPr lang="zh-CN" altLang="en-US" sz="2200" b="1" dirty="0"/>
              <a:t>（</a:t>
            </a:r>
            <a:r>
              <a:rPr lang="en-US" altLang="zh-CN" sz="2200" b="1" dirty="0"/>
              <a:t>3</a:t>
            </a:r>
            <a:r>
              <a:rPr lang="zh-CN" altLang="en-US" sz="2200" b="1" dirty="0"/>
              <a:t>）软件可靠性没有保证。</a:t>
            </a:r>
          </a:p>
          <a:p>
            <a:pPr marL="400050" lvl="1" indent="0" eaLnBrk="1" hangingPunct="1">
              <a:spcBef>
                <a:spcPts val="600"/>
              </a:spcBef>
              <a:buFont typeface="Wingdings" panose="05000000000000000000" pitchFamily="2" charset="2"/>
              <a:buNone/>
            </a:pPr>
            <a:r>
              <a:rPr lang="zh-CN" altLang="en-US" sz="2200" b="1" dirty="0"/>
              <a:t>（</a:t>
            </a:r>
            <a:r>
              <a:rPr lang="en-US" altLang="zh-CN" sz="2200" b="1" dirty="0"/>
              <a:t>4</a:t>
            </a:r>
            <a:r>
              <a:rPr lang="zh-CN" altLang="en-US" sz="2200" b="1" dirty="0"/>
              <a:t>）软件没有适当的文档资料。</a:t>
            </a:r>
          </a:p>
          <a:p>
            <a:pPr marL="400050" lvl="1" indent="0" eaLnBrk="1" hangingPunct="1">
              <a:spcBef>
                <a:spcPts val="600"/>
              </a:spcBef>
              <a:buFont typeface="Wingdings" panose="05000000000000000000" pitchFamily="2" charset="2"/>
              <a:buNone/>
            </a:pPr>
            <a:r>
              <a:rPr lang="zh-CN" altLang="en-US" sz="2200" b="1" dirty="0"/>
              <a:t>（</a:t>
            </a:r>
            <a:r>
              <a:rPr lang="en-US" altLang="zh-CN" sz="2200" b="1" dirty="0"/>
              <a:t>5</a:t>
            </a:r>
            <a:r>
              <a:rPr lang="zh-CN" altLang="en-US" sz="2200" b="1" dirty="0"/>
              <a:t>）软件维护费用不断上升。</a:t>
            </a:r>
          </a:p>
        </p:txBody>
      </p:sp>
      <p:sp>
        <p:nvSpPr>
          <p:cNvPr id="186373" name="Rectangle 6"/>
          <p:cNvSpPr/>
          <p:nvPr/>
        </p:nvSpPr>
        <p:spPr>
          <a:xfrm>
            <a:off x="1143000" y="5737225"/>
            <a:ext cx="7764463" cy="892175"/>
          </a:xfrm>
          <a:prstGeom prst="rect">
            <a:avLst/>
          </a:prstGeom>
          <a:noFill/>
          <a:ln w="28575" cap="flat" cmpd="sng">
            <a:solidFill>
              <a:schemeClr val="accent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latin typeface="Century Gothic" panose="020B0502020202020204" pitchFamily="34" charset="0"/>
              </a:rPr>
              <a:t>软件危机不仅仅是不能正常运行的软件才具有的，实际上，</a:t>
            </a:r>
            <a:r>
              <a:rPr lang="zh-CN" altLang="en-US" sz="2800" b="1" dirty="0">
                <a:solidFill>
                  <a:srgbClr val="FF0000"/>
                </a:solidFill>
                <a:latin typeface="Century Gothic" panose="020B0502020202020204" pitchFamily="34" charset="0"/>
              </a:rPr>
              <a:t>几乎所有</a:t>
            </a:r>
            <a:r>
              <a:rPr lang="zh-CN" altLang="en-US" sz="2400" b="1" dirty="0">
                <a:latin typeface="Century Gothic" panose="020B0502020202020204" pitchFamily="34" charset="0"/>
              </a:rPr>
              <a:t>软件都不同程度地存在这些问题。</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idx="1"/>
          </p:nvPr>
        </p:nvSpPr>
        <p:spPr>
          <a:xfrm>
            <a:off x="785813" y="3165475"/>
            <a:ext cx="7894638" cy="2557463"/>
          </a:xfrm>
        </p:spPr>
        <p:txBody>
          <a:bodyPr vert="horz" wrap="square" lIns="91440" tIns="45720" rIns="91440" bIns="45720" numCol="1" anchor="t" anchorCtr="0" compatLnSpc="1"/>
          <a:lstStyle/>
          <a:p>
            <a:pPr marL="342900" marR="0" lvl="0" indent="-342900" algn="just" defTabSz="914400" rtl="0" eaLnBrk="1" fontAlgn="base" latinLnBrk="0" hangingPunct="1">
              <a:lnSpc>
                <a:spcPct val="110000"/>
              </a:lnSpc>
              <a:spcBef>
                <a:spcPct val="20000"/>
              </a:spcBef>
              <a:spcAft>
                <a:spcPct val="0"/>
              </a:spcAft>
              <a:buClrTx/>
              <a:buSzTx/>
              <a:buFont typeface="Wingdings" panose="05000000000000000000" pitchFamily="2" charset="2"/>
              <a:buChar char="n"/>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400" b="1" i="0" u="none" strike="noStrike" kern="1200" cap="none" spc="0" normalizeH="0" baseline="0" noProof="0" dirty="0">
                <a:ln>
                  <a:noFill/>
                </a:ln>
                <a:solidFill>
                  <a:srgbClr val="1508C4"/>
                </a:solidFill>
                <a:effectLst/>
                <a:uLnTx/>
                <a:uFillTx/>
                <a:latin typeface="+mn-lt"/>
                <a:ea typeface="+mn-ea"/>
                <a:cs typeface="+mn-cs"/>
              </a:rPr>
              <a:t>软件工程</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：研究和应用如何以系统性的、规范化的、可定量的过程化方法去开发和维护软件，把经过时间考验而证明正确的管理技术和当前能够得到的最好技术方法结合起来。</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即将工程化应用于软件</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10000"/>
              </a:lnSpc>
              <a:spcBef>
                <a:spcPct val="20000"/>
              </a:spcBef>
              <a:spcAft>
                <a:spcPct val="0"/>
              </a:spcAft>
              <a:buClrTx/>
              <a:buSzTx/>
              <a:buFont typeface="Wingdings" panose="05000000000000000000" pitchFamily="2" charset="2"/>
              <a:buChar char="n"/>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 软件工程包含三个要素：</a:t>
            </a:r>
            <a:r>
              <a:rPr kumimoji="0" lang="zh-CN" altLang="en-US" sz="2400" b="1" i="0" u="none" strike="noStrike" kern="1200" cap="none" spc="0" normalizeH="0" baseline="0" noProof="0" dirty="0">
                <a:ln>
                  <a:noFill/>
                </a:ln>
                <a:solidFill>
                  <a:srgbClr val="1508C4"/>
                </a:solidFill>
                <a:effectLst/>
                <a:uLnTx/>
                <a:uFillTx/>
                <a:latin typeface="+mn-lt"/>
                <a:ea typeface="+mn-ea"/>
                <a:cs typeface="+mn-cs"/>
              </a:rPr>
              <a:t>方法</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rgbClr val="1508C4"/>
                </a:solidFill>
                <a:effectLst/>
                <a:uLnTx/>
                <a:uFillTx/>
                <a:latin typeface="+mn-lt"/>
                <a:ea typeface="+mn-ea"/>
                <a:cs typeface="+mn-cs"/>
              </a:rPr>
              <a:t>工具</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和</a:t>
            </a:r>
            <a:r>
              <a:rPr kumimoji="0" lang="zh-CN" altLang="en-US" sz="2400" b="1" i="0" u="none" strike="noStrike" kern="1200" cap="none" spc="0" normalizeH="0" baseline="0" noProof="0" dirty="0">
                <a:ln>
                  <a:noFill/>
                </a:ln>
                <a:solidFill>
                  <a:srgbClr val="1508C4"/>
                </a:solidFill>
                <a:effectLst/>
                <a:uLnTx/>
                <a:uFillTx/>
                <a:latin typeface="+mn-lt"/>
                <a:ea typeface="+mn-ea"/>
                <a:cs typeface="+mn-cs"/>
              </a:rPr>
              <a:t>过程</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 </a:t>
            </a:r>
          </a:p>
          <a:p>
            <a:pPr marL="0" marR="0" lvl="0" indent="0" algn="just" defTabSz="914400" rtl="0" eaLnBrk="1" fontAlgn="base" latinLnBrk="0" hangingPunct="1">
              <a:lnSpc>
                <a:spcPct val="110000"/>
              </a:lnSpc>
              <a:spcBef>
                <a:spcPct val="20000"/>
              </a:spcBef>
              <a:spcAft>
                <a:spcPct val="0"/>
              </a:spcAft>
              <a:buClrTx/>
              <a:buSzTx/>
              <a:buFont typeface="Wingdings" panose="05000000000000000000" pitchFamily="2"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87395" name="Rectangle 3"/>
          <p:cNvSpPr/>
          <p:nvPr/>
        </p:nvSpPr>
        <p:spPr>
          <a:xfrm>
            <a:off x="419100" y="1358900"/>
            <a:ext cx="4252913" cy="519113"/>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266700">
              <a:spcAft>
                <a:spcPct val="10000"/>
              </a:spcAft>
              <a:buNone/>
            </a:pPr>
            <a:r>
              <a:rPr lang="zh-CN" altLang="en-US" sz="2800" b="1" dirty="0">
                <a:latin typeface="Tahoma" panose="020B0604030504040204" pitchFamily="34" charset="0"/>
              </a:rPr>
              <a:t>软件工程的定义 </a:t>
            </a:r>
          </a:p>
        </p:txBody>
      </p:sp>
      <p:sp>
        <p:nvSpPr>
          <p:cNvPr id="6" name="文本框 5"/>
          <p:cNvSpPr txBox="1"/>
          <p:nvPr/>
        </p:nvSpPr>
        <p:spPr>
          <a:xfrm>
            <a:off x="830263" y="2054225"/>
            <a:ext cx="7850188" cy="830263"/>
          </a:xfrm>
          <a:prstGeom prst="rect">
            <a:avLst/>
          </a:prstGeom>
          <a:noFill/>
        </p:spPr>
        <p:txBody>
          <a:bodyPr>
            <a:spAutoFit/>
          </a:bodyPr>
          <a:lstStyle/>
          <a:p>
            <a:pPr marR="0" defTabSz="914400">
              <a:buClrTx/>
              <a:buSzTx/>
              <a:buFontTx/>
              <a:buNone/>
              <a:defRPr/>
            </a:pPr>
            <a:r>
              <a:rPr kumimoji="0" lang="en-US" altLang="zh-CN" sz="2400" b="1" kern="1200" cap="none" spc="0" normalizeH="0" baseline="0" noProof="0" dirty="0">
                <a:latin typeface="+mn-lt"/>
                <a:ea typeface="宋体" panose="02010600030101010101" pitchFamily="2" charset="-122"/>
                <a:cs typeface="+mn-cs"/>
              </a:rPr>
              <a:t>1968</a:t>
            </a:r>
            <a:r>
              <a:rPr kumimoji="0" lang="zh-CN" altLang="en-US" sz="2400" b="1" kern="1200" cap="none" spc="0" normalizeH="0" baseline="0" noProof="0" dirty="0">
                <a:latin typeface="+mn-lt"/>
                <a:ea typeface="宋体" panose="02010600030101010101" pitchFamily="2" charset="-122"/>
                <a:cs typeface="+mn-cs"/>
              </a:rPr>
              <a:t>年，北大西洋公约组织召开的学术会议上，软件工程首次作为一个概念被提出。</a:t>
            </a:r>
          </a:p>
        </p:txBody>
      </p:sp>
      <p:sp>
        <p:nvSpPr>
          <p:cNvPr id="187397" name="矩形 6"/>
          <p:cNvSpPr/>
          <p:nvPr/>
        </p:nvSpPr>
        <p:spPr>
          <a:xfrm>
            <a:off x="1225550" y="6350"/>
            <a:ext cx="3275013"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1.4 </a:t>
            </a:r>
            <a:r>
              <a:rPr lang="zh-CN" altLang="en-US" sz="4000" b="1" dirty="0">
                <a:latin typeface="黑体" panose="02010609060101010101" pitchFamily="49" charset="-122"/>
                <a:ea typeface="黑体" panose="02010609060101010101" pitchFamily="49" charset="-122"/>
              </a:rPr>
              <a:t>软件危机</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418" name="Group 20"/>
          <p:cNvGrpSpPr/>
          <p:nvPr/>
        </p:nvGrpSpPr>
        <p:grpSpPr>
          <a:xfrm>
            <a:off x="2609850" y="3805238"/>
            <a:ext cx="5508625" cy="755650"/>
            <a:chOff x="567" y="2024"/>
            <a:chExt cx="4626" cy="952"/>
          </a:xfrm>
        </p:grpSpPr>
        <p:sp>
          <p:nvSpPr>
            <p:cNvPr id="188436" name="Line 21"/>
            <p:cNvSpPr/>
            <p:nvPr/>
          </p:nvSpPr>
          <p:spPr>
            <a:xfrm flipH="1" flipV="1">
              <a:off x="2835" y="2024"/>
              <a:ext cx="1360" cy="907"/>
            </a:xfrm>
            <a:prstGeom prst="line">
              <a:avLst/>
            </a:prstGeom>
            <a:ln w="28575" cap="flat" cmpd="sng">
              <a:solidFill>
                <a:srgbClr val="800000"/>
              </a:solidFill>
              <a:prstDash val="solid"/>
              <a:headEnd type="none" w="med" len="med"/>
              <a:tailEnd type="none" w="med" len="med"/>
            </a:ln>
          </p:spPr>
          <p:txBody>
            <a:bodyPr/>
            <a:lstStyle/>
            <a:p>
              <a:endParaRPr lang="zh-CN" altLang="en-US"/>
            </a:p>
          </p:txBody>
        </p:sp>
        <p:sp>
          <p:nvSpPr>
            <p:cNvPr id="188437" name="Line 22"/>
            <p:cNvSpPr/>
            <p:nvPr/>
          </p:nvSpPr>
          <p:spPr>
            <a:xfrm flipH="1" flipV="1">
              <a:off x="2835" y="2024"/>
              <a:ext cx="2358" cy="952"/>
            </a:xfrm>
            <a:prstGeom prst="line">
              <a:avLst/>
            </a:prstGeom>
            <a:ln w="28575" cap="flat" cmpd="sng">
              <a:solidFill>
                <a:srgbClr val="800000"/>
              </a:solidFill>
              <a:prstDash val="solid"/>
              <a:headEnd type="none" w="med" len="med"/>
              <a:tailEnd type="none" w="med" len="med"/>
            </a:ln>
          </p:spPr>
          <p:txBody>
            <a:bodyPr/>
            <a:lstStyle/>
            <a:p>
              <a:endParaRPr lang="zh-CN" altLang="en-US"/>
            </a:p>
          </p:txBody>
        </p:sp>
        <p:sp>
          <p:nvSpPr>
            <p:cNvPr id="188438" name="Line 23"/>
            <p:cNvSpPr/>
            <p:nvPr/>
          </p:nvSpPr>
          <p:spPr>
            <a:xfrm flipH="1" flipV="1">
              <a:off x="2835" y="2024"/>
              <a:ext cx="499" cy="952"/>
            </a:xfrm>
            <a:prstGeom prst="line">
              <a:avLst/>
            </a:prstGeom>
            <a:ln w="28575" cap="flat" cmpd="sng">
              <a:solidFill>
                <a:srgbClr val="800000"/>
              </a:solidFill>
              <a:prstDash val="solid"/>
              <a:headEnd type="none" w="med" len="med"/>
              <a:tailEnd type="none" w="med" len="med"/>
            </a:ln>
          </p:spPr>
          <p:txBody>
            <a:bodyPr/>
            <a:lstStyle/>
            <a:p>
              <a:endParaRPr lang="zh-CN" altLang="en-US"/>
            </a:p>
          </p:txBody>
        </p:sp>
        <p:sp>
          <p:nvSpPr>
            <p:cNvPr id="188439" name="Line 24"/>
            <p:cNvSpPr/>
            <p:nvPr/>
          </p:nvSpPr>
          <p:spPr>
            <a:xfrm flipV="1">
              <a:off x="2426" y="2024"/>
              <a:ext cx="409" cy="907"/>
            </a:xfrm>
            <a:prstGeom prst="line">
              <a:avLst/>
            </a:prstGeom>
            <a:ln w="28575" cap="flat" cmpd="sng">
              <a:solidFill>
                <a:srgbClr val="800000"/>
              </a:solidFill>
              <a:prstDash val="solid"/>
              <a:headEnd type="none" w="med" len="med"/>
              <a:tailEnd type="none" w="med" len="med"/>
            </a:ln>
          </p:spPr>
          <p:txBody>
            <a:bodyPr/>
            <a:lstStyle/>
            <a:p>
              <a:endParaRPr lang="zh-CN" altLang="en-US"/>
            </a:p>
          </p:txBody>
        </p:sp>
        <p:sp>
          <p:nvSpPr>
            <p:cNvPr id="188440" name="Line 25"/>
            <p:cNvSpPr/>
            <p:nvPr/>
          </p:nvSpPr>
          <p:spPr>
            <a:xfrm flipV="1">
              <a:off x="1519" y="2024"/>
              <a:ext cx="1316" cy="907"/>
            </a:xfrm>
            <a:prstGeom prst="line">
              <a:avLst/>
            </a:prstGeom>
            <a:ln w="28575" cap="flat" cmpd="sng">
              <a:solidFill>
                <a:srgbClr val="800000"/>
              </a:solidFill>
              <a:prstDash val="solid"/>
              <a:headEnd type="none" w="med" len="med"/>
              <a:tailEnd type="none" w="med" len="med"/>
            </a:ln>
          </p:spPr>
          <p:txBody>
            <a:bodyPr/>
            <a:lstStyle/>
            <a:p>
              <a:endParaRPr lang="zh-CN" altLang="en-US"/>
            </a:p>
          </p:txBody>
        </p:sp>
        <p:sp>
          <p:nvSpPr>
            <p:cNvPr id="188441" name="Line 26"/>
            <p:cNvSpPr/>
            <p:nvPr/>
          </p:nvSpPr>
          <p:spPr>
            <a:xfrm flipV="1">
              <a:off x="567" y="2024"/>
              <a:ext cx="2268" cy="907"/>
            </a:xfrm>
            <a:prstGeom prst="line">
              <a:avLst/>
            </a:prstGeom>
            <a:ln w="28575" cap="flat" cmpd="sng">
              <a:solidFill>
                <a:srgbClr val="800000"/>
              </a:solidFill>
              <a:prstDash val="solid"/>
              <a:headEnd type="none" w="med" len="med"/>
              <a:tailEnd type="none" w="med" len="med"/>
            </a:ln>
          </p:spPr>
          <p:txBody>
            <a:bodyPr/>
            <a:lstStyle/>
            <a:p>
              <a:endParaRPr lang="zh-CN" altLang="en-US"/>
            </a:p>
          </p:txBody>
        </p:sp>
      </p:grpSp>
      <p:sp>
        <p:nvSpPr>
          <p:cNvPr id="188419" name="Text Box 27"/>
          <p:cNvSpPr txBox="1"/>
          <p:nvPr/>
        </p:nvSpPr>
        <p:spPr>
          <a:xfrm>
            <a:off x="4164013" y="2651125"/>
            <a:ext cx="2343150" cy="1350963"/>
          </a:xfrm>
          <a:prstGeom prst="rect">
            <a:avLst/>
          </a:prstGeom>
          <a:solidFill>
            <a:srgbClr val="DDDDDD"/>
          </a:solidFill>
          <a:ln w="9525" cap="flat" cmpd="sng">
            <a:solidFill>
              <a:srgbClr val="800000"/>
            </a:solidFill>
            <a:prstDash val="solid"/>
            <a:miter/>
            <a:headEnd type="none" w="med" len="med"/>
            <a:tailEnd type="none" w="med" len="med"/>
          </a:ln>
          <a:effectLst>
            <a:outerShdw dist="165588" dir="3451728" algn="ctr" rotWithShape="0">
              <a:srgbClr val="808080"/>
            </a:outerShdw>
          </a:effec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dirty="0">
              <a:latin typeface="Times New Roman" panose="02020603050405020304" pitchFamily="18" charset="0"/>
            </a:endParaRPr>
          </a:p>
        </p:txBody>
      </p:sp>
      <p:sp>
        <p:nvSpPr>
          <p:cNvPr id="188420" name="Text Box 28"/>
          <p:cNvSpPr txBox="1"/>
          <p:nvPr/>
        </p:nvSpPr>
        <p:spPr>
          <a:xfrm>
            <a:off x="2030413" y="4525963"/>
            <a:ext cx="1079500" cy="809625"/>
          </a:xfrm>
          <a:prstGeom prst="rect">
            <a:avLst/>
          </a:prstGeom>
          <a:solidFill>
            <a:srgbClr val="C8FCD4"/>
          </a:solidFill>
          <a:ln w="9525" cap="flat" cmpd="sng">
            <a:solidFill>
              <a:srgbClr val="800000"/>
            </a:solidFill>
            <a:prstDash val="solid"/>
            <a:miter/>
            <a:headEnd type="none" w="med" len="med"/>
            <a:tailEnd type="none" w="med" len="med"/>
          </a:ln>
          <a:effectLst>
            <a:outerShdw dist="35921" dir="2699999" algn="ctr" rotWithShape="0">
              <a:srgbClr val="808080"/>
            </a:outerShdw>
          </a:effec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100" b="1" dirty="0">
                <a:solidFill>
                  <a:srgbClr val="000099"/>
                </a:solidFill>
                <a:latin typeface="Times New Roman" panose="02020603050405020304" pitchFamily="18" charset="0"/>
                <a:ea typeface="华文新魏" panose="02010800040101010101" pitchFamily="2" charset="-122"/>
              </a:rPr>
              <a:t>系统需求分析</a:t>
            </a:r>
          </a:p>
        </p:txBody>
      </p:sp>
      <p:sp>
        <p:nvSpPr>
          <p:cNvPr id="188421" name="Text Box 29"/>
          <p:cNvSpPr txBox="1"/>
          <p:nvPr/>
        </p:nvSpPr>
        <p:spPr>
          <a:xfrm>
            <a:off x="4459288" y="4525963"/>
            <a:ext cx="809625" cy="809625"/>
          </a:xfrm>
          <a:prstGeom prst="rect">
            <a:avLst/>
          </a:prstGeom>
          <a:solidFill>
            <a:srgbClr val="C8FCD4"/>
          </a:solidFill>
          <a:ln w="9525" cap="flat" cmpd="sng">
            <a:solidFill>
              <a:srgbClr val="800000"/>
            </a:solidFill>
            <a:prstDash val="solid"/>
            <a:miter/>
            <a:headEnd type="none" w="med" len="med"/>
            <a:tailEnd type="none" w="med" len="med"/>
          </a:ln>
          <a:effectLst>
            <a:outerShdw dist="35921" dir="2699999" algn="ctr" rotWithShape="0">
              <a:srgbClr val="808080"/>
            </a:outerShdw>
          </a:effec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100" b="1" dirty="0">
                <a:solidFill>
                  <a:srgbClr val="000099"/>
                </a:solidFill>
                <a:latin typeface="Times New Roman" panose="02020603050405020304" pitchFamily="18" charset="0"/>
                <a:ea typeface="华文新魏" panose="02010800040101010101" pitchFamily="2" charset="-122"/>
              </a:rPr>
              <a:t>详细设计</a:t>
            </a:r>
          </a:p>
        </p:txBody>
      </p:sp>
      <p:sp>
        <p:nvSpPr>
          <p:cNvPr id="188422" name="Text Box 30"/>
          <p:cNvSpPr txBox="1"/>
          <p:nvPr/>
        </p:nvSpPr>
        <p:spPr>
          <a:xfrm>
            <a:off x="5538788" y="4525963"/>
            <a:ext cx="809625" cy="809625"/>
          </a:xfrm>
          <a:prstGeom prst="rect">
            <a:avLst/>
          </a:prstGeom>
          <a:solidFill>
            <a:srgbClr val="C8FCD4"/>
          </a:solidFill>
          <a:ln w="9525" cap="flat" cmpd="sng">
            <a:solidFill>
              <a:srgbClr val="800000"/>
            </a:solidFill>
            <a:prstDash val="solid"/>
            <a:miter/>
            <a:headEnd type="none" w="med" len="med"/>
            <a:tailEnd type="none" w="med" len="med"/>
          </a:ln>
          <a:effectLst>
            <a:outerShdw dist="35921" dir="2699999" algn="ctr" rotWithShape="0">
              <a:srgbClr val="808080"/>
            </a:outerShdw>
          </a:effec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100" b="1" dirty="0">
                <a:solidFill>
                  <a:srgbClr val="000099"/>
                </a:solidFill>
                <a:latin typeface="Times New Roman" panose="02020603050405020304" pitchFamily="18" charset="0"/>
                <a:ea typeface="华文新魏" panose="02010800040101010101" pitchFamily="2" charset="-122"/>
              </a:rPr>
              <a:t>程序</a:t>
            </a:r>
          </a:p>
          <a:p>
            <a:pPr marL="0" lvl="0" indent="0" algn="ctr" eaLnBrk="1" hangingPunct="1">
              <a:spcBef>
                <a:spcPct val="0"/>
              </a:spcBef>
              <a:buNone/>
            </a:pPr>
            <a:r>
              <a:rPr lang="zh-CN" altLang="en-US" sz="2100" b="1" dirty="0">
                <a:solidFill>
                  <a:srgbClr val="000099"/>
                </a:solidFill>
                <a:latin typeface="Times New Roman" panose="02020603050405020304" pitchFamily="18" charset="0"/>
                <a:ea typeface="华文新魏" panose="02010800040101010101" pitchFamily="2" charset="-122"/>
              </a:rPr>
              <a:t>编码</a:t>
            </a:r>
          </a:p>
        </p:txBody>
      </p:sp>
      <p:sp>
        <p:nvSpPr>
          <p:cNvPr id="188423" name="Text Box 31"/>
          <p:cNvSpPr txBox="1"/>
          <p:nvPr/>
        </p:nvSpPr>
        <p:spPr>
          <a:xfrm>
            <a:off x="6618288" y="4525963"/>
            <a:ext cx="809625" cy="809625"/>
          </a:xfrm>
          <a:prstGeom prst="rect">
            <a:avLst/>
          </a:prstGeom>
          <a:solidFill>
            <a:srgbClr val="C8FCD4"/>
          </a:solidFill>
          <a:ln w="9525" cap="flat" cmpd="sng">
            <a:solidFill>
              <a:srgbClr val="800000"/>
            </a:solidFill>
            <a:prstDash val="solid"/>
            <a:miter/>
            <a:headEnd type="none" w="med" len="med"/>
            <a:tailEnd type="none" w="med" len="med"/>
          </a:ln>
          <a:effectLst>
            <a:outerShdw dist="35921" dir="2699999" algn="ctr" rotWithShape="0">
              <a:srgbClr val="808080"/>
            </a:outerShdw>
          </a:effec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100" b="1" dirty="0">
                <a:solidFill>
                  <a:srgbClr val="000099"/>
                </a:solidFill>
                <a:latin typeface="Times New Roman" panose="02020603050405020304" pitchFamily="18" charset="0"/>
                <a:ea typeface="华文新魏" panose="02010800040101010101" pitchFamily="2" charset="-122"/>
              </a:rPr>
              <a:t>测</a:t>
            </a:r>
          </a:p>
          <a:p>
            <a:pPr marL="0" lvl="0" indent="0" algn="ctr" eaLnBrk="1" hangingPunct="1">
              <a:spcBef>
                <a:spcPct val="0"/>
              </a:spcBef>
              <a:buNone/>
            </a:pPr>
            <a:r>
              <a:rPr lang="zh-CN" altLang="en-US" sz="2100" b="1" dirty="0">
                <a:solidFill>
                  <a:srgbClr val="000099"/>
                </a:solidFill>
                <a:latin typeface="Times New Roman" panose="02020603050405020304" pitchFamily="18" charset="0"/>
                <a:ea typeface="华文新魏" panose="02010800040101010101" pitchFamily="2" charset="-122"/>
              </a:rPr>
              <a:t>试</a:t>
            </a:r>
          </a:p>
        </p:txBody>
      </p:sp>
      <p:sp>
        <p:nvSpPr>
          <p:cNvPr id="188424" name="Text Box 32"/>
          <p:cNvSpPr txBox="1"/>
          <p:nvPr/>
        </p:nvSpPr>
        <p:spPr>
          <a:xfrm>
            <a:off x="7697788" y="4511675"/>
            <a:ext cx="809625" cy="809625"/>
          </a:xfrm>
          <a:prstGeom prst="rect">
            <a:avLst/>
          </a:prstGeom>
          <a:solidFill>
            <a:srgbClr val="C8FCD4"/>
          </a:solidFill>
          <a:ln w="9525" cap="flat" cmpd="sng">
            <a:solidFill>
              <a:srgbClr val="800000"/>
            </a:solidFill>
            <a:prstDash val="solid"/>
            <a:miter/>
            <a:headEnd type="none" w="med" len="med"/>
            <a:tailEnd type="none" w="med" len="med"/>
          </a:ln>
          <a:effectLst>
            <a:outerShdw dist="35921" dir="2699999" algn="ctr" rotWithShape="0">
              <a:srgbClr val="808080"/>
            </a:outerShdw>
          </a:effec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100" b="1" dirty="0">
                <a:solidFill>
                  <a:srgbClr val="000099"/>
                </a:solidFill>
                <a:latin typeface="Times New Roman" panose="02020603050405020304" pitchFamily="18" charset="0"/>
                <a:ea typeface="华文新魏" panose="02010800040101010101" pitchFamily="2" charset="-122"/>
              </a:rPr>
              <a:t>运行维护</a:t>
            </a:r>
          </a:p>
        </p:txBody>
      </p:sp>
      <p:sp>
        <p:nvSpPr>
          <p:cNvPr id="188425" name="Text Box 33"/>
          <p:cNvSpPr txBox="1"/>
          <p:nvPr/>
        </p:nvSpPr>
        <p:spPr>
          <a:xfrm>
            <a:off x="3379788" y="4525963"/>
            <a:ext cx="809625" cy="809625"/>
          </a:xfrm>
          <a:prstGeom prst="rect">
            <a:avLst/>
          </a:prstGeom>
          <a:solidFill>
            <a:srgbClr val="C8FCD4"/>
          </a:solidFill>
          <a:ln w="9525" cap="flat" cmpd="sng">
            <a:solidFill>
              <a:srgbClr val="800000"/>
            </a:solidFill>
            <a:prstDash val="solid"/>
            <a:miter/>
            <a:headEnd type="none" w="med" len="med"/>
            <a:tailEnd type="none" w="med" len="med"/>
          </a:ln>
          <a:effectLst>
            <a:outerShdw dist="35921" dir="2699999" algn="ctr" rotWithShape="0">
              <a:srgbClr val="808080"/>
            </a:outerShdw>
          </a:effec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100" b="1" dirty="0">
                <a:solidFill>
                  <a:srgbClr val="000099"/>
                </a:solidFill>
                <a:latin typeface="Times New Roman" panose="02020603050405020304" pitchFamily="18" charset="0"/>
                <a:ea typeface="华文新魏" panose="02010800040101010101" pitchFamily="2" charset="-122"/>
              </a:rPr>
              <a:t>总体设计</a:t>
            </a:r>
          </a:p>
        </p:txBody>
      </p:sp>
      <p:sp>
        <p:nvSpPr>
          <p:cNvPr id="188426" name="Text Box 34"/>
          <p:cNvSpPr txBox="1"/>
          <p:nvPr/>
        </p:nvSpPr>
        <p:spPr>
          <a:xfrm>
            <a:off x="4392613" y="2814638"/>
            <a:ext cx="1962150" cy="450850"/>
          </a:xfrm>
          <a:prstGeom prst="rect">
            <a:avLst/>
          </a:prstGeom>
          <a:solidFill>
            <a:srgbClr val="FFE1FF"/>
          </a:solidFill>
          <a:ln w="9525" cap="flat" cmpd="sng">
            <a:solidFill>
              <a:srgbClr val="800000"/>
            </a:solidFill>
            <a:prstDash val="solid"/>
            <a:miter/>
            <a:headEnd type="none" w="med" len="med"/>
            <a:tailEnd type="none" w="med" len="med"/>
          </a:ln>
          <a:effectLst>
            <a:outerShdw dist="35921" dir="2699999" algn="ctr" rotWithShape="0">
              <a:srgbClr val="808080"/>
            </a:outerShdw>
          </a:effec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latin typeface="Times New Roman" panose="02020603050405020304" pitchFamily="18" charset="0"/>
                <a:ea typeface="华文新魏" panose="02010800040101010101" pitchFamily="2" charset="-122"/>
              </a:rPr>
              <a:t>人员管理</a:t>
            </a:r>
          </a:p>
        </p:txBody>
      </p:sp>
      <p:sp>
        <p:nvSpPr>
          <p:cNvPr id="188427" name="Text Box 35"/>
          <p:cNvSpPr txBox="1"/>
          <p:nvPr/>
        </p:nvSpPr>
        <p:spPr>
          <a:xfrm>
            <a:off x="4392613" y="3427413"/>
            <a:ext cx="1962150" cy="450850"/>
          </a:xfrm>
          <a:prstGeom prst="rect">
            <a:avLst/>
          </a:prstGeom>
          <a:solidFill>
            <a:srgbClr val="FFE1FF"/>
          </a:solidFill>
          <a:ln w="9525" cap="flat" cmpd="sng">
            <a:solidFill>
              <a:srgbClr val="800000"/>
            </a:solidFill>
            <a:prstDash val="solid"/>
            <a:miter/>
            <a:headEnd type="none" w="med" len="med"/>
            <a:tailEnd type="none" w="med" len="med"/>
          </a:ln>
          <a:effectLst>
            <a:outerShdw dist="35921" dir="2699999" algn="ctr" rotWithShape="0">
              <a:srgbClr val="808080"/>
            </a:outerShdw>
          </a:effec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latin typeface="Times New Roman" panose="02020603050405020304" pitchFamily="18" charset="0"/>
                <a:ea typeface="华文新魏" panose="02010800040101010101" pitchFamily="2" charset="-122"/>
              </a:rPr>
              <a:t>项目管理</a:t>
            </a:r>
          </a:p>
        </p:txBody>
      </p:sp>
      <p:sp>
        <p:nvSpPr>
          <p:cNvPr id="188428" name="AutoShape 23"/>
          <p:cNvSpPr/>
          <p:nvPr/>
        </p:nvSpPr>
        <p:spPr>
          <a:xfrm rot="-5400000" flipV="1">
            <a:off x="2408238" y="2143125"/>
            <a:ext cx="1185862" cy="1992313"/>
          </a:xfrm>
          <a:prstGeom prst="upArrow">
            <a:avLst>
              <a:gd name="adj1" fmla="val 66601"/>
              <a:gd name="adj2" fmla="val 48223"/>
            </a:avLst>
          </a:prstGeom>
          <a:gradFill rotWithShape="1">
            <a:gsLst>
              <a:gs pos="0">
                <a:srgbClr val="336699"/>
              </a:gs>
              <a:gs pos="100000">
                <a:srgbClr val="FFFFFF">
                  <a:alpha val="0"/>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88429" name="AutoShape 25"/>
          <p:cNvSpPr/>
          <p:nvPr/>
        </p:nvSpPr>
        <p:spPr>
          <a:xfrm>
            <a:off x="276225" y="2714625"/>
            <a:ext cx="2533650" cy="849313"/>
          </a:xfrm>
          <a:prstGeom prst="roundRect">
            <a:avLst>
              <a:gd name="adj" fmla="val 16667"/>
            </a:avLst>
          </a:prstGeom>
          <a:solidFill>
            <a:srgbClr val="DDDDDD"/>
          </a:solidFill>
          <a:ln w="12700" cap="flat" cmpd="sng">
            <a:solidFill>
              <a:srgbClr val="808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000" dirty="0"/>
          </a:p>
        </p:txBody>
      </p:sp>
      <p:sp>
        <p:nvSpPr>
          <p:cNvPr id="188430" name="AutoShape 26"/>
          <p:cNvSpPr/>
          <p:nvPr/>
        </p:nvSpPr>
        <p:spPr>
          <a:xfrm>
            <a:off x="285750" y="2730500"/>
            <a:ext cx="2505075" cy="344488"/>
          </a:xfrm>
          <a:prstGeom prst="roundRect">
            <a:avLst>
              <a:gd name="adj" fmla="val 34829"/>
            </a:avLst>
          </a:prstGeom>
          <a:gradFill rotWithShape="1">
            <a:gsLst>
              <a:gs pos="0">
                <a:srgbClr val="FFFFFF"/>
              </a:gs>
              <a:gs pos="100000">
                <a:srgbClr val="DDDDDD"/>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000" dirty="0"/>
          </a:p>
        </p:txBody>
      </p:sp>
      <p:sp>
        <p:nvSpPr>
          <p:cNvPr id="188431" name="Rectangle 30"/>
          <p:cNvSpPr/>
          <p:nvPr/>
        </p:nvSpPr>
        <p:spPr>
          <a:xfrm>
            <a:off x="696913" y="2652713"/>
            <a:ext cx="17335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chemeClr val="tx2"/>
                </a:solidFill>
                <a:latin typeface="黑体" panose="02010609060101010101" pitchFamily="49" charset="-122"/>
                <a:ea typeface="黑体" panose="02010609060101010101" pitchFamily="49" charset="-122"/>
              </a:rPr>
              <a:t>软件开发模型</a:t>
            </a:r>
            <a:endParaRPr lang="en-US" altLang="zh-CN" sz="2000" b="1" dirty="0">
              <a:solidFill>
                <a:schemeClr val="tx2"/>
              </a:solidFill>
              <a:latin typeface="黑体" panose="02010609060101010101" pitchFamily="49" charset="-122"/>
              <a:ea typeface="黑体" panose="02010609060101010101" pitchFamily="49" charset="-122"/>
            </a:endParaRPr>
          </a:p>
        </p:txBody>
      </p:sp>
      <p:sp>
        <p:nvSpPr>
          <p:cNvPr id="188432" name="Rectangle 31"/>
          <p:cNvSpPr/>
          <p:nvPr/>
        </p:nvSpPr>
        <p:spPr>
          <a:xfrm>
            <a:off x="425450" y="3090863"/>
            <a:ext cx="223520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dirty="0">
                <a:latin typeface="黑体" panose="02010609060101010101" pitchFamily="49" charset="-122"/>
                <a:ea typeface="黑体" panose="02010609060101010101" pitchFamily="49" charset="-122"/>
              </a:rPr>
              <a:t>开发过程主要阶段</a:t>
            </a:r>
            <a:endParaRPr lang="en-US" altLang="zh-CN" sz="2000" dirty="0">
              <a:latin typeface="黑体" panose="02010609060101010101" pitchFamily="49" charset="-122"/>
              <a:ea typeface="黑体" panose="02010609060101010101" pitchFamily="49" charset="-122"/>
            </a:endParaRPr>
          </a:p>
        </p:txBody>
      </p:sp>
      <p:sp>
        <p:nvSpPr>
          <p:cNvPr id="188433" name="Line 32"/>
          <p:cNvSpPr/>
          <p:nvPr/>
        </p:nvSpPr>
        <p:spPr>
          <a:xfrm>
            <a:off x="315913" y="3116263"/>
            <a:ext cx="2432050" cy="0"/>
          </a:xfrm>
          <a:prstGeom prst="line">
            <a:avLst/>
          </a:prstGeom>
          <a:ln w="9525" cap="flat" cmpd="sng">
            <a:solidFill>
              <a:srgbClr val="EAEAEA"/>
            </a:solidFill>
            <a:prstDash val="dash"/>
            <a:headEnd type="none" w="med" len="med"/>
            <a:tailEnd type="none" w="med" len="med"/>
          </a:ln>
          <a:effectLst>
            <a:outerShdw dist="17961" dir="18900000" algn="ctr" rotWithShape="0">
              <a:srgbClr val="808080"/>
            </a:outerShdw>
          </a:effectLst>
        </p:spPr>
        <p:txBody>
          <a:bodyPr/>
          <a:lstStyle/>
          <a:p>
            <a:endParaRPr lang="zh-CN" altLang="en-US"/>
          </a:p>
        </p:txBody>
      </p:sp>
      <p:sp>
        <p:nvSpPr>
          <p:cNvPr id="188434" name="矩形 23"/>
          <p:cNvSpPr/>
          <p:nvPr/>
        </p:nvSpPr>
        <p:spPr>
          <a:xfrm>
            <a:off x="1225550" y="6350"/>
            <a:ext cx="3275013"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1.4 </a:t>
            </a:r>
            <a:r>
              <a:rPr lang="zh-CN" altLang="en-US" sz="4000" b="1" dirty="0">
                <a:latin typeface="黑体" panose="02010609060101010101" pitchFamily="49" charset="-122"/>
                <a:ea typeface="黑体" panose="02010609060101010101" pitchFamily="49" charset="-122"/>
              </a:rPr>
              <a:t>软件危机</a:t>
            </a:r>
          </a:p>
        </p:txBody>
      </p:sp>
      <p:sp>
        <p:nvSpPr>
          <p:cNvPr id="2" name="矩形 1"/>
          <p:cNvSpPr/>
          <p:nvPr/>
        </p:nvSpPr>
        <p:spPr>
          <a:xfrm>
            <a:off x="542925" y="1506538"/>
            <a:ext cx="8132763" cy="854075"/>
          </a:xfrm>
          <a:prstGeom prst="rect">
            <a:avLst/>
          </a:prstGeom>
        </p:spPr>
        <p:txBody>
          <a:bodyPr>
            <a:spAutoFit/>
          </a:bodyPr>
          <a:lstStyle/>
          <a:p>
            <a:pPr marL="0" marR="0" lvl="0" indent="0" algn="just" defTabSz="914400" rtl="0" eaLnBrk="0" fontAlgn="base" latinLnBrk="0" hangingPunct="0">
              <a:lnSpc>
                <a:spcPct val="11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软件开发模型是软件开发的全部过程、活动、任务和管理的结构框架。</a:t>
            </a:r>
            <a:endParaRPr kumimoji="1" lang="en-US" altLang="zh-CN" sz="24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442" name="组合 44"/>
          <p:cNvGrpSpPr/>
          <p:nvPr/>
        </p:nvGrpSpPr>
        <p:grpSpPr>
          <a:xfrm>
            <a:off x="3797300" y="1612900"/>
            <a:ext cx="5346700" cy="4387850"/>
            <a:chOff x="2224301" y="1078621"/>
            <a:chExt cx="7129892" cy="5850476"/>
          </a:xfrm>
        </p:grpSpPr>
        <p:sp>
          <p:nvSpPr>
            <p:cNvPr id="44" name="椭圆 43"/>
            <p:cNvSpPr/>
            <p:nvPr/>
          </p:nvSpPr>
          <p:spPr>
            <a:xfrm>
              <a:off x="2973702" y="1256421"/>
              <a:ext cx="5590869" cy="4963592"/>
            </a:xfrm>
            <a:prstGeom prst="ellipse">
              <a:avLst/>
            </a:prstGeom>
            <a:noFill/>
            <a:ln w="6985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9446" name="Oval 2"/>
            <p:cNvSpPr/>
            <p:nvPr/>
          </p:nvSpPr>
          <p:spPr>
            <a:xfrm>
              <a:off x="4531457" y="2672095"/>
              <a:ext cx="2524642" cy="2317655"/>
            </a:xfrm>
            <a:prstGeom prst="ellipse">
              <a:avLst/>
            </a:prstGeom>
            <a:gradFill rotWithShape="1">
              <a:gsLst>
                <a:gs pos="0">
                  <a:srgbClr val="E6E6E6">
                    <a:alpha val="100000"/>
                  </a:srgbClr>
                </a:gs>
                <a:gs pos="14999">
                  <a:srgbClr val="7D8496">
                    <a:alpha val="100000"/>
                  </a:srgbClr>
                </a:gs>
                <a:gs pos="53000">
                  <a:srgbClr val="E6E6E6">
                    <a:alpha val="100000"/>
                  </a:srgbClr>
                </a:gs>
                <a:gs pos="67999">
                  <a:srgbClr val="7D8496">
                    <a:alpha val="100000"/>
                  </a:srgbClr>
                </a:gs>
                <a:gs pos="92999">
                  <a:srgbClr val="E6E6E6">
                    <a:alpha val="100000"/>
                  </a:srgbClr>
                </a:gs>
                <a:gs pos="100000">
                  <a:srgbClr val="FFFFFF">
                    <a:alpha val="100000"/>
                  </a:srgbClr>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100" dirty="0">
                <a:latin typeface="黑体" panose="02010609060101010101" pitchFamily="49" charset="-122"/>
                <a:ea typeface="黑体" panose="02010609060101010101" pitchFamily="49" charset="-122"/>
              </a:endParaRPr>
            </a:p>
          </p:txBody>
        </p:sp>
        <p:sp>
          <p:nvSpPr>
            <p:cNvPr id="189447" name="Oval 3"/>
            <p:cNvSpPr/>
            <p:nvPr/>
          </p:nvSpPr>
          <p:spPr>
            <a:xfrm>
              <a:off x="4863121" y="2968249"/>
              <a:ext cx="1854063" cy="1700391"/>
            </a:xfrm>
            <a:prstGeom prst="ellipse">
              <a:avLst/>
            </a:prstGeom>
            <a:gradFill rotWithShape="1">
              <a:gsLst>
                <a:gs pos="0">
                  <a:srgbClr val="A1A1A1"/>
                </a:gs>
                <a:gs pos="50000">
                  <a:srgbClr val="FFFFFF"/>
                </a:gs>
                <a:gs pos="100000">
                  <a:srgbClr val="A1A1A1"/>
                </a:gs>
              </a:gsLst>
              <a:lin ang="2700000" scaled="1"/>
              <a:tileRect/>
            </a:gradFill>
            <a:ln w="9525">
              <a:noFill/>
            </a:ln>
            <a:effectLst>
              <a:prstShdw prst="shdw17" dist="17961" dir="2699999">
                <a:srgbClr val="999999"/>
              </a:prstShdw>
            </a:effectLst>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100" dirty="0">
                <a:latin typeface="黑体" panose="02010609060101010101" pitchFamily="49" charset="-122"/>
                <a:ea typeface="黑体" panose="02010609060101010101" pitchFamily="49" charset="-122"/>
              </a:endParaRPr>
            </a:p>
          </p:txBody>
        </p:sp>
        <p:sp>
          <p:nvSpPr>
            <p:cNvPr id="7" name="Text Box 4"/>
            <p:cNvSpPr txBox="1">
              <a:spLocks noChangeArrowheads="1"/>
            </p:cNvSpPr>
            <p:nvPr/>
          </p:nvSpPr>
          <p:spPr bwMode="gray">
            <a:xfrm>
              <a:off x="4819683" y="3349809"/>
              <a:ext cx="1896788" cy="984251"/>
            </a:xfrm>
            <a:prstGeom prst="rect">
              <a:avLst/>
            </a:prstGeom>
            <a:noFill/>
            <a:ln w="9525" algn="ctr">
              <a:noFill/>
              <a:miter lim="800000"/>
            </a:ln>
            <a:effectLst/>
          </p:spPr>
          <p:txBody>
            <a:bodyPr>
              <a:spAutoFit/>
            </a:bodyPr>
            <a:lstStyle/>
            <a:p>
              <a:pPr marR="0" algn="ctr" defTabSz="914400" eaLnBrk="1" hangingPunct="1">
                <a:buClrTx/>
                <a:buSzTx/>
                <a:buFont typeface="Arial" panose="020B0604020202020204" pitchFamily="34" charset="0"/>
                <a:buNone/>
                <a:defRPr/>
              </a:pPr>
              <a:r>
                <a:rPr kumimoji="0" lang="zh-CN" altLang="en-US" sz="2100" b="1" kern="1200" cap="none" spc="0" normalizeH="0" baseline="0" noProof="0" dirty="0">
                  <a:solidFill>
                    <a:srgbClr val="080808"/>
                  </a:solidFill>
                  <a:effectLst>
                    <a:outerShdw blurRad="38100" dist="38100" dir="2700000" algn="tl">
                      <a:srgbClr val="FFFFFF"/>
                    </a:outerShdw>
                  </a:effectLst>
                  <a:latin typeface="黑体" panose="02010609060101010101" pitchFamily="49" charset="-122"/>
                  <a:ea typeface="黑体" panose="02010609060101010101" pitchFamily="49" charset="-122"/>
                  <a:cs typeface="Arial" panose="020B0604020202020204" pitchFamily="34" charset="0"/>
                </a:rPr>
                <a:t>常见开发模型</a:t>
              </a:r>
              <a:endParaRPr kumimoji="0" lang="en-US" altLang="zh-CN" sz="2100" kern="1200" cap="none" spc="0" normalizeH="0" baseline="0" noProof="0" dirty="0">
                <a:latin typeface="黑体" panose="02010609060101010101" pitchFamily="49" charset="-122"/>
                <a:ea typeface="黑体" panose="02010609060101010101" pitchFamily="49" charset="-122"/>
                <a:cs typeface="Arial" panose="020B0604020202020204" pitchFamily="34" charset="0"/>
              </a:endParaRPr>
            </a:p>
          </p:txBody>
        </p:sp>
        <p:sp>
          <p:nvSpPr>
            <p:cNvPr id="8" name="Oval 5"/>
            <p:cNvSpPr>
              <a:spLocks noChangeArrowheads="1"/>
            </p:cNvSpPr>
            <p:nvPr/>
          </p:nvSpPr>
          <p:spPr bwMode="gray">
            <a:xfrm>
              <a:off x="7588656" y="3898025"/>
              <a:ext cx="1644872" cy="1494369"/>
            </a:xfrm>
            <a:prstGeom prst="ellipse">
              <a:avLst/>
            </a:prstGeom>
            <a:gradFill rotWithShape="1">
              <a:gsLst>
                <a:gs pos="0">
                  <a:schemeClr val="accent2"/>
                </a:gs>
                <a:gs pos="100000">
                  <a:schemeClr val="accent2">
                    <a:gamma/>
                    <a:shade val="31765"/>
                    <a:invGamma/>
                  </a:schemeClr>
                </a:gs>
              </a:gsLst>
              <a:lin ang="5400000" scaled="1"/>
            </a:gradFill>
            <a:ln w="38100" algn="ctr">
              <a:solidFill>
                <a:srgbClr val="F8F8F8">
                  <a:alpha val="80000"/>
                </a:srgbClr>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1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189450" name="Picture 6" descr="cir_lighteffect0"/>
            <p:cNvPicPr>
              <a:picLocks noChangeAspect="1"/>
            </p:cNvPicPr>
            <p:nvPr/>
          </p:nvPicPr>
          <p:blipFill>
            <a:blip r:embed="rId2">
              <a:lum bright="17999" contrast="-12000"/>
            </a:blip>
            <a:stretch>
              <a:fillRect/>
            </a:stretch>
          </p:blipFill>
          <p:spPr>
            <a:xfrm>
              <a:off x="7541815" y="3830677"/>
              <a:ext cx="1725384" cy="1357651"/>
            </a:xfrm>
            <a:prstGeom prst="rect">
              <a:avLst/>
            </a:prstGeom>
            <a:noFill/>
            <a:ln w="9525">
              <a:noFill/>
            </a:ln>
          </p:spPr>
        </p:pic>
        <p:sp>
          <p:nvSpPr>
            <p:cNvPr id="10" name="Rectangle 7"/>
            <p:cNvSpPr>
              <a:spLocks noChangeArrowheads="1"/>
            </p:cNvSpPr>
            <p:nvPr/>
          </p:nvSpPr>
          <p:spPr bwMode="white">
            <a:xfrm>
              <a:off x="7573838" y="4168959"/>
              <a:ext cx="1706263" cy="984252"/>
            </a:xfrm>
            <a:prstGeom prst="rect">
              <a:avLst/>
            </a:prstGeom>
            <a:noFill/>
            <a:ln w="9525" algn="ctr">
              <a:noFill/>
              <a:miter lim="800000"/>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螺旋</a:t>
              </a:r>
              <a:endParaRPr kumimoji="0" lang="en-US" altLang="zh-CN"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模型</a:t>
              </a:r>
              <a:endParaRPr kumimoji="0" lang="en-US" altLang="zh-CN" sz="21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189452" name="Oval 8"/>
            <p:cNvSpPr/>
            <p:nvPr/>
          </p:nvSpPr>
          <p:spPr>
            <a:xfrm>
              <a:off x="7471133" y="3792410"/>
              <a:ext cx="1883060" cy="1727011"/>
            </a:xfrm>
            <a:prstGeom prst="ellipse">
              <a:avLst/>
            </a:prstGeom>
            <a:noFill/>
            <a:ln w="19050" cap="rnd" cmpd="sng">
              <a:solidFill>
                <a:srgbClr val="EAEAEA"/>
              </a:solidFill>
              <a:prstDash val="sysDot"/>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100" dirty="0">
                <a:latin typeface="黑体" panose="02010609060101010101" pitchFamily="49" charset="-122"/>
                <a:ea typeface="黑体" panose="02010609060101010101" pitchFamily="49" charset="-122"/>
              </a:endParaRPr>
            </a:p>
          </p:txBody>
        </p:sp>
        <p:sp>
          <p:nvSpPr>
            <p:cNvPr id="189453" name="Oval 9"/>
            <p:cNvSpPr/>
            <p:nvPr/>
          </p:nvSpPr>
          <p:spPr>
            <a:xfrm>
              <a:off x="4368343" y="2525682"/>
              <a:ext cx="2832746" cy="2602164"/>
            </a:xfrm>
            <a:prstGeom prst="ellipse">
              <a:avLst/>
            </a:prstGeom>
            <a:noFill/>
            <a:ln w="38100" cap="flat" cmpd="sng">
              <a:solidFill>
                <a:srgbClr val="EAEAEA"/>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100" dirty="0">
                <a:latin typeface="黑体" panose="02010609060101010101" pitchFamily="49" charset="-122"/>
                <a:ea typeface="黑体" panose="02010609060101010101" pitchFamily="49" charset="-122"/>
              </a:endParaRPr>
            </a:p>
          </p:txBody>
        </p:sp>
        <p:sp>
          <p:nvSpPr>
            <p:cNvPr id="17" name="Oval 14"/>
            <p:cNvSpPr>
              <a:spLocks noChangeArrowheads="1"/>
            </p:cNvSpPr>
            <p:nvPr/>
          </p:nvSpPr>
          <p:spPr bwMode="gray">
            <a:xfrm>
              <a:off x="2340734" y="3773143"/>
              <a:ext cx="1644870" cy="1494369"/>
            </a:xfrm>
            <a:prstGeom prst="ellipse">
              <a:avLst/>
            </a:prstGeom>
            <a:gradFill rotWithShape="1">
              <a:gsLst>
                <a:gs pos="0">
                  <a:schemeClr val="hlink"/>
                </a:gs>
                <a:gs pos="100000">
                  <a:schemeClr val="hlink">
                    <a:gamma/>
                    <a:shade val="31765"/>
                    <a:invGamma/>
                  </a:schemeClr>
                </a:gs>
              </a:gsLst>
              <a:lin ang="5400000" scaled="1"/>
            </a:gradFill>
            <a:ln w="38100" algn="ctr">
              <a:solidFill>
                <a:srgbClr val="F8F8F8">
                  <a:alpha val="80000"/>
                </a:srgbClr>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1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189455" name="Picture 15" descr="cir_lighteffect0"/>
            <p:cNvPicPr>
              <a:picLocks noChangeAspect="1"/>
            </p:cNvPicPr>
            <p:nvPr/>
          </p:nvPicPr>
          <p:blipFill>
            <a:blip r:embed="rId2">
              <a:lum bright="17999" contrast="-12000"/>
            </a:blip>
            <a:stretch>
              <a:fillRect/>
            </a:stretch>
          </p:blipFill>
          <p:spPr>
            <a:xfrm>
              <a:off x="2294983" y="3545130"/>
              <a:ext cx="1928370" cy="1517374"/>
            </a:xfrm>
            <a:prstGeom prst="rect">
              <a:avLst/>
            </a:prstGeom>
            <a:noFill/>
            <a:ln w="9525">
              <a:noFill/>
            </a:ln>
          </p:spPr>
        </p:pic>
        <p:sp>
          <p:nvSpPr>
            <p:cNvPr id="19" name="Rectangle 16"/>
            <p:cNvSpPr>
              <a:spLocks noChangeArrowheads="1"/>
            </p:cNvSpPr>
            <p:nvPr/>
          </p:nvSpPr>
          <p:spPr bwMode="white">
            <a:xfrm>
              <a:off x="2321681" y="4075826"/>
              <a:ext cx="1704146" cy="984252"/>
            </a:xfrm>
            <a:prstGeom prst="rect">
              <a:avLst/>
            </a:prstGeom>
            <a:noFill/>
            <a:ln w="9525" algn="ctr">
              <a:noFill/>
              <a:miter lim="800000"/>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XP</a:t>
              </a: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开发</a:t>
              </a:r>
              <a:endParaRPr kumimoji="0" lang="en-US" altLang="zh-CN"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模型</a:t>
              </a:r>
              <a:endParaRPr kumimoji="0" lang="en-US" altLang="zh-CN" sz="21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189457" name="Oval 17"/>
            <p:cNvSpPr/>
            <p:nvPr/>
          </p:nvSpPr>
          <p:spPr>
            <a:xfrm>
              <a:off x="2224301" y="3666585"/>
              <a:ext cx="1881248" cy="1725347"/>
            </a:xfrm>
            <a:prstGeom prst="ellipse">
              <a:avLst/>
            </a:prstGeom>
            <a:noFill/>
            <a:ln w="19050" cap="rnd" cmpd="sng">
              <a:solidFill>
                <a:srgbClr val="EAEAEA"/>
              </a:solidFill>
              <a:prstDash val="sysDot"/>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100" dirty="0">
                <a:latin typeface="黑体" panose="02010609060101010101" pitchFamily="49" charset="-122"/>
                <a:ea typeface="黑体" panose="02010609060101010101" pitchFamily="49" charset="-122"/>
              </a:endParaRPr>
            </a:p>
          </p:txBody>
        </p:sp>
        <p:sp>
          <p:nvSpPr>
            <p:cNvPr id="21" name="Oval 18"/>
            <p:cNvSpPr>
              <a:spLocks noChangeArrowheads="1"/>
            </p:cNvSpPr>
            <p:nvPr/>
          </p:nvSpPr>
          <p:spPr bwMode="gray">
            <a:xfrm>
              <a:off x="3079549" y="1186572"/>
              <a:ext cx="1642754" cy="1492252"/>
            </a:xfrm>
            <a:prstGeom prst="ellipse">
              <a:avLst/>
            </a:prstGeom>
            <a:gradFill rotWithShape="1">
              <a:gsLst>
                <a:gs pos="0">
                  <a:schemeClr val="folHlink"/>
                </a:gs>
                <a:gs pos="100000">
                  <a:schemeClr val="folHlink">
                    <a:gamma/>
                    <a:shade val="46275"/>
                    <a:invGamma/>
                  </a:schemeClr>
                </a:gs>
              </a:gsLst>
              <a:lin ang="5400000" scaled="1"/>
            </a:gradFill>
            <a:ln w="38100" algn="ctr">
              <a:solidFill>
                <a:srgbClr val="F8F8F8">
                  <a:alpha val="80000"/>
                </a:srgbClr>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1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189459" name="Picture 19" descr="cir_lighteffect0"/>
            <p:cNvPicPr>
              <a:picLocks noChangeAspect="1"/>
            </p:cNvPicPr>
            <p:nvPr/>
          </p:nvPicPr>
          <p:blipFill>
            <a:blip r:embed="rId2">
              <a:lum bright="17999" contrast="-12000"/>
            </a:blip>
            <a:stretch>
              <a:fillRect/>
            </a:stretch>
          </p:blipFill>
          <p:spPr>
            <a:xfrm>
              <a:off x="3032193" y="1118552"/>
              <a:ext cx="1725384" cy="1355987"/>
            </a:xfrm>
            <a:prstGeom prst="rect">
              <a:avLst/>
            </a:prstGeom>
            <a:noFill/>
            <a:ln w="9525">
              <a:noFill/>
            </a:ln>
          </p:spPr>
        </p:pic>
        <p:sp>
          <p:nvSpPr>
            <p:cNvPr id="23" name="Rectangle 20"/>
            <p:cNvSpPr>
              <a:spLocks noChangeArrowheads="1"/>
            </p:cNvSpPr>
            <p:nvPr/>
          </p:nvSpPr>
          <p:spPr bwMode="white">
            <a:xfrm>
              <a:off x="3001223" y="1432106"/>
              <a:ext cx="1706263" cy="984251"/>
            </a:xfrm>
            <a:prstGeom prst="rect">
              <a:avLst/>
            </a:prstGeom>
            <a:noFill/>
            <a:ln w="9525" algn="ctr">
              <a:noFill/>
              <a:miter lim="800000"/>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瀑布</a:t>
              </a:r>
              <a:endParaRPr kumimoji="0" lang="en-US" altLang="zh-CN"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模型</a:t>
              </a:r>
              <a:endParaRPr kumimoji="0" lang="en-US" altLang="zh-CN" sz="21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189461" name="Oval 21"/>
            <p:cNvSpPr/>
            <p:nvPr/>
          </p:nvSpPr>
          <p:spPr>
            <a:xfrm>
              <a:off x="2961510" y="1078621"/>
              <a:ext cx="1883061" cy="1725348"/>
            </a:xfrm>
            <a:prstGeom prst="ellipse">
              <a:avLst/>
            </a:prstGeom>
            <a:noFill/>
            <a:ln w="19050" cap="rnd" cmpd="sng">
              <a:solidFill>
                <a:srgbClr val="EAEAEA"/>
              </a:solidFill>
              <a:prstDash val="sysDot"/>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100" dirty="0">
                <a:latin typeface="黑体" panose="02010609060101010101" pitchFamily="49" charset="-122"/>
                <a:ea typeface="黑体" panose="02010609060101010101" pitchFamily="49" charset="-122"/>
              </a:endParaRPr>
            </a:p>
          </p:txBody>
        </p:sp>
        <p:sp>
          <p:nvSpPr>
            <p:cNvPr id="27" name="Oval 24"/>
            <p:cNvSpPr>
              <a:spLocks noChangeArrowheads="1"/>
            </p:cNvSpPr>
            <p:nvPr/>
          </p:nvSpPr>
          <p:spPr bwMode="gray">
            <a:xfrm>
              <a:off x="6845606" y="1262772"/>
              <a:ext cx="1644870" cy="1492252"/>
            </a:xfrm>
            <a:prstGeom prst="ellipse">
              <a:avLst/>
            </a:prstGeom>
            <a:gradFill rotWithShape="1">
              <a:gsLst>
                <a:gs pos="0">
                  <a:schemeClr val="accent1"/>
                </a:gs>
                <a:gs pos="100000">
                  <a:schemeClr val="accent1">
                    <a:gamma/>
                    <a:shade val="31765"/>
                    <a:invGamma/>
                  </a:schemeClr>
                </a:gs>
              </a:gsLst>
              <a:lin ang="5400000" scaled="1"/>
            </a:gradFill>
            <a:ln w="38100" algn="ctr">
              <a:solidFill>
                <a:srgbClr val="F8F8F8">
                  <a:alpha val="80000"/>
                </a:srgbClr>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1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189463" name="Picture 25" descr="cir_lighteffect0"/>
            <p:cNvPicPr>
              <a:picLocks noChangeAspect="1"/>
            </p:cNvPicPr>
            <p:nvPr/>
          </p:nvPicPr>
          <p:blipFill>
            <a:blip r:embed="rId2">
              <a:lum bright="17999" contrast="-12000"/>
            </a:blip>
            <a:stretch>
              <a:fillRect/>
            </a:stretch>
          </p:blipFill>
          <p:spPr>
            <a:xfrm>
              <a:off x="6799169" y="1194215"/>
              <a:ext cx="1725384" cy="1355987"/>
            </a:xfrm>
            <a:prstGeom prst="rect">
              <a:avLst/>
            </a:prstGeom>
            <a:noFill/>
            <a:ln w="9525">
              <a:noFill/>
            </a:ln>
          </p:spPr>
        </p:pic>
        <p:sp>
          <p:nvSpPr>
            <p:cNvPr id="29" name="Rectangle 26"/>
            <p:cNvSpPr>
              <a:spLocks noChangeArrowheads="1"/>
            </p:cNvSpPr>
            <p:nvPr/>
          </p:nvSpPr>
          <p:spPr bwMode="white">
            <a:xfrm>
              <a:off x="6818085" y="1499839"/>
              <a:ext cx="1706263" cy="984251"/>
            </a:xfrm>
            <a:prstGeom prst="rect">
              <a:avLst/>
            </a:prstGeom>
            <a:noFill/>
            <a:ln w="9525" algn="ctr">
              <a:noFill/>
              <a:miter lim="800000"/>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演化</a:t>
              </a:r>
              <a:endParaRPr kumimoji="0" lang="en-US" altLang="zh-CN"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模型</a:t>
              </a:r>
              <a:endParaRPr kumimoji="0" lang="en-US" altLang="zh-CN" sz="21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189465" name="Oval 27"/>
            <p:cNvSpPr/>
            <p:nvPr/>
          </p:nvSpPr>
          <p:spPr>
            <a:xfrm>
              <a:off x="6690426" y="1154284"/>
              <a:ext cx="1919308" cy="1725348"/>
            </a:xfrm>
            <a:prstGeom prst="ellipse">
              <a:avLst/>
            </a:prstGeom>
            <a:noFill/>
            <a:ln w="19050" cap="rnd" cmpd="sng">
              <a:solidFill>
                <a:srgbClr val="EAEAEA"/>
              </a:solidFill>
              <a:prstDash val="sysDot"/>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100" dirty="0">
                <a:latin typeface="黑体" panose="02010609060101010101" pitchFamily="49" charset="-122"/>
                <a:ea typeface="黑体" panose="02010609060101010101" pitchFamily="49" charset="-122"/>
              </a:endParaRPr>
            </a:p>
          </p:txBody>
        </p:sp>
        <p:sp>
          <p:nvSpPr>
            <p:cNvPr id="40" name="Oval 14"/>
            <p:cNvSpPr>
              <a:spLocks noChangeArrowheads="1"/>
            </p:cNvSpPr>
            <p:nvPr/>
          </p:nvSpPr>
          <p:spPr bwMode="gray">
            <a:xfrm>
              <a:off x="4925531" y="5309845"/>
              <a:ext cx="1644872" cy="1494369"/>
            </a:xfrm>
            <a:prstGeom prst="ellipse">
              <a:avLst/>
            </a:prstGeom>
            <a:gradFill rotWithShape="1">
              <a:gsLst>
                <a:gs pos="0">
                  <a:schemeClr val="hlink"/>
                </a:gs>
                <a:gs pos="100000">
                  <a:schemeClr val="hlink">
                    <a:gamma/>
                    <a:shade val="31765"/>
                    <a:invGamma/>
                  </a:schemeClr>
                </a:gs>
              </a:gsLst>
              <a:lin ang="5400000" scaled="1"/>
            </a:gradFill>
            <a:ln w="38100" algn="ctr">
              <a:solidFill>
                <a:srgbClr val="F8F8F8">
                  <a:alpha val="80000"/>
                </a:srgbClr>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1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189467" name="Picture 15" descr="cir_lighteffect0"/>
            <p:cNvPicPr>
              <a:picLocks noChangeAspect="1"/>
            </p:cNvPicPr>
            <p:nvPr/>
          </p:nvPicPr>
          <p:blipFill>
            <a:blip r:embed="rId2">
              <a:lum bright="17999" contrast="-12000"/>
            </a:blip>
            <a:stretch>
              <a:fillRect/>
            </a:stretch>
          </p:blipFill>
          <p:spPr>
            <a:xfrm>
              <a:off x="4871832" y="5262507"/>
              <a:ext cx="1725384" cy="1357651"/>
            </a:xfrm>
            <a:prstGeom prst="rect">
              <a:avLst/>
            </a:prstGeom>
            <a:noFill/>
            <a:ln w="9525">
              <a:noFill/>
            </a:ln>
          </p:spPr>
        </p:pic>
        <p:sp>
          <p:nvSpPr>
            <p:cNvPr id="42" name="Rectangle 16"/>
            <p:cNvSpPr>
              <a:spLocks noChangeArrowheads="1"/>
            </p:cNvSpPr>
            <p:nvPr/>
          </p:nvSpPr>
          <p:spPr bwMode="white">
            <a:xfrm>
              <a:off x="4906479" y="5612528"/>
              <a:ext cx="1706263" cy="984252"/>
            </a:xfrm>
            <a:prstGeom prst="rect">
              <a:avLst/>
            </a:prstGeom>
            <a:noFill/>
            <a:ln w="9525" algn="ctr">
              <a:noFill/>
              <a:miter lim="800000"/>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快速开发</a:t>
              </a:r>
              <a:endParaRPr kumimoji="0" lang="en-US" altLang="zh-CN"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Arial" panose="020B0604020202020204" pitchFamily="34" charset="0"/>
                </a:rPr>
                <a:t>模型</a:t>
              </a:r>
              <a:endParaRPr kumimoji="0" lang="en-US" altLang="zh-CN" sz="21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189469" name="Oval 17"/>
            <p:cNvSpPr/>
            <p:nvPr/>
          </p:nvSpPr>
          <p:spPr>
            <a:xfrm>
              <a:off x="4809178" y="5203750"/>
              <a:ext cx="1881248" cy="1725347"/>
            </a:xfrm>
            <a:prstGeom prst="ellipse">
              <a:avLst/>
            </a:prstGeom>
            <a:noFill/>
            <a:ln w="19050" cap="rnd" cmpd="sng">
              <a:solidFill>
                <a:srgbClr val="EAEAEA"/>
              </a:solidFill>
              <a:prstDash val="sysDot"/>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100" dirty="0">
                <a:latin typeface="黑体" panose="02010609060101010101" pitchFamily="49" charset="-122"/>
                <a:ea typeface="黑体" panose="02010609060101010101" pitchFamily="49" charset="-122"/>
              </a:endParaRPr>
            </a:p>
          </p:txBody>
        </p:sp>
      </p:grpSp>
      <p:sp>
        <p:nvSpPr>
          <p:cNvPr id="189443" name="Rectangle 3"/>
          <p:cNvSpPr txBox="1"/>
          <p:nvPr/>
        </p:nvSpPr>
        <p:spPr>
          <a:xfrm>
            <a:off x="368300" y="1933575"/>
            <a:ext cx="3446463" cy="3394075"/>
          </a:xfrm>
          <a:prstGeom prst="rect">
            <a:avLst/>
          </a:prstGeom>
          <a:noFill/>
          <a:ln w="9525">
            <a:noFill/>
          </a:ln>
        </p:spPr>
        <p:txBody>
          <a:bodyPr lIns="68580" tIns="34290" rIns="68580" bIns="3429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30000"/>
              </a:lnSpc>
              <a:spcBef>
                <a:spcPts val="1000"/>
              </a:spcBef>
              <a:buClr>
                <a:srgbClr val="993300"/>
              </a:buClr>
              <a:buSzPct val="80000"/>
              <a:buNone/>
            </a:pPr>
            <a:r>
              <a:rPr lang="zh-CN" altLang="en-US" sz="1900" b="1" dirty="0">
                <a:latin typeface="黑体" panose="02010609060101010101" pitchFamily="49" charset="-122"/>
                <a:ea typeface="黑体" panose="02010609060101010101" pitchFamily="49" charset="-122"/>
              </a:rPr>
              <a:t>没有任何一种方法能够解决软件危机中的所有问题，所以在软件开发的各个阶段采用综合治理的方法。</a:t>
            </a:r>
          </a:p>
          <a:p>
            <a:pPr marL="0" lvl="0" indent="0" eaLnBrk="1" hangingPunct="1">
              <a:lnSpc>
                <a:spcPct val="130000"/>
              </a:lnSpc>
              <a:spcBef>
                <a:spcPts val="1000"/>
              </a:spcBef>
              <a:buClr>
                <a:srgbClr val="993300"/>
              </a:buClr>
              <a:buSzPct val="80000"/>
              <a:buNone/>
            </a:pPr>
            <a:r>
              <a:rPr lang="zh-CN" altLang="en-US" sz="1900" b="1" dirty="0">
                <a:latin typeface="黑体" panose="02010609060101010101" pitchFamily="49" charset="-122"/>
                <a:ea typeface="黑体" panose="02010609060101010101" pitchFamily="49" charset="-122"/>
              </a:rPr>
              <a:t>软件开发模型直接影响软件开发的周期和软件质量，是软件开发的组织管理形式，是软件工程最重要的内容之一。</a:t>
            </a:r>
          </a:p>
        </p:txBody>
      </p:sp>
      <p:sp>
        <p:nvSpPr>
          <p:cNvPr id="189444" name="矩形 29"/>
          <p:cNvSpPr/>
          <p:nvPr/>
        </p:nvSpPr>
        <p:spPr>
          <a:xfrm>
            <a:off x="1225550" y="6350"/>
            <a:ext cx="3275013"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1.4 </a:t>
            </a:r>
            <a:r>
              <a:rPr lang="zh-CN" altLang="en-US" sz="4000" b="1" dirty="0">
                <a:latin typeface="黑体" panose="02010609060101010101" pitchFamily="49" charset="-122"/>
                <a:ea typeface="黑体" panose="02010609060101010101" pitchFamily="49" charset="-122"/>
              </a:rPr>
              <a:t>软件危机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1"/>
          <p:cNvSpPr/>
          <p:nvPr/>
        </p:nvSpPr>
        <p:spPr>
          <a:xfrm>
            <a:off x="323850" y="1557338"/>
            <a:ext cx="8424863" cy="3905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lgn="just" eaLnBrk="1" hangingPunct="1">
              <a:lnSpc>
                <a:spcPct val="110000"/>
              </a:lnSpc>
              <a:spcBef>
                <a:spcPts val="1200"/>
              </a:spcBef>
            </a:pPr>
            <a:r>
              <a:rPr lang="zh-CN" altLang="en-US" sz="2200" b="1" dirty="0"/>
              <a:t>三大科学思维：实验思维、理论思维、计算思维</a:t>
            </a:r>
            <a:endParaRPr lang="en-US" altLang="zh-CN" sz="2200" b="1" dirty="0">
              <a:latin typeface="宋体" panose="02010600030101010101" pitchFamily="2" charset="-122"/>
            </a:endParaRPr>
          </a:p>
          <a:p>
            <a:pPr marL="342900" lvl="0" indent="-342900" algn="just" eaLnBrk="1" hangingPunct="1">
              <a:lnSpc>
                <a:spcPct val="110000"/>
              </a:lnSpc>
              <a:spcBef>
                <a:spcPts val="1200"/>
              </a:spcBef>
            </a:pPr>
            <a:r>
              <a:rPr lang="en-US" altLang="zh-CN" sz="2200" b="1" dirty="0">
                <a:solidFill>
                  <a:srgbClr val="000000"/>
                </a:solidFill>
                <a:latin typeface="宋体" panose="02010600030101010101" pitchFamily="2" charset="-122"/>
              </a:rPr>
              <a:t>2006</a:t>
            </a:r>
            <a:r>
              <a:rPr lang="zh-CN" altLang="en-US" sz="2200" b="1" dirty="0">
                <a:solidFill>
                  <a:srgbClr val="000000"/>
                </a:solidFill>
                <a:latin typeface="宋体" panose="02010600030101010101" pitchFamily="2" charset="-122"/>
              </a:rPr>
              <a:t>年，卡内基</a:t>
            </a:r>
            <a:r>
              <a:rPr lang="en-US" altLang="zh-CN" sz="2200" b="1" dirty="0">
                <a:solidFill>
                  <a:srgbClr val="000000"/>
                </a:solidFill>
                <a:latin typeface="宋体" panose="02010600030101010101" pitchFamily="2" charset="-122"/>
              </a:rPr>
              <a:t>•</a:t>
            </a:r>
            <a:r>
              <a:rPr lang="zh-CN" altLang="en-US" sz="2200" b="1" dirty="0">
                <a:solidFill>
                  <a:srgbClr val="000000"/>
                </a:solidFill>
                <a:latin typeface="宋体" panose="02010600030101010101" pitchFamily="2" charset="-122"/>
              </a:rPr>
              <a:t>梅隆大学周以真（</a:t>
            </a:r>
            <a:r>
              <a:rPr lang="en-US" altLang="zh-CN" sz="2200" b="1" dirty="0">
                <a:solidFill>
                  <a:srgbClr val="000000"/>
                </a:solidFill>
                <a:latin typeface="宋体" panose="02010600030101010101" pitchFamily="2" charset="-122"/>
              </a:rPr>
              <a:t>Jeannette M. Wing</a:t>
            </a:r>
            <a:r>
              <a:rPr lang="zh-CN" altLang="en-US" sz="2200" b="1" dirty="0">
                <a:solidFill>
                  <a:srgbClr val="000000"/>
                </a:solidFill>
                <a:latin typeface="宋体" panose="02010600030101010101" pitchFamily="2" charset="-122"/>
              </a:rPr>
              <a:t>）教授权威期刊</a:t>
            </a:r>
            <a:r>
              <a:rPr lang="en-US" altLang="zh-CN" sz="2200" b="1" dirty="0">
                <a:solidFill>
                  <a:srgbClr val="000000"/>
                </a:solidFill>
                <a:latin typeface="宋体" panose="02010600030101010101" pitchFamily="2" charset="-122"/>
              </a:rPr>
              <a:t>《Communications of the ACM》</a:t>
            </a:r>
            <a:r>
              <a:rPr lang="zh-CN" altLang="en-US" sz="2200" b="1" dirty="0">
                <a:solidFill>
                  <a:srgbClr val="000000"/>
                </a:solidFill>
                <a:latin typeface="宋体" panose="02010600030101010101" pitchFamily="2" charset="-122"/>
              </a:rPr>
              <a:t>上发表了题为</a:t>
            </a:r>
            <a:r>
              <a:rPr lang="en-US" altLang="zh-CN" sz="2200" b="1" dirty="0">
                <a:solidFill>
                  <a:srgbClr val="000000"/>
                </a:solidFill>
                <a:latin typeface="宋体" panose="02010600030101010101" pitchFamily="2" charset="-122"/>
              </a:rPr>
              <a:t>《Computational Thinking》</a:t>
            </a:r>
            <a:r>
              <a:rPr lang="zh-CN" altLang="en-US" sz="2200" b="1" dirty="0">
                <a:solidFill>
                  <a:srgbClr val="000000"/>
                </a:solidFill>
                <a:latin typeface="宋体" panose="02010600030101010101" pitchFamily="2" charset="-122"/>
              </a:rPr>
              <a:t>的论文，首次系统性地定义了什么是计算思维。</a:t>
            </a:r>
            <a:endParaRPr lang="en-US" altLang="zh-CN" sz="2200" b="1" dirty="0">
              <a:solidFill>
                <a:srgbClr val="000000"/>
              </a:solidFill>
              <a:latin typeface="宋体" panose="02010600030101010101" pitchFamily="2" charset="-122"/>
            </a:endParaRPr>
          </a:p>
          <a:p>
            <a:pPr marL="342900" lvl="0" indent="-342900" algn="just" eaLnBrk="1" hangingPunct="1">
              <a:lnSpc>
                <a:spcPct val="110000"/>
              </a:lnSpc>
              <a:spcBef>
                <a:spcPts val="1200"/>
              </a:spcBef>
            </a:pPr>
            <a:r>
              <a:rPr lang="zh-CN" altLang="en-US" sz="2200" b="1" dirty="0">
                <a:solidFill>
                  <a:srgbClr val="FF0000"/>
                </a:solidFill>
                <a:latin typeface="宋体" panose="02010600030101010101" pitchFamily="2" charset="-122"/>
              </a:rPr>
              <a:t>计算思维是运用计算机科学的基础概念进行问题求解、系统设计以及人类行为理解等涵盖计算机科学之广度的一系列思维活动。</a:t>
            </a:r>
            <a:endParaRPr lang="en-US" altLang="zh-CN" sz="2200" b="1" dirty="0">
              <a:solidFill>
                <a:srgbClr val="FF0000"/>
              </a:solidFill>
              <a:latin typeface="宋体" panose="02010600030101010101" pitchFamily="2" charset="-122"/>
            </a:endParaRPr>
          </a:p>
          <a:p>
            <a:pPr marL="342900" lvl="0" indent="-342900" algn="just" eaLnBrk="1" hangingPunct="1">
              <a:lnSpc>
                <a:spcPct val="110000"/>
              </a:lnSpc>
              <a:spcBef>
                <a:spcPts val="1200"/>
              </a:spcBef>
            </a:pPr>
            <a:r>
              <a:rPr lang="zh-CN" altLang="en-US" sz="2200" b="1" dirty="0">
                <a:solidFill>
                  <a:srgbClr val="000000"/>
                </a:solidFill>
                <a:latin typeface="宋体" panose="02010600030101010101" pitchFamily="2" charset="-122"/>
              </a:rPr>
              <a:t>计算思维是一种思考和解决问题的思考方式，而不是具体的学科知识。</a:t>
            </a:r>
            <a:endParaRPr lang="zh-CN" altLang="en-US" sz="2200" b="1" dirty="0">
              <a:latin typeface="宋体" panose="02010600030101010101" pitchFamily="2" charset="-122"/>
            </a:endParaRPr>
          </a:p>
        </p:txBody>
      </p:sp>
      <p:sp>
        <p:nvSpPr>
          <p:cNvPr id="3" name="矩形 2"/>
          <p:cNvSpPr/>
          <p:nvPr/>
        </p:nvSpPr>
        <p:spPr>
          <a:xfrm>
            <a:off x="1187450" y="247650"/>
            <a:ext cx="3068638" cy="585788"/>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计算思维的概念</a:t>
            </a:r>
            <a:endParaRPr kumimoji="0" lang="en-US" altLang="zh-CN" sz="32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5"/>
          <p:cNvPicPr>
            <a:picLocks noChangeAspect="1"/>
          </p:cNvPicPr>
          <p:nvPr/>
        </p:nvPicPr>
        <p:blipFill>
          <a:blip r:embed="rId2"/>
          <a:stretch>
            <a:fillRect/>
          </a:stretch>
        </p:blipFill>
        <p:spPr>
          <a:xfrm>
            <a:off x="469900" y="2979738"/>
            <a:ext cx="4735513" cy="3162300"/>
          </a:xfrm>
          <a:prstGeom prst="rect">
            <a:avLst/>
          </a:prstGeom>
          <a:noFill/>
          <a:ln w="28575" cap="flat" cmpd="sng">
            <a:solidFill>
              <a:schemeClr val="folHlink"/>
            </a:solidFill>
            <a:prstDash val="solid"/>
            <a:miter/>
            <a:headEnd type="none" w="med" len="med"/>
            <a:tailEnd type="none" w="med" len="med"/>
          </a:ln>
        </p:spPr>
      </p:pic>
      <p:sp>
        <p:nvSpPr>
          <p:cNvPr id="192515" name="矩形 2"/>
          <p:cNvSpPr/>
          <p:nvPr/>
        </p:nvSpPr>
        <p:spPr>
          <a:xfrm>
            <a:off x="395288" y="1484313"/>
            <a:ext cx="8280400"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zh-CN" altLang="en-US" sz="2400" b="1" dirty="0">
                <a:solidFill>
                  <a:srgbClr val="1508C4"/>
                </a:solidFill>
                <a:latin typeface="Century Gothic" panose="020B0502020202020204" pitchFamily="34" charset="0"/>
              </a:rPr>
              <a:t>（</a:t>
            </a:r>
            <a:r>
              <a:rPr lang="en-US" altLang="zh-CN" sz="2400" b="1" dirty="0">
                <a:solidFill>
                  <a:srgbClr val="1508C4"/>
                </a:solidFill>
                <a:latin typeface="Century Gothic" panose="020B0502020202020204" pitchFamily="34" charset="0"/>
              </a:rPr>
              <a:t>1</a:t>
            </a:r>
            <a:r>
              <a:rPr lang="zh-CN" altLang="en-US" sz="2400" b="1" dirty="0">
                <a:solidFill>
                  <a:srgbClr val="1508C4"/>
                </a:solidFill>
                <a:latin typeface="Century Gothic" panose="020B0502020202020204" pitchFamily="34" charset="0"/>
              </a:rPr>
              <a:t>）瀑布模型</a:t>
            </a:r>
            <a:r>
              <a:rPr lang="zh-CN" altLang="en-US" sz="2400" b="1" dirty="0">
                <a:solidFill>
                  <a:srgbClr val="000000"/>
                </a:solidFill>
                <a:latin typeface="Century Gothic" panose="020B0502020202020204" pitchFamily="34" charset="0"/>
              </a:rPr>
              <a:t>：强调软件生命周期各阶段的固定顺序，每个阶段完成后都要进行严格的评审。</a:t>
            </a:r>
          </a:p>
        </p:txBody>
      </p:sp>
      <p:sp>
        <p:nvSpPr>
          <p:cNvPr id="192516" name="文本框 3"/>
          <p:cNvSpPr txBox="1"/>
          <p:nvPr/>
        </p:nvSpPr>
        <p:spPr>
          <a:xfrm>
            <a:off x="5314950" y="3086100"/>
            <a:ext cx="3571875" cy="209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285750">
              <a:spcBef>
                <a:spcPts val="600"/>
              </a:spcBef>
              <a:spcAft>
                <a:spcPts val="1800"/>
              </a:spcAft>
              <a:buClr>
                <a:srgbClr val="C00000"/>
              </a:buClr>
              <a:buFont typeface="Wingdings" panose="05000000000000000000" pitchFamily="2" charset="2"/>
              <a:buChar char="Ø"/>
            </a:pPr>
            <a:r>
              <a:rPr lang="zh-CN" altLang="en-US" sz="2200" b="1" dirty="0">
                <a:latin typeface="Century Gothic" panose="020B0502020202020204" pitchFamily="34" charset="0"/>
              </a:rPr>
              <a:t>阶段间具有顺序性，便于分工，文档便于修改，并有复审质量保证；</a:t>
            </a:r>
            <a:endParaRPr lang="en-US" altLang="zh-CN" sz="2200" b="1" dirty="0">
              <a:latin typeface="Century Gothic" panose="020B0502020202020204" pitchFamily="34" charset="0"/>
            </a:endParaRPr>
          </a:p>
          <a:p>
            <a:pPr marL="0" lvl="0" indent="-285750">
              <a:spcBef>
                <a:spcPts val="600"/>
              </a:spcBef>
              <a:spcAft>
                <a:spcPts val="1800"/>
              </a:spcAft>
              <a:buClr>
                <a:srgbClr val="C00000"/>
              </a:buClr>
              <a:buFont typeface="Wingdings" panose="05000000000000000000" pitchFamily="2" charset="2"/>
              <a:buChar char="Ø"/>
            </a:pPr>
            <a:r>
              <a:rPr lang="zh-CN" altLang="en-US" sz="2200" b="1" dirty="0">
                <a:latin typeface="Century Gothic" panose="020B0502020202020204" pitchFamily="34" charset="0"/>
              </a:rPr>
              <a:t>但与用户见面晚，纠错慢，工期延期的可能性大。</a:t>
            </a:r>
          </a:p>
        </p:txBody>
      </p:sp>
      <p:sp>
        <p:nvSpPr>
          <p:cNvPr id="192517" name="矩形 7"/>
          <p:cNvSpPr/>
          <p:nvPr/>
        </p:nvSpPr>
        <p:spPr>
          <a:xfrm>
            <a:off x="1225550" y="6350"/>
            <a:ext cx="3275013"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1.4 </a:t>
            </a:r>
            <a:r>
              <a:rPr lang="zh-CN" altLang="en-US" sz="4000" b="1" dirty="0">
                <a:latin typeface="黑体" panose="02010609060101010101" pitchFamily="49" charset="-122"/>
                <a:ea typeface="黑体" panose="02010609060101010101" pitchFamily="49" charset="-122"/>
              </a:rPr>
              <a:t>软件危机</a:t>
            </a: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6"/>
          <p:cNvPicPr>
            <a:picLocks noChangeAspect="1"/>
          </p:cNvPicPr>
          <p:nvPr/>
        </p:nvPicPr>
        <p:blipFill>
          <a:blip r:embed="rId2"/>
          <a:stretch>
            <a:fillRect/>
          </a:stretch>
        </p:blipFill>
        <p:spPr>
          <a:xfrm>
            <a:off x="3095625" y="2897188"/>
            <a:ext cx="4816475" cy="3617912"/>
          </a:xfrm>
          <a:prstGeom prst="rect">
            <a:avLst/>
          </a:prstGeom>
          <a:noFill/>
          <a:ln w="28575" cap="flat" cmpd="sng">
            <a:solidFill>
              <a:schemeClr val="folHlink"/>
            </a:solidFill>
            <a:prstDash val="solid"/>
            <a:miter/>
            <a:headEnd type="none" w="med" len="med"/>
            <a:tailEnd type="none" w="med" len="med"/>
          </a:ln>
        </p:spPr>
      </p:pic>
      <p:sp>
        <p:nvSpPr>
          <p:cNvPr id="51204" name="矩形 2"/>
          <p:cNvSpPr>
            <a:spLocks noChangeArrowheads="1"/>
          </p:cNvSpPr>
          <p:nvPr/>
        </p:nvSpPr>
        <p:spPr bwMode="auto">
          <a:xfrm>
            <a:off x="487363" y="1412875"/>
            <a:ext cx="8332788" cy="1311275"/>
          </a:xfrm>
          <a:prstGeom prst="rect">
            <a:avLst/>
          </a:prstGeom>
          <a:noFill/>
          <a:ln>
            <a:noFill/>
          </a:ln>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marL="0" marR="0" lvl="0" indent="0" algn="just" defTabSz="914400" rtl="0" eaLnBrk="0" fontAlgn="base" latinLnBrk="0" hangingPunct="0">
              <a:lnSpc>
                <a:spcPct val="11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1508C4"/>
                </a:solidFill>
                <a:effectLst/>
                <a:uLnTx/>
                <a:uFillTx/>
                <a:latin typeface="+mn-lt"/>
                <a:ea typeface="宋体" panose="02010600030101010101" pitchFamily="2" charset="-122"/>
                <a:cs typeface="+mn-cs"/>
              </a:rPr>
              <a:t>（</a:t>
            </a:r>
            <a:r>
              <a:rPr kumimoji="0" lang="en-US" altLang="zh-CN" sz="2400" b="1" i="0" u="none" strike="noStrike" kern="1200" cap="none" spc="0" normalizeH="0" baseline="0" noProof="0" dirty="0">
                <a:ln>
                  <a:noFill/>
                </a:ln>
                <a:solidFill>
                  <a:srgbClr val="1508C4"/>
                </a:solidFill>
                <a:effectLst/>
                <a:uLnTx/>
                <a:uFillTx/>
                <a:latin typeface="+mn-lt"/>
                <a:ea typeface="宋体" panose="02010600030101010101" pitchFamily="2" charset="-122"/>
                <a:cs typeface="+mn-cs"/>
              </a:rPr>
              <a:t>2</a:t>
            </a:r>
            <a:r>
              <a:rPr kumimoji="0" lang="zh-CN" altLang="en-US" sz="2400" b="1" i="0" u="none" strike="noStrike" kern="1200" cap="none" spc="0" normalizeH="0" baseline="0" noProof="0" dirty="0">
                <a:ln>
                  <a:noFill/>
                </a:ln>
                <a:solidFill>
                  <a:srgbClr val="1508C4"/>
                </a:solidFill>
                <a:effectLst/>
                <a:uLnTx/>
                <a:uFillTx/>
                <a:latin typeface="+mn-lt"/>
                <a:ea typeface="宋体" panose="02010600030101010101" pitchFamily="2" charset="-122"/>
                <a:cs typeface="+mn-cs"/>
              </a:rPr>
              <a:t>）快速原型模型：</a:t>
            </a:r>
            <a:r>
              <a:rPr kumimoji="0" lang="zh-CN" altLang="en-US" sz="24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从用户需求出发，</a:t>
            </a:r>
            <a:r>
              <a:rPr kumimoji="0" lang="zh-CN" altLang="en-US" sz="2400" b="1" i="0" u="none" strike="noStrike" kern="1200" cap="none" spc="0" normalizeH="0" baseline="0" noProof="0" dirty="0">
                <a:ln>
                  <a:noFill/>
                </a:ln>
                <a:solidFill>
                  <a:srgbClr val="000000"/>
                </a:solidFill>
                <a:effectLst/>
                <a:uLnTx/>
                <a:uFillTx/>
                <a:latin typeface="+mn-lt"/>
                <a:ea typeface="宋体" panose="02010600030101010101" pitchFamily="2" charset="-122"/>
                <a:cs typeface="+mn-cs"/>
              </a:rPr>
              <a:t>快速构建一个可运行的原型系统，让用户试用获取用户的真实需求，从而减少由于需求不明给开发工作带来的风险。</a:t>
            </a:r>
            <a:r>
              <a:rPr kumimoji="0" lang="zh-CN" altLang="en-US" sz="2400" b="0" i="0" u="none" strike="noStrike" kern="1200" cap="none" spc="0" normalizeH="0" baseline="0" noProof="0" dirty="0">
                <a:ln>
                  <a:noFill/>
                </a:ln>
                <a:solidFill>
                  <a:srgbClr val="000000"/>
                </a:solidFill>
                <a:effectLst/>
                <a:uLnTx/>
                <a:uFillTx/>
                <a:latin typeface="+mn-lt"/>
                <a:ea typeface="宋体" panose="02010600030101010101" pitchFamily="2" charset="-122"/>
                <a:cs typeface="+mn-cs"/>
              </a:rPr>
              <a:t> </a:t>
            </a:r>
          </a:p>
        </p:txBody>
      </p:sp>
      <p:sp>
        <p:nvSpPr>
          <p:cNvPr id="193540" name="矩形 6"/>
          <p:cNvSpPr/>
          <p:nvPr/>
        </p:nvSpPr>
        <p:spPr>
          <a:xfrm>
            <a:off x="1225550" y="6350"/>
            <a:ext cx="3275013"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1.4 </a:t>
            </a:r>
            <a:r>
              <a:rPr lang="zh-CN" altLang="en-US" sz="4000" b="1" dirty="0">
                <a:latin typeface="黑体" panose="02010609060101010101" pitchFamily="49" charset="-122"/>
                <a:ea typeface="黑体" panose="02010609060101010101" pitchFamily="49" charset="-122"/>
              </a:rPr>
              <a:t>软件危机</a:t>
            </a: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4"/>
          <p:cNvSpPr/>
          <p:nvPr/>
        </p:nvSpPr>
        <p:spPr>
          <a:xfrm>
            <a:off x="468313" y="1673225"/>
            <a:ext cx="8350250" cy="1201738"/>
          </a:xfrm>
          <a:prstGeom prst="rect">
            <a:avLst/>
          </a:prstGeom>
          <a:noFill/>
          <a:ln w="28575">
            <a:noFill/>
          </a:ln>
        </p:spPr>
        <p:txBody>
          <a:bodyPr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ts val="600"/>
              </a:spcBef>
              <a:buClr>
                <a:schemeClr val="folHlink"/>
              </a:buClr>
              <a:buSzPct val="60000"/>
              <a:buFont typeface="Wingdings 3" panose="05040102010807070707" pitchFamily="18" charset="2"/>
              <a:buNone/>
            </a:pPr>
            <a:r>
              <a:rPr lang="zh-CN" altLang="en-US" sz="2400" b="1" dirty="0">
                <a:solidFill>
                  <a:srgbClr val="1508C4"/>
                </a:solidFill>
                <a:latin typeface="Times New Roman" panose="02020603050405020304" pitchFamily="18" charset="0"/>
              </a:rPr>
              <a:t>（</a:t>
            </a:r>
            <a:r>
              <a:rPr lang="en-US" altLang="zh-CN" sz="2400" b="1" dirty="0">
                <a:solidFill>
                  <a:srgbClr val="1508C4"/>
                </a:solidFill>
                <a:latin typeface="Times New Roman" panose="02020603050405020304" pitchFamily="18" charset="0"/>
              </a:rPr>
              <a:t>3</a:t>
            </a:r>
            <a:r>
              <a:rPr lang="zh-CN" altLang="en-US" sz="2400" b="1" dirty="0">
                <a:solidFill>
                  <a:srgbClr val="1508C4"/>
                </a:solidFill>
                <a:latin typeface="Times New Roman" panose="02020603050405020304" pitchFamily="18" charset="0"/>
              </a:rPr>
              <a:t>）增量模型：</a:t>
            </a:r>
            <a:r>
              <a:rPr lang="zh-CN" altLang="en-US" sz="2400" b="1" dirty="0">
                <a:latin typeface="Times New Roman" panose="02020603050405020304" pitchFamily="18" charset="0"/>
              </a:rPr>
              <a:t>把待开发的软件系统模块化，将每个模块作为一个增量组件，从而分批次地分析、设计、编码和测试这些增量组件。</a:t>
            </a:r>
            <a:endParaRPr lang="en-US" altLang="zh-CN" sz="2400" b="1" dirty="0">
              <a:solidFill>
                <a:srgbClr val="1508C4"/>
              </a:solidFill>
              <a:latin typeface="Times New Roman" panose="02020603050405020304" pitchFamily="18" charset="0"/>
            </a:endParaRPr>
          </a:p>
        </p:txBody>
      </p:sp>
      <p:pic>
        <p:nvPicPr>
          <p:cNvPr id="194563" name="图片 3"/>
          <p:cNvPicPr>
            <a:picLocks noChangeAspect="1"/>
          </p:cNvPicPr>
          <p:nvPr/>
        </p:nvPicPr>
        <p:blipFill>
          <a:blip r:embed="rId2"/>
          <a:stretch>
            <a:fillRect/>
          </a:stretch>
        </p:blipFill>
        <p:spPr>
          <a:xfrm>
            <a:off x="1979613" y="3573463"/>
            <a:ext cx="4973637" cy="1931987"/>
          </a:xfrm>
          <a:prstGeom prst="rect">
            <a:avLst/>
          </a:prstGeom>
          <a:noFill/>
          <a:ln w="9525">
            <a:noFill/>
          </a:ln>
        </p:spPr>
      </p:pic>
      <p:sp>
        <p:nvSpPr>
          <p:cNvPr id="194564" name="矩形 6"/>
          <p:cNvSpPr/>
          <p:nvPr/>
        </p:nvSpPr>
        <p:spPr>
          <a:xfrm>
            <a:off x="1225550" y="6350"/>
            <a:ext cx="3275013"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1.4 </a:t>
            </a:r>
            <a:r>
              <a:rPr lang="zh-CN" altLang="en-US" sz="4000" b="1" dirty="0">
                <a:latin typeface="黑体" panose="02010609060101010101" pitchFamily="49" charset="-122"/>
                <a:ea typeface="黑体" panose="02010609060101010101" pitchFamily="49" charset="-122"/>
              </a:rPr>
              <a:t>软件危机</a:t>
            </a: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19872" y="2852936"/>
            <a:ext cx="3224118" cy="1107996"/>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6600" b="1" i="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Arial" panose="020B0604020202020204" pitchFamily="34" charset="0"/>
                <a:ea typeface="宋体" panose="02010600030101010101" pitchFamily="2" charset="-122"/>
                <a:cs typeface="+mn-cs"/>
              </a:rPr>
              <a:t>谢谢！</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0213" y="2001838"/>
            <a:ext cx="3151188" cy="2820988"/>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Char char="•"/>
              <a:defRPr/>
            </a:pP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计算思维的本质</a:t>
            </a:r>
            <a:endParaRPr kumimoji="0" lang="en-US" altLang="zh-CN" sz="2200" b="1" i="0" u="none" strike="noStrike" kern="1200" cap="none" spc="0" normalizeH="0" baseline="0" noProof="0" dirty="0">
              <a:ln>
                <a:noFill/>
              </a:ln>
              <a:solidFill>
                <a:schemeClr val="tx1"/>
              </a:solidFill>
              <a:effectLst/>
              <a:uLnTx/>
              <a:uFillTx/>
              <a:latin typeface="+mn-ea"/>
              <a:ea typeface="+mn-ea"/>
              <a:cs typeface="+mn-cs"/>
            </a:endParaRPr>
          </a:p>
          <a:p>
            <a:pPr marL="685800" marR="0" lvl="1"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r>
              <a:rPr kumimoji="0" lang="zh-CN" altLang="en-US" sz="2200" b="1" i="0" u="none" strike="noStrike" kern="1200" cap="none" spc="0" normalizeH="0" baseline="0" noProof="0" dirty="0">
                <a:ln>
                  <a:noFill/>
                </a:ln>
                <a:solidFill>
                  <a:schemeClr val="accent2"/>
                </a:solidFill>
                <a:effectLst/>
                <a:uLnTx/>
                <a:uFillTx/>
                <a:latin typeface="+mn-ea"/>
                <a:ea typeface="+mn-ea"/>
                <a:cs typeface="+mn-cs"/>
              </a:rPr>
              <a:t>抽象：</a:t>
            </a:r>
            <a:r>
              <a:rPr kumimoji="0" lang="zh-CN" altLang="en-US" sz="2200" b="1" i="0" u="none" strike="noStrike" kern="1200" cap="none" spc="0" normalizeH="0" baseline="0" noProof="0" dirty="0">
                <a:ln>
                  <a:noFill/>
                </a:ln>
                <a:solidFill>
                  <a:srgbClr val="000000"/>
                </a:solidFill>
                <a:effectLst/>
                <a:uLnTx/>
                <a:uFillTx/>
                <a:latin typeface="+mn-ea"/>
                <a:ea typeface="+mn-ea"/>
                <a:cs typeface="+mn-cs"/>
              </a:rPr>
              <a:t>抽象是方法，是手段；</a:t>
            </a:r>
            <a:endParaRPr kumimoji="0" lang="en-US" altLang="zh-CN" sz="2200" b="1" i="0" u="none" strike="noStrike" kern="1200" cap="none" spc="0" normalizeH="0" baseline="0" noProof="0" dirty="0">
              <a:ln>
                <a:noFill/>
              </a:ln>
              <a:solidFill>
                <a:schemeClr val="accent2"/>
              </a:solidFill>
              <a:effectLst/>
              <a:uLnTx/>
              <a:uFillTx/>
              <a:latin typeface="+mn-ea"/>
              <a:ea typeface="+mn-ea"/>
              <a:cs typeface="+mn-cs"/>
            </a:endParaRPr>
          </a:p>
          <a:p>
            <a:pPr marL="685800" marR="0" lvl="1"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r>
              <a:rPr kumimoji="0" lang="zh-CN" altLang="en-US" sz="2200" b="1" i="0" u="none" strike="noStrike" kern="1200" cap="none" spc="0" normalizeH="0" baseline="0" noProof="0" dirty="0">
                <a:ln>
                  <a:noFill/>
                </a:ln>
                <a:solidFill>
                  <a:schemeClr val="accent2"/>
                </a:solidFill>
                <a:effectLst/>
                <a:uLnTx/>
                <a:uFillTx/>
                <a:latin typeface="+mn-ea"/>
                <a:ea typeface="+mn-ea"/>
                <a:cs typeface="+mn-cs"/>
              </a:rPr>
              <a:t>自动化：</a:t>
            </a:r>
            <a:r>
              <a:rPr kumimoji="0" lang="zh-CN" altLang="en-US" sz="2200" b="1" i="0" u="none" strike="noStrike" kern="1200" cap="none" spc="0" normalizeH="0" baseline="0" noProof="0" dirty="0">
                <a:ln>
                  <a:noFill/>
                </a:ln>
                <a:solidFill>
                  <a:srgbClr val="000000"/>
                </a:solidFill>
                <a:effectLst/>
                <a:uLnTx/>
                <a:uFillTx/>
                <a:latin typeface="+mn-ea"/>
                <a:ea typeface="+mn-ea"/>
                <a:cs typeface="+mn-cs"/>
              </a:rPr>
              <a:t>自动化是最终目标。</a:t>
            </a:r>
            <a:endParaRPr kumimoji="0" lang="zh-CN" altLang="en-US" sz="2200" b="1" i="0" u="none" strike="noStrike" kern="1200" cap="none" spc="0" normalizeH="0" baseline="0" noProof="0" dirty="0">
              <a:ln>
                <a:noFill/>
              </a:ln>
              <a:solidFill>
                <a:schemeClr val="accent2"/>
              </a:solidFill>
              <a:effectLst/>
              <a:uLnTx/>
              <a:uFillTx/>
              <a:latin typeface="+mn-ea"/>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altLang="zh-CN" sz="2200" b="1" i="0" u="none" strike="noStrike" kern="1200" cap="none" spc="0" normalizeH="0" baseline="0" noProof="0" dirty="0">
              <a:ln>
                <a:noFill/>
              </a:ln>
              <a:solidFill>
                <a:schemeClr val="tx1"/>
              </a:solidFill>
              <a:effectLst/>
              <a:uLnTx/>
              <a:uFillTx/>
              <a:latin typeface="+mn-ea"/>
              <a:ea typeface="+mn-ea"/>
              <a:cs typeface="+mn-cs"/>
            </a:endParaRPr>
          </a:p>
        </p:txBody>
      </p:sp>
      <p:grpSp>
        <p:nvGrpSpPr>
          <p:cNvPr id="27651" name="组合 26634"/>
          <p:cNvGrpSpPr/>
          <p:nvPr/>
        </p:nvGrpSpPr>
        <p:grpSpPr>
          <a:xfrm>
            <a:off x="3711575" y="1608138"/>
            <a:ext cx="4981575" cy="4098925"/>
            <a:chOff x="4973376" y="1203568"/>
            <a:chExt cx="6641225" cy="5465608"/>
          </a:xfrm>
        </p:grpSpPr>
        <p:pic>
          <p:nvPicPr>
            <p:cNvPr id="27654" name="图片 11"/>
            <p:cNvPicPr>
              <a:picLocks noChangeAspect="1"/>
            </p:cNvPicPr>
            <p:nvPr/>
          </p:nvPicPr>
          <p:blipFill>
            <a:blip r:embed="rId3"/>
            <a:stretch>
              <a:fillRect/>
            </a:stretch>
          </p:blipFill>
          <p:spPr>
            <a:xfrm>
              <a:off x="4986162" y="1203568"/>
              <a:ext cx="2215575" cy="1583451"/>
            </a:xfrm>
            <a:prstGeom prst="rect">
              <a:avLst/>
            </a:prstGeom>
            <a:noFill/>
            <a:ln w="9525">
              <a:noFill/>
            </a:ln>
          </p:spPr>
        </p:pic>
        <p:pic>
          <p:nvPicPr>
            <p:cNvPr id="27655" name="图片 13"/>
            <p:cNvPicPr>
              <a:picLocks noChangeAspect="1"/>
            </p:cNvPicPr>
            <p:nvPr/>
          </p:nvPicPr>
          <p:blipFill>
            <a:blip r:embed="rId4"/>
            <a:stretch>
              <a:fillRect/>
            </a:stretch>
          </p:blipFill>
          <p:spPr>
            <a:xfrm>
              <a:off x="8506580" y="2604974"/>
              <a:ext cx="2700136" cy="1557727"/>
            </a:xfrm>
            <a:prstGeom prst="rect">
              <a:avLst/>
            </a:prstGeom>
            <a:noFill/>
            <a:ln w="9525">
              <a:noFill/>
            </a:ln>
          </p:spPr>
        </p:pic>
        <p:pic>
          <p:nvPicPr>
            <p:cNvPr id="27656" name="图片 16"/>
            <p:cNvPicPr>
              <a:picLocks noChangeAspect="1"/>
            </p:cNvPicPr>
            <p:nvPr/>
          </p:nvPicPr>
          <p:blipFill>
            <a:blip r:embed="rId5"/>
            <a:srcRect b="22765"/>
            <a:stretch>
              <a:fillRect/>
            </a:stretch>
          </p:blipFill>
          <p:spPr>
            <a:xfrm>
              <a:off x="4973376" y="3428304"/>
              <a:ext cx="1827738" cy="1762680"/>
            </a:xfrm>
            <a:prstGeom prst="rect">
              <a:avLst/>
            </a:prstGeom>
            <a:noFill/>
            <a:ln w="9525">
              <a:noFill/>
            </a:ln>
          </p:spPr>
        </p:pic>
        <p:sp>
          <p:nvSpPr>
            <p:cNvPr id="19" name="标题 2"/>
            <p:cNvSpPr txBox="1"/>
            <p:nvPr/>
          </p:nvSpPr>
          <p:spPr>
            <a:xfrm>
              <a:off x="5022054" y="2793293"/>
              <a:ext cx="1826442" cy="586358"/>
            </a:xfrm>
            <a:prstGeom prst="rect">
              <a:avLst/>
            </a:prstGeom>
          </p:spPr>
          <p:txBody>
            <a:bodyPr lIns="68580" tIns="34290" rIns="68580" bIns="3429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mj-ea"/>
                  <a:cs typeface="+mj-cs"/>
                </a:rPr>
                <a:t>导航问题</a:t>
              </a:r>
            </a:p>
          </p:txBody>
        </p:sp>
        <p:sp>
          <p:nvSpPr>
            <p:cNvPr id="20" name="标题 2"/>
            <p:cNvSpPr txBox="1"/>
            <p:nvPr/>
          </p:nvSpPr>
          <p:spPr>
            <a:xfrm>
              <a:off x="8829435" y="4050679"/>
              <a:ext cx="1826443" cy="586358"/>
            </a:xfrm>
            <a:prstGeom prst="rect">
              <a:avLst/>
            </a:prstGeom>
          </p:spPr>
          <p:txBody>
            <a:bodyPr lIns="68580" tIns="34290" rIns="68580" bIns="3429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mj-ea"/>
                  <a:cs typeface="+mj-cs"/>
                </a:rPr>
                <a:t>网</a:t>
              </a:r>
            </a:p>
          </p:txBody>
        </p:sp>
        <p:cxnSp>
          <p:nvCxnSpPr>
            <p:cNvPr id="21" name="连接符: 曲线 20"/>
            <p:cNvCxnSpPr>
              <a:stCxn id="27654" idx="3"/>
              <a:endCxn id="27655" idx="1"/>
            </p:cNvCxnSpPr>
            <p:nvPr/>
          </p:nvCxnSpPr>
          <p:spPr>
            <a:xfrm>
              <a:off x="7201933" y="1995256"/>
              <a:ext cx="1303695" cy="1388629"/>
            </a:xfrm>
            <a:prstGeom prst="curvedConnector3">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3" name="标题 2"/>
            <p:cNvSpPr txBox="1"/>
            <p:nvPr/>
          </p:nvSpPr>
          <p:spPr>
            <a:xfrm>
              <a:off x="7201933" y="1836494"/>
              <a:ext cx="1828559" cy="586358"/>
            </a:xfrm>
            <a:prstGeom prst="rect">
              <a:avLst/>
            </a:prstGeom>
          </p:spPr>
          <p:txBody>
            <a:bodyPr lIns="68580" tIns="34290" rIns="68580" bIns="3429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j-lt"/>
                  <a:ea typeface="+mj-ea"/>
                  <a:cs typeface="+mj-cs"/>
                </a:rPr>
                <a:t>抽象</a:t>
              </a:r>
            </a:p>
          </p:txBody>
        </p:sp>
        <p:pic>
          <p:nvPicPr>
            <p:cNvPr id="27661" name="图片 23"/>
            <p:cNvPicPr>
              <a:picLocks noChangeAspect="1"/>
            </p:cNvPicPr>
            <p:nvPr/>
          </p:nvPicPr>
          <p:blipFill>
            <a:blip r:embed="rId6"/>
            <a:srcRect l="2029" t="7402" r="9184" b="21896"/>
            <a:stretch>
              <a:fillRect/>
            </a:stretch>
          </p:blipFill>
          <p:spPr>
            <a:xfrm>
              <a:off x="8115606" y="4936698"/>
              <a:ext cx="2905078" cy="1216530"/>
            </a:xfrm>
            <a:prstGeom prst="rect">
              <a:avLst/>
            </a:prstGeom>
            <a:noFill/>
            <a:ln w="9525">
              <a:noFill/>
            </a:ln>
          </p:spPr>
        </p:pic>
        <p:sp>
          <p:nvSpPr>
            <p:cNvPr id="26" name="标题 2"/>
            <p:cNvSpPr txBox="1"/>
            <p:nvPr/>
          </p:nvSpPr>
          <p:spPr>
            <a:xfrm>
              <a:off x="8943720" y="6082818"/>
              <a:ext cx="1826443" cy="586358"/>
            </a:xfrm>
            <a:prstGeom prst="rect">
              <a:avLst/>
            </a:prstGeom>
          </p:spPr>
          <p:txBody>
            <a:bodyPr lIns="68580" tIns="34290" rIns="68580" bIns="3429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mj-ea"/>
                  <a:cs typeface="+mj-cs"/>
                </a:rPr>
                <a:t>最优路径</a:t>
              </a:r>
            </a:p>
          </p:txBody>
        </p:sp>
        <p:cxnSp>
          <p:nvCxnSpPr>
            <p:cNvPr id="27" name="连接符: 曲线 26"/>
            <p:cNvCxnSpPr>
              <a:stCxn id="27655" idx="3"/>
              <a:endCxn id="27661" idx="3"/>
            </p:cNvCxnSpPr>
            <p:nvPr/>
          </p:nvCxnSpPr>
          <p:spPr>
            <a:xfrm flipH="1">
              <a:off x="11019897" y="3383884"/>
              <a:ext cx="186242" cy="2161264"/>
            </a:xfrm>
            <a:prstGeom prst="curvedConnector3">
              <a:avLst>
                <a:gd name="adj1" fmla="val -122882"/>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9" name="标题 2"/>
            <p:cNvSpPr txBox="1"/>
            <p:nvPr/>
          </p:nvSpPr>
          <p:spPr>
            <a:xfrm>
              <a:off x="10427308" y="4162871"/>
              <a:ext cx="1187293" cy="586356"/>
            </a:xfrm>
            <a:prstGeom prst="rect">
              <a:avLst/>
            </a:prstGeom>
          </p:spPr>
          <p:txBody>
            <a:bodyPr lIns="68580" tIns="34290" rIns="68580" bIns="3429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j-lt"/>
                  <a:ea typeface="+mj-ea"/>
                  <a:cs typeface="+mj-cs"/>
                </a:rPr>
                <a:t>算法</a:t>
              </a:r>
            </a:p>
          </p:txBody>
        </p:sp>
        <p:sp>
          <p:nvSpPr>
            <p:cNvPr id="34" name="标题 2"/>
            <p:cNvSpPr txBox="1"/>
            <p:nvPr/>
          </p:nvSpPr>
          <p:spPr>
            <a:xfrm>
              <a:off x="7212514" y="4289880"/>
              <a:ext cx="1187294" cy="586356"/>
            </a:xfrm>
            <a:prstGeom prst="rect">
              <a:avLst/>
            </a:prstGeom>
          </p:spPr>
          <p:txBody>
            <a:bodyPr lIns="68580" tIns="34290" rIns="68580" bIns="3429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j-lt"/>
                  <a:ea typeface="+mj-ea"/>
                  <a:cs typeface="+mj-cs"/>
                </a:rPr>
                <a:t>计算机实现</a:t>
              </a:r>
            </a:p>
          </p:txBody>
        </p:sp>
        <p:cxnSp>
          <p:nvCxnSpPr>
            <p:cNvPr id="26627" name="连接符: 曲线 26626"/>
            <p:cNvCxnSpPr>
              <a:stCxn id="27661" idx="1"/>
              <a:endCxn id="27656" idx="3"/>
            </p:cNvCxnSpPr>
            <p:nvPr/>
          </p:nvCxnSpPr>
          <p:spPr>
            <a:xfrm rot="10800000">
              <a:off x="6801935" y="4308930"/>
              <a:ext cx="1314278" cy="1236218"/>
            </a:xfrm>
            <a:prstGeom prst="curvedConnector3">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39" name="标题 2"/>
            <p:cNvSpPr txBox="1"/>
            <p:nvPr/>
          </p:nvSpPr>
          <p:spPr>
            <a:xfrm>
              <a:off x="5003005" y="5128137"/>
              <a:ext cx="1826443" cy="588474"/>
            </a:xfrm>
            <a:prstGeom prst="rect">
              <a:avLst/>
            </a:prstGeom>
          </p:spPr>
          <p:txBody>
            <a:bodyPr lIns="68580" tIns="34290" rIns="68580" bIns="3429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mj-ea"/>
                  <a:cs typeface="+mj-cs"/>
                </a:rPr>
                <a:t>导航系统</a:t>
              </a:r>
            </a:p>
          </p:txBody>
        </p:sp>
      </p:grpSp>
      <p:sp>
        <p:nvSpPr>
          <p:cNvPr id="22" name="标题 2"/>
          <p:cNvSpPr txBox="1"/>
          <p:nvPr/>
        </p:nvSpPr>
        <p:spPr>
          <a:xfrm>
            <a:off x="631825" y="5818188"/>
            <a:ext cx="6178550" cy="558800"/>
          </a:xfrm>
          <a:prstGeom prst="rect">
            <a:avLst/>
          </a:prstGeom>
        </p:spPr>
        <p:txBody>
          <a:bodyPr lIns="68580" tIns="34290" rIns="68580" bIns="3429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3333FF"/>
                </a:solidFill>
                <a:effectLst>
                  <a:outerShdw blurRad="38100" dist="38100" dir="2700000" algn="tl">
                    <a:srgbClr val="C0C0C0"/>
                  </a:outerShdw>
                </a:effectLst>
                <a:uLnTx/>
                <a:uFillTx/>
                <a:latin typeface="+mj-lt"/>
                <a:ea typeface="+mj-ea"/>
                <a:cs typeface="+mj-cs"/>
              </a:rPr>
              <a:t>计算机的出现为计算思维的实现提供了高效的手段</a:t>
            </a:r>
          </a:p>
        </p:txBody>
      </p:sp>
      <p:sp>
        <p:nvSpPr>
          <p:cNvPr id="9" name="矩形 8"/>
          <p:cNvSpPr/>
          <p:nvPr/>
        </p:nvSpPr>
        <p:spPr>
          <a:xfrm>
            <a:off x="1405414" y="333375"/>
            <a:ext cx="2632710" cy="5835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理解计算思维</a:t>
            </a:r>
            <a:endParaRPr kumimoji="0" lang="en-US" altLang="zh-CN" sz="32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01" name="Rectangle 9"/>
          <p:cNvSpPr>
            <a:spLocks noChangeArrowheads="1"/>
          </p:cNvSpPr>
          <p:nvPr/>
        </p:nvSpPr>
        <p:spPr bwMode="auto">
          <a:xfrm>
            <a:off x="3382963" y="4132263"/>
            <a:ext cx="185738" cy="3683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213007" name="Rectangle 15"/>
          <p:cNvSpPr>
            <a:spLocks noChangeArrowheads="1"/>
          </p:cNvSpPr>
          <p:nvPr/>
        </p:nvSpPr>
        <p:spPr bwMode="auto">
          <a:xfrm>
            <a:off x="484188" y="5436870"/>
            <a:ext cx="7650163" cy="706755"/>
          </a:xfrm>
          <a:prstGeom prst="rect">
            <a:avLst/>
          </a:prstGeom>
          <a:solidFill>
            <a:srgbClr val="008000"/>
          </a:solidFill>
          <a:ln>
            <a:noFill/>
          </a:ln>
          <a:effectLst>
            <a:outerShdw dist="107763" dir="189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Calibri" panose="020F0502020204030204" pitchFamily="34" charset="0"/>
                <a:ea typeface="微软雅黑" panose="020B0503020204020204" pitchFamily="34" charset="-122"/>
                <a:cs typeface="+mn-cs"/>
              </a:rPr>
              <a:t>计算机是工具，帮助提升人的能力</a:t>
            </a:r>
            <a:endParaRPr kumimoji="0" lang="en-US" altLang="zh-CN" sz="20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Calibri" panose="020F050202020403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Calibri" panose="020F0502020204030204" pitchFamily="34" charset="0"/>
                <a:ea typeface="微软雅黑" panose="020B0503020204020204" pitchFamily="34" charset="-122"/>
                <a:cs typeface="+mn-cs"/>
              </a:rPr>
              <a:t>计算思维是人类思维活动，有助于计算机解决更为复杂的问题。</a:t>
            </a:r>
          </a:p>
        </p:txBody>
      </p:sp>
      <p:sp>
        <p:nvSpPr>
          <p:cNvPr id="33796" name="Rectangle 7"/>
          <p:cNvSpPr>
            <a:spLocks noGrp="1"/>
          </p:cNvSpPr>
          <p:nvPr>
            <p:ph sz="half" idx="1"/>
          </p:nvPr>
        </p:nvSpPr>
        <p:spPr>
          <a:xfrm>
            <a:off x="490855" y="1504950"/>
            <a:ext cx="7491730" cy="1919605"/>
          </a:xfrm>
          <a:ln>
            <a:solidFill>
              <a:srgbClr val="FF7C80">
                <a:alpha val="100000"/>
              </a:srgbClr>
            </a:solidFill>
            <a:miter lim="800000"/>
          </a:ln>
        </p:spPr>
        <p:txBody>
          <a:bodyPr vert="horz" wrap="square" lIns="91440" tIns="45720" rIns="91440" bIns="45720" anchor="t" anchorCtr="0"/>
          <a:lstStyle/>
          <a:p>
            <a:pPr eaLnBrk="1" hangingPunct="1">
              <a:lnSpc>
                <a:spcPct val="110000"/>
              </a:lnSpc>
              <a:buClrTx/>
              <a:buSzTx/>
              <a:buFontTx/>
            </a:pPr>
            <a:r>
              <a:rPr lang="zh-CN" altLang="en-US" sz="2400" b="1" dirty="0"/>
              <a:t>计算机</a:t>
            </a:r>
            <a:r>
              <a:rPr lang="zh-CN" altLang="en-US" sz="2400" b="1" dirty="0">
                <a:solidFill>
                  <a:srgbClr val="FF0000"/>
                </a:solidFill>
              </a:rPr>
              <a:t>能干什么</a:t>
            </a:r>
            <a:r>
              <a:rPr lang="zh-CN" altLang="en-US" sz="2400" b="1" dirty="0"/>
              <a:t>？</a:t>
            </a:r>
          </a:p>
          <a:p>
            <a:pPr lvl="1" eaLnBrk="1" hangingPunct="1">
              <a:lnSpc>
                <a:spcPct val="110000"/>
              </a:lnSpc>
            </a:pPr>
            <a:r>
              <a:rPr lang="zh-CN" altLang="en-US" sz="1800" dirty="0"/>
              <a:t>存储更多的数据</a:t>
            </a:r>
            <a:r>
              <a:rPr lang="en-US" altLang="zh-CN" sz="1800" dirty="0"/>
              <a:t>---</a:t>
            </a:r>
            <a:r>
              <a:rPr lang="zh-CN" altLang="en-US" sz="1800" dirty="0"/>
              <a:t>大数据</a:t>
            </a:r>
            <a:endParaRPr lang="en-US" altLang="zh-CN" sz="1800" dirty="0"/>
          </a:p>
          <a:p>
            <a:pPr lvl="1" eaLnBrk="1" hangingPunct="1">
              <a:lnSpc>
                <a:spcPct val="110000"/>
              </a:lnSpc>
            </a:pPr>
            <a:r>
              <a:rPr lang="zh-CN" altLang="en-US" sz="1800" dirty="0"/>
              <a:t>解决更复杂的问题</a:t>
            </a:r>
            <a:r>
              <a:rPr lang="en-US" altLang="zh-CN" sz="1800" dirty="0"/>
              <a:t>---</a:t>
            </a:r>
            <a:r>
              <a:rPr lang="zh-CN" altLang="en-US" sz="1800" dirty="0"/>
              <a:t>人工智能。</a:t>
            </a:r>
            <a:endParaRPr lang="en-US" altLang="zh-CN" sz="1800" dirty="0"/>
          </a:p>
          <a:p>
            <a:pPr lvl="1" eaLnBrk="1" hangingPunct="1">
              <a:lnSpc>
                <a:spcPct val="110000"/>
              </a:lnSpc>
            </a:pPr>
            <a:r>
              <a:rPr lang="zh-CN" altLang="en-US" sz="1800" dirty="0"/>
              <a:t>交流更方便些</a:t>
            </a:r>
            <a:r>
              <a:rPr lang="en-US" altLang="zh-CN" sz="1800" dirty="0"/>
              <a:t>-------</a:t>
            </a:r>
            <a:r>
              <a:rPr lang="zh-CN" altLang="en-US" sz="1800" dirty="0"/>
              <a:t>听说。</a:t>
            </a:r>
          </a:p>
          <a:p>
            <a:pPr lvl="1" eaLnBrk="1" hangingPunct="1">
              <a:lnSpc>
                <a:spcPct val="110000"/>
              </a:lnSpc>
            </a:pPr>
            <a:r>
              <a:rPr lang="zh-CN" altLang="en-US" sz="1800" dirty="0"/>
              <a:t>以亿亿次</a:t>
            </a:r>
            <a:r>
              <a:rPr lang="en-US" altLang="zh-CN" sz="1800" dirty="0"/>
              <a:t>/S</a:t>
            </a:r>
            <a:r>
              <a:rPr lang="zh-CN" altLang="en-US" sz="1800" dirty="0"/>
              <a:t>的速度</a:t>
            </a:r>
            <a:r>
              <a:rPr lang="en-US" altLang="zh-CN" sz="1800" dirty="0"/>
              <a:t>,</a:t>
            </a:r>
            <a:r>
              <a:rPr lang="zh-CN" altLang="en-US" sz="1800" dirty="0"/>
              <a:t> 模拟无法实现或耗资巨大的过程等。</a:t>
            </a:r>
          </a:p>
        </p:txBody>
      </p:sp>
      <p:sp>
        <p:nvSpPr>
          <p:cNvPr id="957449" name="Rectangle 9"/>
          <p:cNvSpPr>
            <a:spLocks noGrp="1" noChangeArrowheads="1"/>
          </p:cNvSpPr>
          <p:nvPr>
            <p:ph type="title"/>
          </p:nvPr>
        </p:nvSpPr>
        <p:spPr>
          <a:xfrm>
            <a:off x="661988" y="3788728"/>
            <a:ext cx="4125913" cy="40005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700" b="0" i="0" u="none" strike="noStrike" kern="1200" cap="none" spc="0" normalizeH="0" baseline="0" noProof="0" dirty="0">
                <a:ln>
                  <a:noFill/>
                </a:ln>
                <a:solidFill>
                  <a:schemeClr val="tx2"/>
                </a:solidFill>
                <a:effectLst/>
                <a:uLnTx/>
                <a:uFillTx/>
                <a:latin typeface="+mj-lt"/>
                <a:ea typeface="+mj-ea"/>
                <a:cs typeface="+mj-cs"/>
              </a:rPr>
              <a:t>计算机</a:t>
            </a:r>
            <a:r>
              <a:rPr kumimoji="0" lang="zh-CN" altLang="en-US" sz="2700" b="0" i="0" u="none" strike="noStrike" kern="1200" cap="none" spc="0" normalizeH="0" baseline="0" noProof="0" dirty="0">
                <a:ln>
                  <a:noFill/>
                </a:ln>
                <a:solidFill>
                  <a:srgbClr val="FF0000"/>
                </a:solidFill>
                <a:effectLst/>
                <a:uLnTx/>
                <a:uFillTx/>
                <a:latin typeface="+mj-lt"/>
                <a:ea typeface="+mj-ea"/>
                <a:cs typeface="+mj-cs"/>
              </a:rPr>
              <a:t>不能干什么</a:t>
            </a:r>
            <a:r>
              <a:rPr kumimoji="0" lang="zh-CN" altLang="en-US" sz="2700" b="0" i="0" u="none" strike="noStrike" kern="1200" cap="none" spc="0" normalizeH="0" baseline="0" noProof="0" dirty="0">
                <a:ln>
                  <a:noFill/>
                </a:ln>
                <a:solidFill>
                  <a:schemeClr val="tx2"/>
                </a:solidFill>
                <a:effectLst/>
                <a:uLnTx/>
                <a:uFillTx/>
                <a:latin typeface="+mj-lt"/>
                <a:ea typeface="+mj-ea"/>
                <a:cs typeface="+mj-cs"/>
              </a:rPr>
              <a:t>？</a:t>
            </a:r>
          </a:p>
        </p:txBody>
      </p:sp>
      <p:sp>
        <p:nvSpPr>
          <p:cNvPr id="957451" name="Rectangle 11"/>
          <p:cNvSpPr/>
          <p:nvPr/>
        </p:nvSpPr>
        <p:spPr>
          <a:xfrm>
            <a:off x="417513" y="4221480"/>
            <a:ext cx="7564437" cy="722313"/>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742950" lvl="1" indent="-285750" eaLnBrk="1" hangingPunct="1">
              <a:lnSpc>
                <a:spcPct val="110000"/>
              </a:lnSpc>
            </a:pPr>
            <a:r>
              <a:rPr lang="zh-CN" altLang="en-US" sz="1800" b="1" dirty="0"/>
              <a:t>人机分界在于</a:t>
            </a:r>
            <a:r>
              <a:rPr lang="en-US" altLang="zh-CN" sz="1800" b="1" dirty="0"/>
              <a:t>“</a:t>
            </a:r>
            <a:r>
              <a:rPr lang="zh-CN" altLang="en-US" sz="1800" b="1" dirty="0"/>
              <a:t>思考</a:t>
            </a:r>
            <a:r>
              <a:rPr lang="en-US" altLang="zh-CN" sz="1800" b="1" dirty="0"/>
              <a:t>”</a:t>
            </a:r>
            <a:r>
              <a:rPr lang="zh-CN" altLang="en-US" sz="1800" b="1" dirty="0"/>
              <a:t>二字。计算机所不具备：直觉、综合、机敏、灵感。由人来创造性地研究各种所需的算法、模型、方法。</a:t>
            </a:r>
            <a:endParaRPr lang="zh-CN" altLang="en-US" sz="1500" b="1" dirty="0"/>
          </a:p>
        </p:txBody>
      </p:sp>
      <p:sp>
        <p:nvSpPr>
          <p:cNvPr id="2" name="矩形 1"/>
          <p:cNvSpPr/>
          <p:nvPr/>
        </p:nvSpPr>
        <p:spPr>
          <a:xfrm>
            <a:off x="1259999" y="333375"/>
            <a:ext cx="3449320" cy="5835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计算机与计算思维</a:t>
            </a:r>
            <a:endParaRPr kumimoji="0" lang="en-US" altLang="zh-CN" sz="32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57449"/>
                                        </p:tgtEl>
                                        <p:attrNameLst>
                                          <p:attrName>style.visibility</p:attrName>
                                        </p:attrNameLst>
                                      </p:cBhvr>
                                      <p:to>
                                        <p:strVal val="visible"/>
                                      </p:to>
                                    </p:set>
                                    <p:anim calcmode="lin" valueType="num">
                                      <p:cBhvr>
                                        <p:cTn id="7" dur="500" fill="hold"/>
                                        <p:tgtEl>
                                          <p:spTgt spid="957449"/>
                                        </p:tgtEl>
                                        <p:attrNameLst>
                                          <p:attrName>ppt_w</p:attrName>
                                        </p:attrNameLst>
                                      </p:cBhvr>
                                      <p:tavLst>
                                        <p:tav tm="0">
                                          <p:val>
                                            <p:fltVal val="0"/>
                                          </p:val>
                                        </p:tav>
                                        <p:tav tm="100000">
                                          <p:val>
                                            <p:strVal val="#ppt_w"/>
                                          </p:val>
                                        </p:tav>
                                      </p:tavLst>
                                    </p:anim>
                                    <p:anim calcmode="lin" valueType="num">
                                      <p:cBhvr>
                                        <p:cTn id="8" dur="500" fill="hold"/>
                                        <p:tgtEl>
                                          <p:spTgt spid="957449"/>
                                        </p:tgtEl>
                                        <p:attrNameLst>
                                          <p:attrName>ppt_h</p:attrName>
                                        </p:attrNameLst>
                                      </p:cBhvr>
                                      <p:tavLst>
                                        <p:tav tm="0">
                                          <p:val>
                                            <p:fltVal val="0"/>
                                          </p:val>
                                        </p:tav>
                                        <p:tav tm="100000">
                                          <p:val>
                                            <p:strVal val="#ppt_h"/>
                                          </p:val>
                                        </p:tav>
                                      </p:tavLst>
                                    </p:anim>
                                    <p:animEffect transition="in" filter="fade">
                                      <p:cBhvr>
                                        <p:cTn id="9" dur="500"/>
                                        <p:tgtEl>
                                          <p:spTgt spid="957449"/>
                                        </p:tgtEl>
                                      </p:cBhvr>
                                    </p:animEffect>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957451">
                                            <p:txEl>
                                              <p:pRg st="0" end="0"/>
                                            </p:txEl>
                                          </p:spTgt>
                                        </p:tgtEl>
                                        <p:attrNameLst>
                                          <p:attrName>style.visibility</p:attrName>
                                        </p:attrNameLst>
                                      </p:cBhvr>
                                      <p:to>
                                        <p:strVal val="visible"/>
                                      </p:to>
                                    </p:set>
                                    <p:animEffect transition="in" filter="fade">
                                      <p:cBhvr>
                                        <p:cTn id="14" dur="1000"/>
                                        <p:tgtEl>
                                          <p:spTgt spid="957451">
                                            <p:txEl>
                                              <p:pRg st="0" end="0"/>
                                            </p:txEl>
                                          </p:spTgt>
                                        </p:tgtEl>
                                      </p:cBhvr>
                                    </p:animEffect>
                                    <p:anim calcmode="lin" valueType="num">
                                      <p:cBhvr>
                                        <p:cTn id="15" dur="1000" fill="hold"/>
                                        <p:tgtEl>
                                          <p:spTgt spid="957451">
                                            <p:txEl>
                                              <p:pRg st="0" end="0"/>
                                            </p:txEl>
                                          </p:spTgt>
                                        </p:tgtEl>
                                        <p:attrNameLst>
                                          <p:attrName>ppt_x</p:attrName>
                                        </p:attrNameLst>
                                      </p:cBhvr>
                                      <p:tavLst>
                                        <p:tav tm="0">
                                          <p:val>
                                            <p:strVal val="#ppt_x-.1"/>
                                          </p:val>
                                        </p:tav>
                                        <p:tav tm="100000">
                                          <p:val>
                                            <p:strVal val="#ppt_x"/>
                                          </p:val>
                                        </p:tav>
                                      </p:tavLst>
                                    </p:anim>
                                    <p:anim calcmode="lin" valueType="num">
                                      <p:cBhvr>
                                        <p:cTn id="16" dur="1000" fill="hold"/>
                                        <p:tgtEl>
                                          <p:spTgt spid="9574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3007"/>
                                        </p:tgtEl>
                                        <p:attrNameLst>
                                          <p:attrName>style.visibility</p:attrName>
                                        </p:attrNameLst>
                                      </p:cBhvr>
                                      <p:to>
                                        <p:strVal val="visible"/>
                                      </p:to>
                                    </p:set>
                                    <p:anim calcmode="lin" valueType="num">
                                      <p:cBhvr>
                                        <p:cTn id="21" dur="500" fill="hold"/>
                                        <p:tgtEl>
                                          <p:spTgt spid="213007"/>
                                        </p:tgtEl>
                                        <p:attrNameLst>
                                          <p:attrName>ppt_w</p:attrName>
                                        </p:attrNameLst>
                                      </p:cBhvr>
                                      <p:tavLst>
                                        <p:tav tm="0">
                                          <p:val>
                                            <p:fltVal val="0"/>
                                          </p:val>
                                        </p:tav>
                                        <p:tav tm="100000">
                                          <p:val>
                                            <p:strVal val="#ppt_w"/>
                                          </p:val>
                                        </p:tav>
                                      </p:tavLst>
                                    </p:anim>
                                    <p:anim calcmode="lin" valueType="num">
                                      <p:cBhvr>
                                        <p:cTn id="22" dur="500" fill="hold"/>
                                        <p:tgtEl>
                                          <p:spTgt spid="213007"/>
                                        </p:tgtEl>
                                        <p:attrNameLst>
                                          <p:attrName>ppt_h</p:attrName>
                                        </p:attrNameLst>
                                      </p:cBhvr>
                                      <p:tavLst>
                                        <p:tav tm="0">
                                          <p:val>
                                            <p:fltVal val="0"/>
                                          </p:val>
                                        </p:tav>
                                        <p:tav tm="100000">
                                          <p:val>
                                            <p:strVal val="#ppt_h"/>
                                          </p:val>
                                        </p:tav>
                                      </p:tavLst>
                                    </p:anim>
                                    <p:animEffect transition="in" filter="fade">
                                      <p:cBhvr>
                                        <p:cTn id="23" dur="500"/>
                                        <p:tgtEl>
                                          <p:spTgt spid="213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7" grpId="0" bldLvl="0" animBg="1"/>
      <p:bldP spid="957449" grpId="0"/>
      <p:bldP spid="957451"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9"/>
          <p:cNvGrpSpPr/>
          <p:nvPr/>
        </p:nvGrpSpPr>
        <p:grpSpPr>
          <a:xfrm>
            <a:off x="1784350" y="2898775"/>
            <a:ext cx="6110288" cy="1223963"/>
            <a:chOff x="3076803" y="2743200"/>
            <a:chExt cx="5264151" cy="929646"/>
          </a:xfrm>
        </p:grpSpPr>
        <p:grpSp>
          <p:nvGrpSpPr>
            <p:cNvPr id="35843" name="Group 6"/>
            <p:cNvGrpSpPr/>
            <p:nvPr/>
          </p:nvGrpSpPr>
          <p:grpSpPr>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sp>
          <p:nvSpPr>
            <p:cNvPr id="35844" name="Text Box 9"/>
            <p:cNvSpPr txBox="1"/>
            <p:nvPr/>
          </p:nvSpPr>
          <p:spPr>
            <a:xfrm>
              <a:off x="3860477" y="2901199"/>
              <a:ext cx="4115310" cy="771647"/>
            </a:xfrm>
            <a:prstGeom prst="rect">
              <a:avLst/>
            </a:prstGeom>
            <a:noFill/>
            <a:ln w="9525">
              <a:noFill/>
            </a:ln>
            <a:effectLst>
              <a:outerShdw dist="17961" dir="2699999" algn="ctr" rotWithShape="0">
                <a:srgbClr val="000000">
                  <a:alpha val="50000"/>
                </a:srgbClr>
              </a:outerShdw>
            </a:effectLst>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3000" b="1" dirty="0">
                  <a:solidFill>
                    <a:srgbClr val="FF0000"/>
                  </a:solidFill>
                  <a:latin typeface="黑体" panose="02010609060101010101" pitchFamily="49" charset="-122"/>
                  <a:ea typeface="黑体" panose="02010609060101010101" pitchFamily="49" charset="-122"/>
                </a:rPr>
                <a:t>1.2 </a:t>
              </a:r>
              <a:r>
                <a:rPr lang="zh-CN" altLang="en-US" sz="3000" b="1" dirty="0">
                  <a:solidFill>
                    <a:srgbClr val="FF0000"/>
                  </a:solidFill>
                  <a:latin typeface="黑体" panose="02010609060101010101" pitchFamily="49" charset="-122"/>
                  <a:ea typeface="黑体" panose="02010609060101010101" pitchFamily="49" charset="-122"/>
                </a:rPr>
                <a:t>通用机的</a:t>
              </a:r>
              <a:r>
                <a:rPr lang="zh-CN" altLang="zh-CN" sz="3000" b="1" dirty="0">
                  <a:solidFill>
                    <a:srgbClr val="FF0000"/>
                  </a:solidFill>
                  <a:latin typeface="黑体" panose="02010609060101010101" pitchFamily="49" charset="-122"/>
                  <a:ea typeface="黑体" panose="02010609060101010101" pitchFamily="49" charset="-122"/>
                </a:rPr>
                <a:t>体系结构</a:t>
              </a:r>
              <a:endParaRPr lang="zh-CN" altLang="en-US" sz="3000" b="1" dirty="0">
                <a:solidFill>
                  <a:srgbClr val="FF0000"/>
                </a:solidFill>
                <a:latin typeface="黑体" panose="02010609060101010101" pitchFamily="49" charset="-122"/>
                <a:ea typeface="黑体" panose="02010609060101010101" pitchFamily="49" charset="-122"/>
              </a:endParaRPr>
            </a:p>
            <a:p>
              <a:pPr marL="0" lvl="0" indent="0" algn="ctr">
                <a:spcBef>
                  <a:spcPct val="0"/>
                </a:spcBef>
                <a:buNone/>
              </a:pPr>
              <a:endParaRPr lang="en-US" altLang="zh-CN" sz="3000" b="1" dirty="0">
                <a:solidFill>
                  <a:srgbClr val="FF0000"/>
                </a:solidFill>
                <a:latin typeface="黑体" panose="02010609060101010101" pitchFamily="49" charset="-122"/>
                <a:ea typeface="黑体" panose="02010609060101010101" pitchFamily="49" charset="-122"/>
              </a:endParaRPr>
            </a:p>
          </p:txBody>
        </p:sp>
        <p:sp>
          <p:nvSpPr>
            <p:cNvPr id="8" name="AutoShape 18"/>
            <p:cNvSpPr>
              <a:spLocks noChangeArrowheads="1"/>
            </p:cNvSpPr>
            <p:nvPr/>
          </p:nvSpPr>
          <p:spPr bwMode="ltGray">
            <a:xfrm>
              <a:off x="3076803" y="2743200"/>
              <a:ext cx="685202" cy="686081"/>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9" name="Text Box 19"/>
            <p:cNvSpPr txBox="1">
              <a:spLocks noChangeArrowheads="1"/>
            </p:cNvSpPr>
            <p:nvPr/>
          </p:nvSpPr>
          <p:spPr bwMode="black">
            <a:xfrm>
              <a:off x="3328454" y="2842073"/>
              <a:ext cx="158649" cy="420813"/>
            </a:xfrm>
            <a:prstGeom prst="rect">
              <a:avLst/>
            </a:prstGeom>
            <a:noFill/>
            <a:ln w="9525" algn="ctr">
              <a:noFill/>
              <a:miter lim="800000"/>
            </a:ln>
            <a:effectLst/>
          </p:spPr>
          <p:txBody>
            <a:bodyPr wrap="none">
              <a:spAutoFit/>
            </a:bodyPr>
            <a:lstStyle/>
            <a:p>
              <a:pPr marR="0" algn="ctr" defTabSz="685800" fontAlgn="auto">
                <a:spcBef>
                  <a:spcPts val="0"/>
                </a:spcBef>
                <a:spcAft>
                  <a:spcPts val="0"/>
                </a:spcAft>
                <a:buClrTx/>
                <a:buSzTx/>
                <a:buFont typeface="Arial" panose="020B0604020202020204" pitchFamily="34" charset="0"/>
                <a:buNone/>
                <a:defRPr/>
              </a:pPr>
              <a:endParaRPr kumimoji="0" lang="en-US" altLang="zh-CN" sz="3000" b="1" kern="0" cap="none" spc="0" normalizeH="0" baseline="0" noProof="0" dirty="0">
                <a:solidFill>
                  <a:srgbClr val="FFFFFF"/>
                </a:solidFill>
                <a:latin typeface="Arial" panose="020B0604020202020204" pitchFamily="34" charset="0"/>
                <a:ea typeface="宋体" panose="02010600030101010101" pitchFamily="2" charset="-122"/>
                <a:cs typeface="+mn-c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p:nvPr/>
        </p:nvSpPr>
        <p:spPr>
          <a:xfrm>
            <a:off x="1331913" y="333375"/>
            <a:ext cx="4940300" cy="647700"/>
          </a:xfrm>
          <a:prstGeom prst="rect">
            <a:avLst/>
          </a:prstGeom>
          <a:noFill/>
          <a:ln w="9525">
            <a:noFill/>
          </a:ln>
        </p:spPr>
        <p:txBody>
          <a:bodyPr lIns="68580" tIns="34290" rIns="68580" bIns="34290"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90000"/>
              </a:lnSpc>
              <a:spcBef>
                <a:spcPct val="0"/>
              </a:spcBef>
              <a:buNone/>
            </a:pPr>
            <a:r>
              <a:rPr lang="zh-CN" altLang="en-US" sz="4000" b="1" dirty="0"/>
              <a:t>计算机是什么？</a:t>
            </a:r>
          </a:p>
        </p:txBody>
      </p:sp>
      <p:sp>
        <p:nvSpPr>
          <p:cNvPr id="6" name="Rectangle 6"/>
          <p:cNvSpPr>
            <a:spLocks noChangeArrowheads="1"/>
          </p:cNvSpPr>
          <p:nvPr/>
        </p:nvSpPr>
        <p:spPr bwMode="auto">
          <a:xfrm>
            <a:off x="539750" y="2060575"/>
            <a:ext cx="7748588" cy="2968625"/>
          </a:xfrm>
          <a:prstGeom prst="rect">
            <a:avLst/>
          </a:prstGeom>
          <a:noFill/>
          <a:ln>
            <a:noFill/>
          </a:ln>
          <a:effec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914400" rtl="0" eaLnBrk="1" fontAlgn="base" latinLnBrk="0" hangingPunct="1">
              <a:lnSpc>
                <a:spcPct val="110000"/>
              </a:lnSpc>
              <a:spcBef>
                <a:spcPts val="600"/>
              </a:spcBef>
              <a:spcAft>
                <a:spcPts val="900"/>
              </a:spcAft>
              <a:buClr>
                <a:schemeClr val="folHlink"/>
              </a:buClr>
              <a:buSzPct val="60000"/>
              <a:buFont typeface="Wingdings 3" panose="05040102010807070707" pitchFamily="18" charset="2"/>
              <a:buNone/>
              <a:defRPr/>
            </a:pP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计算机全称是</a:t>
            </a:r>
            <a:r>
              <a:rPr kumimoji="0"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通用电子数字计算机</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p>
          <a:p>
            <a:pPr marL="342900" marR="0" lvl="0" indent="-342900" algn="l" defTabSz="914400" rtl="0" eaLnBrk="1" fontAlgn="base" latinLnBrk="0" hangingPunct="1">
              <a:lnSpc>
                <a:spcPct val="110000"/>
              </a:lnSpc>
              <a:spcBef>
                <a:spcPts val="600"/>
              </a:spcBef>
              <a:spcAft>
                <a:spcPts val="450"/>
              </a:spcAft>
              <a:buClr>
                <a:srgbClr val="C00000"/>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通用</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是指计算机可服务于多种用途；</a:t>
            </a:r>
            <a:endPar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10000"/>
              </a:lnSpc>
              <a:spcBef>
                <a:spcPts val="600"/>
              </a:spcBef>
              <a:spcAft>
                <a:spcPts val="450"/>
              </a:spcAft>
              <a:buClr>
                <a:srgbClr val="C00000"/>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电子</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是指计算机是一种电子设备；</a:t>
            </a:r>
            <a:endPar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10000"/>
              </a:lnSpc>
              <a:spcBef>
                <a:spcPts val="600"/>
              </a:spcBef>
              <a:spcAft>
                <a:spcPts val="450"/>
              </a:spcAft>
              <a:buClr>
                <a:srgbClr val="C00000"/>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数字</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是指在计算机内部一切信息均用</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和</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的编码来表示。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325563" y="260350"/>
            <a:ext cx="5111750" cy="708025"/>
          </a:xfrm>
          <a:prstGeom prst="rect">
            <a:avLst/>
          </a:prstGeom>
          <a:noFill/>
        </p:spPr>
        <p:txBody>
          <a:bodyPr>
            <a:spAutoFit/>
          </a:bodyPr>
          <a:lstStyle/>
          <a:p>
            <a:pPr marR="0" defTabSz="914400" eaLnBrk="1" hangingPunct="1">
              <a:buClrTx/>
              <a:buSzTx/>
              <a:buFont typeface="Arial" panose="020B0604020202020204" pitchFamily="34" charset="0"/>
              <a:buNone/>
              <a:defRPr/>
            </a:pPr>
            <a:r>
              <a:rPr kumimoji="0" lang="zh-CN" altLang="en-US" sz="4000" kern="1200" cap="none" spc="0" normalizeH="0" baseline="0" noProof="0" dirty="0">
                <a:latin typeface="+mn-ea"/>
                <a:ea typeface="宋体" panose="02010600030101010101" pitchFamily="2" charset="-122"/>
                <a:cs typeface="+mn-cs"/>
              </a:rPr>
              <a:t>现代计算机的发展</a:t>
            </a:r>
          </a:p>
        </p:txBody>
      </p:sp>
      <p:sp>
        <p:nvSpPr>
          <p:cNvPr id="9" name="内容占位符 8"/>
          <p:cNvSpPr>
            <a:spLocks noGrp="1"/>
          </p:cNvSpPr>
          <p:nvPr/>
        </p:nvSpPr>
        <p:spPr>
          <a:xfrm>
            <a:off x="323215" y="1340324"/>
            <a:ext cx="8393431" cy="497999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00000"/>
              </a:lnSpc>
              <a:spcBef>
                <a:spcPts val="600"/>
              </a:spcBef>
              <a:buFont typeface="Arial" panose="020B0604020202020204" pitchFamily="34" charset="0"/>
              <a:buChar char="•"/>
              <a:defRPr sz="3600" kern="1200">
                <a:solidFill>
                  <a:schemeClr val="tx1"/>
                </a:solidFill>
                <a:latin typeface="微软雅黑" panose="020B0503020204020204" pitchFamily="34" charset="-122"/>
                <a:ea typeface="微软雅黑" panose="020B0503020204020204" pitchFamily="34" charset="-122"/>
                <a:cs typeface="+mn-cs"/>
              </a:defRPr>
            </a:lvl1pPr>
            <a:lvl2pPr marL="685800" indent="-28829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Wingdings" panose="05000000000000000000" pitchFamily="2" charset="2"/>
              <a:buChar char="ü"/>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zh-CN" altLang="en-US" b="1" dirty="0">
                <a:latin typeface="微软雅黑" panose="020B0503020204020204" pitchFamily="34" charset="-122"/>
                <a:ea typeface="微软雅黑" panose="020B0503020204020204" pitchFamily="34" charset="-122"/>
              </a:rPr>
              <a:t>电子数字计算机的诞生：</a:t>
            </a:r>
            <a:endParaRPr lang="en-US" altLang="zh-CN" b="1" dirty="0">
              <a:latin typeface="微软雅黑" panose="020B0503020204020204" pitchFamily="34" charset="-122"/>
              <a:ea typeface="微软雅黑" panose="020B0503020204020204" pitchFamily="34" charset="-122"/>
            </a:endParaRPr>
          </a:p>
          <a:p>
            <a:pPr lvl="1">
              <a:lnSpc>
                <a:spcPct val="120000"/>
              </a:lnSpc>
              <a:spcBef>
                <a:spcPts val="1200"/>
              </a:spcBef>
            </a:pPr>
            <a:r>
              <a:rPr lang="en-US" altLang="zh-CN" sz="3300" b="1" dirty="0"/>
              <a:t>1935-1939</a:t>
            </a:r>
            <a:r>
              <a:rPr lang="zh-CN" altLang="en-US" sz="3300" b="1" dirty="0"/>
              <a:t>：</a:t>
            </a:r>
            <a:r>
              <a:rPr lang="en-US" altLang="zh-CN" sz="3300" b="1" dirty="0"/>
              <a:t>ABC</a:t>
            </a:r>
            <a:r>
              <a:rPr lang="zh-CN" altLang="en-US" sz="3300" b="1" dirty="0"/>
              <a:t>，</a:t>
            </a:r>
            <a:r>
              <a:rPr lang="en-US" altLang="zh-CN" sz="3300" b="1" dirty="0"/>
              <a:t>300</a:t>
            </a:r>
            <a:r>
              <a:rPr lang="zh-CN" altLang="en-US" sz="3300" b="1" dirty="0"/>
              <a:t>个电子管，样机；阿塔纳索夫（电子计算机之父）</a:t>
            </a:r>
            <a:endParaRPr lang="en-US" altLang="zh-CN" sz="3300" b="1" dirty="0"/>
          </a:p>
          <a:p>
            <a:pPr lvl="1">
              <a:lnSpc>
                <a:spcPct val="120000"/>
              </a:lnSpc>
              <a:spcBef>
                <a:spcPts val="1200"/>
              </a:spcBef>
            </a:pPr>
            <a:r>
              <a:rPr lang="en-US" altLang="zh-CN" sz="3300" b="1" dirty="0"/>
              <a:t>1946</a:t>
            </a:r>
            <a:r>
              <a:rPr lang="zh-CN" altLang="en-US" sz="3300" b="1" dirty="0"/>
              <a:t>年：</a:t>
            </a:r>
            <a:r>
              <a:rPr lang="en-US" altLang="zh-CN" sz="3300" b="1" dirty="0"/>
              <a:t> ENIAC</a:t>
            </a:r>
            <a:r>
              <a:rPr lang="zh-CN" altLang="en-US" sz="3300" b="1" dirty="0"/>
              <a:t>，每秒</a:t>
            </a:r>
            <a:r>
              <a:rPr lang="en-US" altLang="zh-CN" sz="3300" b="1" dirty="0"/>
              <a:t>5000</a:t>
            </a:r>
            <a:r>
              <a:rPr lang="zh-CN" altLang="en-US" sz="3300" b="1" dirty="0"/>
              <a:t>次加法，</a:t>
            </a:r>
            <a:r>
              <a:rPr lang="en-US" altLang="zh-CN" sz="3300" b="1" dirty="0"/>
              <a:t>50</a:t>
            </a:r>
            <a:r>
              <a:rPr lang="zh-CN" altLang="en-US" sz="3300" b="1" dirty="0"/>
              <a:t>次乘法运算，采用十进制；莫克利、艾克特</a:t>
            </a:r>
            <a:endParaRPr lang="en-US" altLang="zh-CN" sz="3300" b="1" dirty="0"/>
          </a:p>
          <a:p>
            <a:pPr lvl="1">
              <a:lnSpc>
                <a:spcPct val="120000"/>
              </a:lnSpc>
              <a:spcBef>
                <a:spcPts val="1200"/>
              </a:spcBef>
            </a:pPr>
            <a:r>
              <a:rPr lang="en-US" altLang="zh-CN" sz="3300" b="1" dirty="0"/>
              <a:t> 1945</a:t>
            </a:r>
            <a:r>
              <a:rPr lang="zh-CN" altLang="en-US" sz="3300" b="1" dirty="0"/>
              <a:t>年：</a:t>
            </a:r>
            <a:r>
              <a:rPr lang="en-US" altLang="zh-CN" sz="3300" b="1" dirty="0"/>
              <a:t>EDVAC</a:t>
            </a:r>
            <a:r>
              <a:rPr lang="zh-CN" altLang="en-US" sz="3300" b="1" dirty="0"/>
              <a:t>报告草案，</a:t>
            </a:r>
            <a:r>
              <a:rPr lang="zh-CN" altLang="en-US" sz="3300" b="1" dirty="0">
                <a:solidFill>
                  <a:srgbClr val="FF0000"/>
                </a:solidFill>
              </a:rPr>
              <a:t>存储程序；</a:t>
            </a:r>
            <a:r>
              <a:rPr lang="zh-CN" altLang="en-US" sz="3300" b="1" dirty="0"/>
              <a:t> 冯</a:t>
            </a:r>
            <a:r>
              <a:rPr lang="en-US" altLang="zh-CN" sz="3300" b="1" dirty="0"/>
              <a:t>.</a:t>
            </a:r>
            <a:r>
              <a:rPr lang="zh-CN" altLang="en-US" sz="3300" b="1" dirty="0"/>
              <a:t>诺依曼</a:t>
            </a:r>
            <a:endParaRPr lang="en-US" altLang="zh-CN" sz="3300" b="1" dirty="0"/>
          </a:p>
          <a:p>
            <a:pPr>
              <a:lnSpc>
                <a:spcPct val="120000"/>
              </a:lnSpc>
              <a:spcBef>
                <a:spcPts val="1200"/>
              </a:spcBef>
            </a:pPr>
            <a:r>
              <a:rPr lang="zh-CN" altLang="en-US" b="1" dirty="0">
                <a:latin typeface="微软雅黑" panose="020B0503020204020204" pitchFamily="34" charset="-122"/>
                <a:ea typeface="微软雅黑" panose="020B0503020204020204" pitchFamily="34" charset="-122"/>
              </a:rPr>
              <a:t>第一代计算机：</a:t>
            </a:r>
            <a:r>
              <a:rPr lang="en-US" altLang="zh-CN" b="1" dirty="0">
                <a:latin typeface="微软雅黑" panose="020B0503020204020204" pitchFamily="34" charset="-122"/>
                <a:ea typeface="微软雅黑" panose="020B0503020204020204" pitchFamily="34" charset="-122"/>
              </a:rPr>
              <a:t>40</a:t>
            </a:r>
            <a:r>
              <a:rPr lang="zh-CN" altLang="en-US" b="1" dirty="0">
                <a:latin typeface="微软雅黑" panose="020B0503020204020204" pitchFamily="34" charset="-122"/>
                <a:ea typeface="微软雅黑" panose="020B0503020204020204" pitchFamily="34" charset="-122"/>
              </a:rPr>
              <a:t>年代，</a:t>
            </a:r>
            <a:r>
              <a:rPr lang="zh-CN" altLang="en-US" b="1" dirty="0">
                <a:solidFill>
                  <a:srgbClr val="0053A3"/>
                </a:solidFill>
                <a:latin typeface="微软雅黑" panose="020B0503020204020204" pitchFamily="34" charset="-122"/>
                <a:ea typeface="微软雅黑" panose="020B0503020204020204" pitchFamily="34" charset="-122"/>
              </a:rPr>
              <a:t>电子管</a:t>
            </a:r>
            <a:r>
              <a:rPr lang="zh-CN" altLang="en-US" b="1" dirty="0">
                <a:latin typeface="微软雅黑" panose="020B0503020204020204" pitchFamily="34" charset="-122"/>
                <a:ea typeface="微软雅黑" panose="020B0503020204020204" pitchFamily="34" charset="-122"/>
              </a:rPr>
              <a:t>，冯</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诺依曼，</a:t>
            </a:r>
            <a:r>
              <a:rPr lang="zh-CN" altLang="en-US" b="1" dirty="0">
                <a:solidFill>
                  <a:srgbClr val="FF0000"/>
                </a:solidFill>
                <a:latin typeface="微软雅黑" panose="020B0503020204020204" pitchFamily="34" charset="-122"/>
                <a:ea typeface="微软雅黑" panose="020B0503020204020204" pitchFamily="34" charset="-122"/>
              </a:rPr>
              <a:t>存储程序</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20000"/>
              </a:lnSpc>
              <a:spcBef>
                <a:spcPts val="1200"/>
              </a:spcBef>
            </a:pPr>
            <a:r>
              <a:rPr lang="zh-CN" altLang="en-US" b="1" dirty="0">
                <a:latin typeface="微软雅黑" panose="020B0503020204020204" pitchFamily="34" charset="-122"/>
                <a:ea typeface="微软雅黑" panose="020B0503020204020204" pitchFamily="34" charset="-122"/>
              </a:rPr>
              <a:t>第二代计算机：</a:t>
            </a:r>
            <a:r>
              <a:rPr lang="en-US" altLang="zh-CN" b="1" dirty="0">
                <a:latin typeface="微软雅黑" panose="020B0503020204020204" pitchFamily="34" charset="-122"/>
                <a:ea typeface="微软雅黑" panose="020B0503020204020204" pitchFamily="34" charset="-122"/>
              </a:rPr>
              <a:t>50</a:t>
            </a:r>
            <a:r>
              <a:rPr lang="zh-CN" altLang="en-US" b="1" dirty="0">
                <a:latin typeface="微软雅黑" panose="020B0503020204020204" pitchFamily="34" charset="-122"/>
                <a:ea typeface="微软雅黑" panose="020B0503020204020204" pitchFamily="34" charset="-122"/>
              </a:rPr>
              <a:t>年代，</a:t>
            </a:r>
            <a:r>
              <a:rPr lang="zh-CN" altLang="en-US" b="1" dirty="0">
                <a:solidFill>
                  <a:srgbClr val="0053A3"/>
                </a:solidFill>
                <a:latin typeface="微软雅黑" panose="020B0503020204020204" pitchFamily="34" charset="-122"/>
                <a:ea typeface="微软雅黑" panose="020B0503020204020204" pitchFamily="34" charset="-122"/>
              </a:rPr>
              <a:t>晶体管</a:t>
            </a:r>
            <a:r>
              <a:rPr lang="zh-CN" altLang="en-US" b="1" dirty="0">
                <a:latin typeface="微软雅黑" panose="020B0503020204020204" pitchFamily="34" charset="-122"/>
                <a:ea typeface="微软雅黑" panose="020B0503020204020204" pitchFamily="34" charset="-122"/>
              </a:rPr>
              <a:t>，实现浮点运算，提出中断、</a:t>
            </a:r>
            <a:r>
              <a:rPr lang="en-US" altLang="zh-CN" b="1" dirty="0">
                <a:latin typeface="微软雅黑" panose="020B0503020204020204" pitchFamily="34" charset="-122"/>
                <a:ea typeface="微软雅黑" panose="020B0503020204020204" pitchFamily="34" charset="-122"/>
              </a:rPr>
              <a:t>I/O</a:t>
            </a:r>
            <a:r>
              <a:rPr lang="zh-CN" altLang="en-US" b="1" dirty="0">
                <a:latin typeface="微软雅黑" panose="020B0503020204020204" pitchFamily="34" charset="-122"/>
                <a:ea typeface="微软雅黑" panose="020B0503020204020204" pitchFamily="34" charset="-122"/>
              </a:rPr>
              <a:t>概念；</a:t>
            </a:r>
            <a:endParaRPr lang="en-US" altLang="zh-CN" b="1" dirty="0">
              <a:latin typeface="微软雅黑" panose="020B0503020204020204" pitchFamily="34" charset="-122"/>
              <a:ea typeface="微软雅黑" panose="020B0503020204020204" pitchFamily="34" charset="-122"/>
            </a:endParaRPr>
          </a:p>
          <a:p>
            <a:pPr>
              <a:lnSpc>
                <a:spcPct val="120000"/>
              </a:lnSpc>
              <a:spcBef>
                <a:spcPts val="1200"/>
              </a:spcBef>
            </a:pPr>
            <a:r>
              <a:rPr lang="zh-CN" altLang="en-US" b="1" dirty="0">
                <a:latin typeface="微软雅黑" panose="020B0503020204020204" pitchFamily="34" charset="-122"/>
                <a:ea typeface="微软雅黑" panose="020B0503020204020204" pitchFamily="34" charset="-122"/>
              </a:rPr>
              <a:t>第三代计算机：</a:t>
            </a:r>
            <a:r>
              <a:rPr lang="en-US" altLang="zh-CN" b="1" dirty="0">
                <a:latin typeface="微软雅黑" panose="020B0503020204020204" pitchFamily="34" charset="-122"/>
                <a:ea typeface="微软雅黑" panose="020B0503020204020204" pitchFamily="34" charset="-122"/>
              </a:rPr>
              <a:t>60</a:t>
            </a:r>
            <a:r>
              <a:rPr lang="zh-CN" altLang="en-US" b="1" dirty="0">
                <a:latin typeface="微软雅黑" panose="020B0503020204020204" pitchFamily="34" charset="-122"/>
                <a:ea typeface="微软雅黑" panose="020B0503020204020204" pitchFamily="34" charset="-122"/>
              </a:rPr>
              <a:t>年代，</a:t>
            </a:r>
            <a:r>
              <a:rPr lang="zh-CN" altLang="en-US" b="1" dirty="0">
                <a:solidFill>
                  <a:srgbClr val="0053A3"/>
                </a:solidFill>
              </a:rPr>
              <a:t>集成电路</a:t>
            </a:r>
            <a:r>
              <a:rPr lang="zh-CN" altLang="en-US" b="1" dirty="0">
                <a:latin typeface="微软雅黑" panose="020B0503020204020204" pitchFamily="34" charset="-122"/>
                <a:ea typeface="微软雅黑" panose="020B0503020204020204" pitchFamily="34" charset="-122"/>
              </a:rPr>
              <a:t>，速度快，功耗低，带操作系统和资源调度；</a:t>
            </a:r>
            <a:endParaRPr lang="en-US" altLang="zh-CN" b="1" dirty="0">
              <a:latin typeface="微软雅黑" panose="020B0503020204020204" pitchFamily="34" charset="-122"/>
              <a:ea typeface="微软雅黑" panose="020B0503020204020204" pitchFamily="34" charset="-122"/>
            </a:endParaRPr>
          </a:p>
          <a:p>
            <a:pPr>
              <a:lnSpc>
                <a:spcPct val="120000"/>
              </a:lnSpc>
              <a:spcBef>
                <a:spcPts val="1200"/>
              </a:spcBef>
            </a:pPr>
            <a:r>
              <a:rPr lang="zh-CN" altLang="en-US" b="1" dirty="0">
                <a:latin typeface="微软雅黑" panose="020B0503020204020204" pitchFamily="34" charset="-122"/>
                <a:ea typeface="微软雅黑" panose="020B0503020204020204" pitchFamily="34" charset="-122"/>
              </a:rPr>
              <a:t>第四代计算机：</a:t>
            </a:r>
            <a:r>
              <a:rPr lang="en-US" altLang="zh-CN" b="1" dirty="0">
                <a:latin typeface="微软雅黑" panose="020B0503020204020204" pitchFamily="34" charset="-122"/>
                <a:ea typeface="微软雅黑" panose="020B0503020204020204" pitchFamily="34" charset="-122"/>
              </a:rPr>
              <a:t>70</a:t>
            </a:r>
            <a:r>
              <a:rPr lang="zh-CN" altLang="en-US" b="1" dirty="0">
                <a:latin typeface="微软雅黑" panose="020B0503020204020204" pitchFamily="34" charset="-122"/>
                <a:ea typeface="微软雅黑" panose="020B0503020204020204" pitchFamily="34" charset="-122"/>
              </a:rPr>
              <a:t>年代后，</a:t>
            </a:r>
            <a:r>
              <a:rPr lang="zh-CN" altLang="en-US" b="1" dirty="0">
                <a:solidFill>
                  <a:srgbClr val="0053A3"/>
                </a:solidFill>
                <a:latin typeface="微软雅黑" panose="020B0503020204020204" pitchFamily="34" charset="-122"/>
                <a:ea typeface="微软雅黑" panose="020B0503020204020204" pitchFamily="34" charset="-122"/>
              </a:rPr>
              <a:t>超大规模集成电路</a:t>
            </a:r>
            <a:r>
              <a:rPr lang="zh-CN" altLang="en-US" b="1" dirty="0">
                <a:latin typeface="微软雅黑" panose="020B0503020204020204" pitchFamily="34" charset="-122"/>
                <a:ea typeface="微软雅黑" panose="020B0503020204020204" pitchFamily="34" charset="-122"/>
              </a:rPr>
              <a:t>，摩尔定律，计算机网络发展；</a:t>
            </a:r>
            <a:endParaRPr lang="en-US" altLang="zh-CN" b="1" dirty="0">
              <a:latin typeface="微软雅黑" panose="020B0503020204020204" pitchFamily="34" charset="-122"/>
              <a:ea typeface="微软雅黑" panose="020B0503020204020204" pitchFamily="34" charset="-122"/>
            </a:endParaRPr>
          </a:p>
          <a:p>
            <a:pPr>
              <a:lnSpc>
                <a:spcPct val="120000"/>
              </a:lnSpc>
              <a:spcBef>
                <a:spcPts val="1200"/>
              </a:spcBef>
            </a:pPr>
            <a:r>
              <a:rPr lang="zh-CN" altLang="en-US" b="1" dirty="0">
                <a:latin typeface="微软雅黑" panose="020B0503020204020204" pitchFamily="34" charset="-122"/>
                <a:ea typeface="微软雅黑" panose="020B0503020204020204" pitchFamily="34" charset="-122"/>
              </a:rPr>
              <a:t>现代计算机：普适化、智能化、嵌入式和网络化等；</a:t>
            </a:r>
            <a:endParaRPr lang="en-US" altLang="zh-CN"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object 4"/>
          <p:cNvPicPr>
            <a:picLocks noChangeAspect="1"/>
          </p:cNvPicPr>
          <p:nvPr/>
        </p:nvPicPr>
        <p:blipFill>
          <a:blip r:embed="rId2"/>
          <a:stretch>
            <a:fillRect/>
          </a:stretch>
        </p:blipFill>
        <p:spPr>
          <a:xfrm>
            <a:off x="1331913" y="2084388"/>
            <a:ext cx="1593850" cy="2232025"/>
          </a:xfrm>
          <a:prstGeom prst="rect">
            <a:avLst/>
          </a:prstGeom>
          <a:noFill/>
          <a:ln w="9525">
            <a:noFill/>
          </a:ln>
        </p:spPr>
      </p:pic>
      <p:pic>
        <p:nvPicPr>
          <p:cNvPr id="43011" name="object 5"/>
          <p:cNvPicPr>
            <a:picLocks noChangeAspect="1"/>
          </p:cNvPicPr>
          <p:nvPr/>
        </p:nvPicPr>
        <p:blipFill>
          <a:blip r:embed="rId3"/>
          <a:stretch>
            <a:fillRect/>
          </a:stretch>
        </p:blipFill>
        <p:spPr>
          <a:xfrm>
            <a:off x="4314825" y="4652963"/>
            <a:ext cx="3671888" cy="2016125"/>
          </a:xfrm>
          <a:prstGeom prst="rect">
            <a:avLst/>
          </a:prstGeom>
          <a:noFill/>
          <a:ln w="9525">
            <a:noFill/>
          </a:ln>
        </p:spPr>
      </p:pic>
      <p:pic>
        <p:nvPicPr>
          <p:cNvPr id="43012" name="object 6"/>
          <p:cNvPicPr>
            <a:picLocks noChangeAspect="1"/>
          </p:cNvPicPr>
          <p:nvPr/>
        </p:nvPicPr>
        <p:blipFill>
          <a:blip r:embed="rId4"/>
          <a:stretch>
            <a:fillRect/>
          </a:stretch>
        </p:blipFill>
        <p:spPr>
          <a:xfrm>
            <a:off x="4354513" y="2076450"/>
            <a:ext cx="3597275" cy="2309813"/>
          </a:xfrm>
          <a:prstGeom prst="rect">
            <a:avLst/>
          </a:prstGeom>
          <a:noFill/>
          <a:ln w="9525">
            <a:noFill/>
          </a:ln>
        </p:spPr>
      </p:pic>
      <p:sp>
        <p:nvSpPr>
          <p:cNvPr id="7" name="object 7"/>
          <p:cNvSpPr txBox="1"/>
          <p:nvPr/>
        </p:nvSpPr>
        <p:spPr>
          <a:xfrm>
            <a:off x="1195388" y="4357688"/>
            <a:ext cx="1685925" cy="503238"/>
          </a:xfrm>
          <a:prstGeom prst="rect">
            <a:avLst/>
          </a:prstGeom>
        </p:spPr>
        <p:txBody>
          <a:bodyPr lIns="0" tIns="12700" rIns="0" bIns="0">
            <a:spAutoFit/>
          </a:bodyPr>
          <a:lstStyle/>
          <a:p>
            <a:pPr marL="12700" marR="0" defTabSz="914400">
              <a:lnSpc>
                <a:spcPts val="1880"/>
              </a:lnSpc>
              <a:spcBef>
                <a:spcPts val="100"/>
              </a:spcBef>
              <a:buClrTx/>
              <a:buSzTx/>
              <a:buFontTx/>
              <a:buNone/>
              <a:defRPr/>
            </a:pPr>
            <a:r>
              <a:rPr kumimoji="0" sz="1600" kern="1200" cap="none" spc="-10" normalizeH="0" baseline="0" noProof="0" dirty="0">
                <a:latin typeface="宋体" panose="02010600030101010101" pitchFamily="2" charset="-122"/>
                <a:ea typeface="宋体" panose="02010600030101010101" pitchFamily="2" charset="-122"/>
                <a:cs typeface="宋体" panose="02010600030101010101" pitchFamily="2" charset="-122"/>
              </a:rPr>
              <a:t>人类第一只</a:t>
            </a:r>
            <a:r>
              <a:rPr kumimoji="0" sz="1600" b="1" kern="1200" cap="none" spc="-25" normalizeH="0" baseline="0" noProof="0" dirty="0">
                <a:solidFill>
                  <a:srgbClr val="3333CC"/>
                </a:solidFill>
                <a:latin typeface="宋体" panose="02010600030101010101" pitchFamily="2" charset="-122"/>
                <a:ea typeface="宋体" panose="02010600030101010101" pitchFamily="2" charset="-122"/>
                <a:cs typeface="宋体" panose="02010600030101010101" pitchFamily="2" charset="-122"/>
              </a:rPr>
              <a:t>电子</a:t>
            </a:r>
            <a:r>
              <a:rPr kumimoji="0" sz="1600" b="1" kern="1200" cap="none" spc="-50" normalizeH="0" baseline="0" noProof="0" dirty="0">
                <a:solidFill>
                  <a:srgbClr val="3333CC"/>
                </a:solidFill>
                <a:latin typeface="宋体" panose="02010600030101010101" pitchFamily="2" charset="-122"/>
                <a:ea typeface="宋体" panose="02010600030101010101" pitchFamily="2" charset="-122"/>
                <a:cs typeface="宋体" panose="02010600030101010101" pitchFamily="2" charset="-122"/>
              </a:rPr>
              <a:t>管</a:t>
            </a:r>
            <a:endParaRPr kumimoji="0" sz="16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a:p>
            <a:pPr marL="12700" marR="0" defTabSz="914400">
              <a:lnSpc>
                <a:spcPts val="1880"/>
              </a:lnSpc>
              <a:buClrTx/>
              <a:buSzTx/>
              <a:buFontTx/>
              <a:buNone/>
              <a:defRPr/>
            </a:pPr>
            <a:r>
              <a:rPr kumimoji="0" sz="1600" kern="1200" cap="none" spc="0" normalizeH="0" baseline="0" noProof="0" dirty="0">
                <a:latin typeface="Arial" panose="020B0604020202020204"/>
                <a:ea typeface="宋体" panose="02010600030101010101" pitchFamily="2" charset="-122"/>
                <a:cs typeface="Arial" panose="020B0604020202020204"/>
              </a:rPr>
              <a:t>(</a:t>
            </a:r>
            <a:r>
              <a:rPr kumimoji="0" sz="1600" kern="1200" cap="none" spc="0" normalizeH="0" baseline="0" noProof="0" dirty="0">
                <a:latin typeface="宋体" panose="02010600030101010101" pitchFamily="2" charset="-122"/>
                <a:ea typeface="宋体" panose="02010600030101010101" pitchFamily="2" charset="-122"/>
                <a:cs typeface="宋体" panose="02010600030101010101" pitchFamily="2" charset="-122"/>
              </a:rPr>
              <a:t>真空二极管</a:t>
            </a:r>
            <a:r>
              <a:rPr kumimoji="0" sz="1600" kern="1200" cap="none" spc="-10" normalizeH="0" baseline="0" noProof="0" dirty="0">
                <a:latin typeface="Arial" panose="020B0604020202020204"/>
                <a:ea typeface="宋体" panose="02010600030101010101" pitchFamily="2" charset="-122"/>
                <a:cs typeface="Arial" panose="020B0604020202020204"/>
              </a:rPr>
              <a:t>),1895</a:t>
            </a:r>
            <a:endParaRPr kumimoji="0" sz="1600" kern="1200" cap="none" spc="0" normalizeH="0" baseline="0" noProof="0">
              <a:latin typeface="Arial" panose="020B0604020202020204"/>
              <a:ea typeface="宋体" panose="02010600030101010101" pitchFamily="2" charset="-122"/>
              <a:cs typeface="Arial" panose="020B0604020202020204"/>
            </a:endParaRPr>
          </a:p>
        </p:txBody>
      </p:sp>
      <p:sp>
        <p:nvSpPr>
          <p:cNvPr id="8" name="object 8"/>
          <p:cNvSpPr txBox="1"/>
          <p:nvPr/>
        </p:nvSpPr>
        <p:spPr>
          <a:xfrm>
            <a:off x="4148138" y="4410075"/>
            <a:ext cx="4019550" cy="269875"/>
          </a:xfrm>
          <a:prstGeom prst="rect">
            <a:avLst/>
          </a:prstGeom>
        </p:spPr>
        <p:txBody>
          <a:bodyPr lIns="0" tIns="12700" rIns="0" bIns="0">
            <a:spAutoFit/>
          </a:bodyPr>
          <a:lstStyle/>
          <a:p>
            <a:pPr marL="12700" marR="0" defTabSz="914400">
              <a:spcBef>
                <a:spcPts val="100"/>
              </a:spcBef>
              <a:buClrTx/>
              <a:buSzTx/>
              <a:buFontTx/>
              <a:buNone/>
              <a:defRPr/>
            </a:pPr>
            <a:r>
              <a:rPr kumimoji="0" sz="1600" b="1" kern="1200" cap="none" spc="-30" normalizeH="0" baseline="0" noProof="0" dirty="0">
                <a:solidFill>
                  <a:srgbClr val="3333CC"/>
                </a:solidFill>
                <a:latin typeface="宋体" panose="02010600030101010101" pitchFamily="2" charset="-122"/>
                <a:ea typeface="宋体" panose="02010600030101010101" pitchFamily="2" charset="-122"/>
                <a:cs typeface="宋体" panose="02010600030101010101" pitchFamily="2" charset="-122"/>
              </a:rPr>
              <a:t>电子管计算机</a:t>
            </a:r>
            <a:r>
              <a:rPr kumimoji="0" sz="1600" b="1" kern="1200" cap="none" spc="-10" normalizeH="0" baseline="0" noProof="0" dirty="0">
                <a:solidFill>
                  <a:srgbClr val="3333CC"/>
                </a:solidFill>
                <a:latin typeface="Arial" panose="020B0604020202020204"/>
                <a:ea typeface="宋体" panose="02010600030101010101" pitchFamily="2" charset="-122"/>
                <a:cs typeface="Arial" panose="020B0604020202020204"/>
              </a:rPr>
              <a:t>ENIAC</a:t>
            </a:r>
            <a:r>
              <a:rPr kumimoji="0" sz="1600" kern="1200" cap="none" spc="-10" normalizeH="0" baseline="0" noProof="0" dirty="0">
                <a:latin typeface="Arial" panose="020B0604020202020204"/>
                <a:ea typeface="宋体" panose="02010600030101010101" pitchFamily="2" charset="-122"/>
                <a:cs typeface="Arial" panose="020B0604020202020204"/>
              </a:rPr>
              <a:t>,1946</a:t>
            </a:r>
            <a:r>
              <a:rPr kumimoji="0" sz="1600" kern="1200" cap="none" spc="0" normalizeH="0" baseline="0" noProof="0" dirty="0">
                <a:latin typeface="宋体" panose="02010600030101010101" pitchFamily="2" charset="-122"/>
                <a:ea typeface="宋体" panose="02010600030101010101" pitchFamily="2" charset="-122"/>
                <a:cs typeface="宋体" panose="02010600030101010101" pitchFamily="2" charset="-122"/>
              </a:rPr>
              <a:t>年</a:t>
            </a:r>
            <a:r>
              <a:rPr kumimoji="0" sz="1600" kern="1200" cap="none" spc="-10" normalizeH="0" baseline="0" noProof="0" dirty="0">
                <a:latin typeface="Arial" panose="020B0604020202020204"/>
                <a:ea typeface="宋体" panose="02010600030101010101" pitchFamily="2" charset="-122"/>
                <a:cs typeface="Arial" panose="020B0604020202020204"/>
              </a:rPr>
              <a:t>,17468</a:t>
            </a:r>
            <a:r>
              <a:rPr kumimoji="0" sz="1600" kern="1200" cap="none" spc="-20" normalizeH="0" baseline="0" noProof="0" dirty="0">
                <a:latin typeface="宋体" panose="02010600030101010101" pitchFamily="2" charset="-122"/>
                <a:ea typeface="宋体" panose="02010600030101010101" pitchFamily="2" charset="-122"/>
                <a:cs typeface="宋体" panose="02010600030101010101" pitchFamily="2" charset="-122"/>
              </a:rPr>
              <a:t>只电子管</a:t>
            </a:r>
            <a:endParaRPr kumimoji="0" sz="16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p:txBody>
      </p:sp>
      <p:sp>
        <p:nvSpPr>
          <p:cNvPr id="9" name="object 11"/>
          <p:cNvSpPr txBox="1"/>
          <p:nvPr/>
        </p:nvSpPr>
        <p:spPr>
          <a:xfrm>
            <a:off x="944563" y="5176838"/>
            <a:ext cx="2085975" cy="330200"/>
          </a:xfrm>
          <a:prstGeom prst="rect">
            <a:avLst/>
          </a:prstGeom>
        </p:spPr>
        <p:txBody>
          <a:bodyPr lIns="0" tIns="12065" rIns="0" bIns="0">
            <a:spAutoFit/>
          </a:bodyPr>
          <a:lstStyle/>
          <a:p>
            <a:pPr marL="12700" marR="0" defTabSz="914400">
              <a:spcBef>
                <a:spcPts val="95"/>
              </a:spcBef>
              <a:buClrTx/>
              <a:buSzTx/>
              <a:buFontTx/>
              <a:buNone/>
              <a:defRPr/>
            </a:pPr>
            <a:r>
              <a:rPr kumimoji="0" sz="2000" b="1" kern="1200" cap="none" spc="-25" normalizeH="0" baseline="0" noProof="0" dirty="0">
                <a:latin typeface="宋体" panose="02010600030101010101" pitchFamily="2" charset="-122"/>
                <a:ea typeface="宋体" panose="02010600030101010101" pitchFamily="2" charset="-122"/>
                <a:cs typeface="宋体" panose="02010600030101010101" pitchFamily="2" charset="-122"/>
              </a:rPr>
              <a:t>存储</a:t>
            </a:r>
            <a:r>
              <a:rPr kumimoji="0" sz="2000" b="1" kern="1200" cap="none" spc="-30" normalizeH="0" baseline="0" noProof="0" dirty="0">
                <a:latin typeface="Arial" panose="020B0604020202020204"/>
                <a:ea typeface="宋体" panose="02010600030101010101" pitchFamily="2" charset="-122"/>
                <a:cs typeface="Arial" panose="020B0604020202020204"/>
              </a:rPr>
              <a:t>0</a:t>
            </a:r>
            <a:r>
              <a:rPr kumimoji="0" sz="2000" b="1" kern="1200" cap="none" spc="-25" normalizeH="0" baseline="0" noProof="0" dirty="0">
                <a:latin typeface="宋体" panose="02010600030101010101" pitchFamily="2" charset="-122"/>
                <a:ea typeface="宋体" panose="02010600030101010101" pitchFamily="2" charset="-122"/>
                <a:cs typeface="宋体" panose="02010600030101010101" pitchFamily="2" charset="-122"/>
              </a:rPr>
              <a:t>和</a:t>
            </a:r>
            <a:r>
              <a:rPr kumimoji="0" sz="2000" b="1" kern="1200" cap="none" spc="-25" normalizeH="0" baseline="0" noProof="0" dirty="0">
                <a:latin typeface="Arial" panose="020B0604020202020204"/>
                <a:ea typeface="宋体" panose="02010600030101010101" pitchFamily="2" charset="-122"/>
                <a:cs typeface="Arial" panose="020B0604020202020204"/>
              </a:rPr>
              <a:t>1</a:t>
            </a:r>
            <a:r>
              <a:rPr kumimoji="0" sz="2000" b="1" kern="1200" cap="none" spc="-30" normalizeH="0" baseline="0" noProof="0" dirty="0">
                <a:latin typeface="宋体" panose="02010600030101010101" pitchFamily="2" charset="-122"/>
                <a:ea typeface="宋体" panose="02010600030101010101" pitchFamily="2" charset="-122"/>
                <a:cs typeface="宋体" panose="02010600030101010101" pitchFamily="2" charset="-122"/>
              </a:rPr>
              <a:t>的元器</a:t>
            </a:r>
            <a:r>
              <a:rPr kumimoji="0" sz="2000" b="1" kern="1200" cap="none" spc="-50" normalizeH="0" baseline="0" noProof="0" dirty="0">
                <a:latin typeface="宋体" panose="02010600030101010101" pitchFamily="2" charset="-122"/>
                <a:ea typeface="宋体" panose="02010600030101010101" pitchFamily="2" charset="-122"/>
                <a:cs typeface="宋体" panose="02010600030101010101" pitchFamily="2" charset="-122"/>
              </a:rPr>
              <a:t>件</a:t>
            </a:r>
            <a:endParaRPr kumimoji="0" sz="20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p:txBody>
      </p:sp>
      <p:sp>
        <p:nvSpPr>
          <p:cNvPr id="43016" name="object 3"/>
          <p:cNvSpPr txBox="1"/>
          <p:nvPr/>
        </p:nvSpPr>
        <p:spPr>
          <a:xfrm>
            <a:off x="992188" y="1325563"/>
            <a:ext cx="6316662" cy="763905"/>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2700" lvl="0" indent="0">
              <a:spcBef>
                <a:spcPts val="100"/>
              </a:spcBef>
              <a:buNone/>
            </a:pPr>
            <a:r>
              <a:rPr lang="zh-CN" altLang="zh-CN" sz="2400" b="1" dirty="0">
                <a:latin typeface="华文中宋" panose="02010600040101010101" pitchFamily="2" charset="-122"/>
                <a:ea typeface="华文中宋" panose="02010600040101010101" pitchFamily="2" charset="-122"/>
              </a:rPr>
              <a:t>电子管时代的计算机器</a:t>
            </a:r>
            <a:r>
              <a:rPr lang="zh-CN" altLang="en-US" sz="2400" b="1" dirty="0"/>
              <a:t>（</a:t>
            </a:r>
            <a:r>
              <a:rPr lang="en-US" altLang="zh-CN" sz="2400" b="1" dirty="0"/>
              <a:t>1946-1959</a:t>
            </a:r>
            <a:r>
              <a:rPr lang="zh-CN" altLang="en-US" sz="2400" b="1" dirty="0"/>
              <a:t>年）</a:t>
            </a:r>
          </a:p>
          <a:p>
            <a:pPr marL="12700" lvl="0" indent="0">
              <a:spcBef>
                <a:spcPts val="100"/>
              </a:spcBef>
              <a:buNone/>
            </a:pPr>
            <a:endParaRPr lang="zh-CN" altLang="zh-CN" sz="2400" b="1" dirty="0">
              <a:latin typeface="华文中宋" panose="02010600040101010101" pitchFamily="2" charset="-122"/>
              <a:ea typeface="华文中宋" panose="02010600040101010101" pitchFamily="2" charset="-122"/>
            </a:endParaRPr>
          </a:p>
        </p:txBody>
      </p:sp>
      <p:sp>
        <p:nvSpPr>
          <p:cNvPr id="11" name="文本框 10"/>
          <p:cNvSpPr txBox="1"/>
          <p:nvPr/>
        </p:nvSpPr>
        <p:spPr>
          <a:xfrm>
            <a:off x="1325563" y="260350"/>
            <a:ext cx="5111750" cy="708025"/>
          </a:xfrm>
          <a:prstGeom prst="rect">
            <a:avLst/>
          </a:prstGeom>
          <a:noFill/>
        </p:spPr>
        <p:txBody>
          <a:bodyPr>
            <a:spAutoFit/>
          </a:bodyPr>
          <a:lstStyle/>
          <a:p>
            <a:pPr marR="0" defTabSz="914400" eaLnBrk="1" hangingPunct="1">
              <a:buClrTx/>
              <a:buSzTx/>
              <a:buFont typeface="Arial" panose="020B0604020202020204" pitchFamily="34" charset="0"/>
              <a:buNone/>
              <a:defRPr/>
            </a:pPr>
            <a:r>
              <a:rPr kumimoji="0" lang="zh-CN" altLang="en-US" sz="4000" kern="1200" cap="none" spc="0" normalizeH="0" baseline="0" noProof="0" dirty="0">
                <a:latin typeface="+mn-ea"/>
                <a:ea typeface="宋体" panose="02010600030101010101" pitchFamily="2" charset="-122"/>
                <a:cs typeface="+mn-cs"/>
              </a:rPr>
              <a:t>现代计算机的发展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object 5"/>
          <p:cNvPicPr>
            <a:picLocks noChangeAspect="1"/>
          </p:cNvPicPr>
          <p:nvPr/>
        </p:nvPicPr>
        <p:blipFill>
          <a:blip r:embed="rId3"/>
          <a:stretch>
            <a:fillRect/>
          </a:stretch>
        </p:blipFill>
        <p:spPr>
          <a:xfrm>
            <a:off x="4706938" y="1582738"/>
            <a:ext cx="3825875" cy="4249737"/>
          </a:xfrm>
          <a:prstGeom prst="rect">
            <a:avLst/>
          </a:prstGeom>
          <a:noFill/>
          <a:ln w="9525">
            <a:noFill/>
          </a:ln>
        </p:spPr>
      </p:pic>
      <p:sp>
        <p:nvSpPr>
          <p:cNvPr id="5" name="object 8"/>
          <p:cNvSpPr txBox="1"/>
          <p:nvPr/>
        </p:nvSpPr>
        <p:spPr>
          <a:xfrm>
            <a:off x="1485900" y="3897313"/>
            <a:ext cx="1890713" cy="503238"/>
          </a:xfrm>
          <a:prstGeom prst="rect">
            <a:avLst/>
          </a:prstGeom>
        </p:spPr>
        <p:txBody>
          <a:bodyPr lIns="0" tIns="12700" rIns="0" bIns="0">
            <a:spAutoFit/>
          </a:bodyPr>
          <a:lstStyle/>
          <a:p>
            <a:pPr marL="12700" marR="0" defTabSz="914400">
              <a:lnSpc>
                <a:spcPts val="1880"/>
              </a:lnSpc>
              <a:spcBef>
                <a:spcPts val="100"/>
              </a:spcBef>
              <a:buClrTx/>
              <a:buSzTx/>
              <a:buFontTx/>
              <a:buNone/>
              <a:defRPr/>
            </a:pPr>
            <a:r>
              <a:rPr kumimoji="0" sz="1600" kern="1200" cap="none" spc="-10" normalizeH="0" baseline="0" noProof="0" dirty="0">
                <a:latin typeface="宋体" panose="02010600030101010101" pitchFamily="2" charset="-122"/>
                <a:ea typeface="宋体" panose="02010600030101010101" pitchFamily="2" charset="-122"/>
                <a:cs typeface="宋体" panose="02010600030101010101" pitchFamily="2" charset="-122"/>
              </a:rPr>
              <a:t>人类第一只</a:t>
            </a:r>
            <a:r>
              <a:rPr kumimoji="0" sz="1600" b="1" kern="1200" cap="none" spc="-25" normalizeH="0" baseline="0" noProof="0" dirty="0">
                <a:solidFill>
                  <a:srgbClr val="3333CC"/>
                </a:solidFill>
                <a:latin typeface="宋体" panose="02010600030101010101" pitchFamily="2" charset="-122"/>
                <a:ea typeface="宋体" panose="02010600030101010101" pitchFamily="2" charset="-122"/>
                <a:cs typeface="宋体" panose="02010600030101010101" pitchFamily="2" charset="-122"/>
              </a:rPr>
              <a:t>晶体</a:t>
            </a:r>
            <a:r>
              <a:rPr kumimoji="0" sz="1600" b="1" kern="1200" cap="none" spc="-50" normalizeH="0" baseline="0" noProof="0" dirty="0">
                <a:solidFill>
                  <a:srgbClr val="3333CC"/>
                </a:solidFill>
                <a:latin typeface="宋体" panose="02010600030101010101" pitchFamily="2" charset="-122"/>
                <a:ea typeface="宋体" panose="02010600030101010101" pitchFamily="2" charset="-122"/>
                <a:cs typeface="宋体" panose="02010600030101010101" pitchFamily="2" charset="-122"/>
              </a:rPr>
              <a:t>管</a:t>
            </a:r>
            <a:endParaRPr kumimoji="0" sz="16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a:p>
            <a:pPr marL="12700" marR="0" defTabSz="914400">
              <a:lnSpc>
                <a:spcPts val="1880"/>
              </a:lnSpc>
              <a:buClrTx/>
              <a:buSzTx/>
              <a:buFontTx/>
              <a:buNone/>
              <a:defRPr/>
            </a:pPr>
            <a:r>
              <a:rPr kumimoji="0" sz="1600" kern="1200" cap="none" spc="0" normalizeH="0" baseline="0" noProof="0" dirty="0">
                <a:latin typeface="Arial" panose="020B0604020202020204"/>
                <a:ea typeface="宋体" panose="02010600030101010101" pitchFamily="2" charset="-122"/>
                <a:cs typeface="Arial" panose="020B0604020202020204"/>
              </a:rPr>
              <a:t>(</a:t>
            </a:r>
            <a:r>
              <a:rPr kumimoji="0" sz="1600" kern="1200" cap="none" spc="0" normalizeH="0" baseline="0" noProof="0" dirty="0">
                <a:latin typeface="宋体" panose="02010600030101010101" pitchFamily="2" charset="-122"/>
                <a:ea typeface="宋体" panose="02010600030101010101" pitchFamily="2" charset="-122"/>
                <a:cs typeface="宋体" panose="02010600030101010101" pitchFamily="2" charset="-122"/>
              </a:rPr>
              <a:t>点接触晶体管</a:t>
            </a:r>
            <a:r>
              <a:rPr kumimoji="0" sz="1600" kern="1200" cap="none" spc="-10" normalizeH="0" baseline="0" noProof="0" dirty="0">
                <a:latin typeface="Arial" panose="020B0604020202020204"/>
                <a:ea typeface="宋体" panose="02010600030101010101" pitchFamily="2" charset="-122"/>
                <a:cs typeface="Arial" panose="020B0604020202020204"/>
              </a:rPr>
              <a:t>),1947</a:t>
            </a:r>
            <a:endParaRPr kumimoji="0" sz="1600" kern="1200" cap="none" spc="0" normalizeH="0" baseline="0" noProof="0">
              <a:latin typeface="Arial" panose="020B0604020202020204"/>
              <a:ea typeface="宋体" panose="02010600030101010101" pitchFamily="2" charset="-122"/>
              <a:cs typeface="Arial" panose="020B0604020202020204"/>
            </a:endParaRPr>
          </a:p>
        </p:txBody>
      </p:sp>
      <p:sp>
        <p:nvSpPr>
          <p:cNvPr id="6" name="object 11"/>
          <p:cNvSpPr txBox="1"/>
          <p:nvPr/>
        </p:nvSpPr>
        <p:spPr>
          <a:xfrm>
            <a:off x="1654175" y="6167438"/>
            <a:ext cx="6700838" cy="457200"/>
          </a:xfrm>
          <a:prstGeom prst="rect">
            <a:avLst/>
          </a:prstGeom>
          <a:solidFill>
            <a:srgbClr val="000000"/>
          </a:solidFill>
        </p:spPr>
        <p:txBody>
          <a:bodyPr lIns="0" tIns="35560" rIns="0" bIns="0">
            <a:spAutoFit/>
          </a:bodyPr>
          <a:lstStyle/>
          <a:p>
            <a:pPr marL="92075" marR="0" defTabSz="914400">
              <a:spcBef>
                <a:spcPts val="280"/>
              </a:spcBef>
              <a:buClrTx/>
              <a:buSzTx/>
              <a:buFontTx/>
              <a:buNone/>
              <a:defRPr/>
            </a:pPr>
            <a:r>
              <a:rPr kumimoji="0" sz="2400" b="1" kern="1200" cap="none" spc="-30" normalizeH="0" baseline="0" noProof="0" dirty="0">
                <a:solidFill>
                  <a:srgbClr val="FFFFEF"/>
                </a:solidFill>
                <a:latin typeface="宋体" panose="02010600030101010101" pitchFamily="2" charset="-122"/>
                <a:ea typeface="宋体" panose="02010600030101010101" pitchFamily="2" charset="-122"/>
                <a:cs typeface="宋体" panose="02010600030101010101" pitchFamily="2" charset="-122"/>
              </a:rPr>
              <a:t>怎样使体积更</a:t>
            </a:r>
            <a:r>
              <a:rPr kumimoji="0" sz="2400" b="1" kern="1200" cap="none" spc="-25" normalizeH="0" baseline="0" noProof="0" dirty="0">
                <a:solidFill>
                  <a:srgbClr val="FFFFEF"/>
                </a:solidFill>
                <a:latin typeface="宋体" panose="02010600030101010101" pitchFamily="2" charset="-122"/>
                <a:ea typeface="宋体" panose="02010600030101010101" pitchFamily="2" charset="-122"/>
                <a:cs typeface="宋体" panose="02010600030101010101" pitchFamily="2" charset="-122"/>
              </a:rPr>
              <a:t>小</a:t>
            </a:r>
            <a:r>
              <a:rPr kumimoji="0" sz="2400" b="1" kern="1200" cap="none" spc="15" normalizeH="0" baseline="0" noProof="0" dirty="0">
                <a:solidFill>
                  <a:srgbClr val="FFFFEF"/>
                </a:solidFill>
                <a:latin typeface="Arial" panose="020B0604020202020204"/>
                <a:ea typeface="宋体" panose="02010600030101010101" pitchFamily="2" charset="-122"/>
                <a:cs typeface="Arial" panose="020B0604020202020204"/>
              </a:rPr>
              <a:t>? </a:t>
            </a:r>
            <a:r>
              <a:rPr kumimoji="0" sz="2400" b="1" kern="1200" cap="none" spc="-30" normalizeH="0" baseline="0" noProof="0" dirty="0">
                <a:solidFill>
                  <a:srgbClr val="FFFFEF"/>
                </a:solidFill>
                <a:latin typeface="宋体" panose="02010600030101010101" pitchFamily="2" charset="-122"/>
                <a:ea typeface="宋体" panose="02010600030101010101" pitchFamily="2" charset="-122"/>
                <a:cs typeface="宋体" panose="02010600030101010101" pitchFamily="2" charset="-122"/>
              </a:rPr>
              <a:t>可靠性更</a:t>
            </a:r>
            <a:r>
              <a:rPr kumimoji="0" sz="2400" b="1" kern="1200" cap="none" spc="-25" normalizeH="0" baseline="0" noProof="0" dirty="0">
                <a:solidFill>
                  <a:srgbClr val="FFFFEF"/>
                </a:solidFill>
                <a:latin typeface="宋体" panose="02010600030101010101" pitchFamily="2" charset="-122"/>
                <a:ea typeface="宋体" panose="02010600030101010101" pitchFamily="2" charset="-122"/>
                <a:cs typeface="宋体" panose="02010600030101010101" pitchFamily="2" charset="-122"/>
              </a:rPr>
              <a:t>高</a:t>
            </a:r>
            <a:r>
              <a:rPr kumimoji="0" sz="2400" b="1" kern="1200" cap="none" spc="15" normalizeH="0" baseline="0" noProof="0" dirty="0">
                <a:solidFill>
                  <a:srgbClr val="FFFFEF"/>
                </a:solidFill>
                <a:latin typeface="Arial" panose="020B0604020202020204"/>
                <a:ea typeface="宋体" panose="02010600030101010101" pitchFamily="2" charset="-122"/>
                <a:cs typeface="Arial" panose="020B0604020202020204"/>
              </a:rPr>
              <a:t>? </a:t>
            </a:r>
            <a:r>
              <a:rPr kumimoji="0" sz="2400" b="1" kern="1200" cap="none" spc="-30" normalizeH="0" baseline="0" noProof="0" dirty="0">
                <a:solidFill>
                  <a:srgbClr val="FFFFEF"/>
                </a:solidFill>
                <a:latin typeface="宋体" panose="02010600030101010101" pitchFamily="2" charset="-122"/>
                <a:ea typeface="宋体" panose="02010600030101010101" pitchFamily="2" charset="-122"/>
                <a:cs typeface="宋体" panose="02010600030101010101" pitchFamily="2" charset="-122"/>
              </a:rPr>
              <a:t>可控性更灵活</a:t>
            </a:r>
            <a:r>
              <a:rPr kumimoji="0" sz="2400" b="1" kern="1200" cap="none" spc="-25" normalizeH="0" baseline="0" noProof="0" dirty="0">
                <a:solidFill>
                  <a:srgbClr val="FFFFEF"/>
                </a:solidFill>
                <a:latin typeface="宋体" panose="02010600030101010101" pitchFamily="2" charset="-122"/>
                <a:ea typeface="宋体" panose="02010600030101010101" pitchFamily="2" charset="-122"/>
                <a:cs typeface="宋体" panose="02010600030101010101" pitchFamily="2" charset="-122"/>
              </a:rPr>
              <a:t>呢</a:t>
            </a:r>
            <a:r>
              <a:rPr kumimoji="0" sz="2400" b="1" kern="1200" cap="none" spc="-50" normalizeH="0" baseline="0" noProof="0" dirty="0">
                <a:solidFill>
                  <a:srgbClr val="FFFFEF"/>
                </a:solidFill>
                <a:latin typeface="Arial" panose="020B0604020202020204"/>
                <a:ea typeface="宋体" panose="02010600030101010101" pitchFamily="2" charset="-122"/>
                <a:cs typeface="Arial" panose="020B0604020202020204"/>
              </a:rPr>
              <a:t>?</a:t>
            </a:r>
            <a:endParaRPr kumimoji="0" sz="2400" kern="1200" cap="none" spc="0" normalizeH="0" baseline="0" noProof="0">
              <a:latin typeface="Arial" panose="020B0604020202020204"/>
              <a:ea typeface="宋体" panose="02010600030101010101" pitchFamily="2" charset="-122"/>
              <a:cs typeface="Arial" panose="020B0604020202020204"/>
            </a:endParaRPr>
          </a:p>
        </p:txBody>
      </p:sp>
      <p:sp>
        <p:nvSpPr>
          <p:cNvPr id="44037" name="object 12"/>
          <p:cNvSpPr txBox="1"/>
          <p:nvPr/>
        </p:nvSpPr>
        <p:spPr>
          <a:xfrm>
            <a:off x="1154113" y="5842000"/>
            <a:ext cx="492125" cy="939800"/>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2700" lvl="0" indent="0">
              <a:spcBef>
                <a:spcPts val="100"/>
              </a:spcBef>
              <a:buNone/>
            </a:pPr>
            <a:r>
              <a:rPr lang="zh-CN" altLang="zh-CN" sz="6000" b="1" dirty="0">
                <a:cs typeface="Arial" panose="020B0604020202020204" pitchFamily="34" charset="0"/>
              </a:rPr>
              <a:t>?</a:t>
            </a:r>
            <a:endParaRPr lang="zh-CN" altLang="zh-CN" sz="6000" dirty="0">
              <a:ea typeface="Arial" panose="020B0604020202020204" pitchFamily="34" charset="0"/>
            </a:endParaRPr>
          </a:p>
        </p:txBody>
      </p:sp>
      <p:sp>
        <p:nvSpPr>
          <p:cNvPr id="44038" name="object 3"/>
          <p:cNvSpPr txBox="1"/>
          <p:nvPr/>
        </p:nvSpPr>
        <p:spPr>
          <a:xfrm>
            <a:off x="755650" y="1196975"/>
            <a:ext cx="5472113" cy="763905"/>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2700" lvl="0" indent="0">
              <a:spcBef>
                <a:spcPts val="100"/>
              </a:spcBef>
              <a:buNone/>
            </a:pPr>
            <a:r>
              <a:rPr lang="zh-CN" altLang="zh-CN" sz="2400" b="1" dirty="0">
                <a:latin typeface="华文中宋" panose="02010600040101010101" pitchFamily="2" charset="-122"/>
                <a:ea typeface="华文中宋" panose="02010600040101010101" pitchFamily="2" charset="-122"/>
              </a:rPr>
              <a:t>晶体管时代的计算机器</a:t>
            </a:r>
            <a:r>
              <a:rPr lang="zh-CN" altLang="en-US" sz="2400" b="1" dirty="0"/>
              <a:t>（</a:t>
            </a:r>
            <a:r>
              <a:rPr lang="en-US" altLang="zh-CN" sz="2400" b="1" dirty="0"/>
              <a:t>1959--1964</a:t>
            </a:r>
            <a:r>
              <a:rPr lang="zh-CN" altLang="en-US" sz="2400" b="1" dirty="0"/>
              <a:t>） </a:t>
            </a:r>
          </a:p>
          <a:p>
            <a:pPr marL="12700" lvl="0" indent="0">
              <a:spcBef>
                <a:spcPts val="100"/>
              </a:spcBef>
              <a:buNone/>
            </a:pPr>
            <a:endParaRPr lang="zh-CN" altLang="zh-CN" sz="2400" b="1" dirty="0">
              <a:latin typeface="华文中宋" panose="02010600040101010101" pitchFamily="2" charset="-122"/>
              <a:ea typeface="华文中宋" panose="02010600040101010101" pitchFamily="2" charset="-122"/>
            </a:endParaRPr>
          </a:p>
        </p:txBody>
      </p:sp>
      <p:pic>
        <p:nvPicPr>
          <p:cNvPr id="44039" name="object 4"/>
          <p:cNvPicPr>
            <a:picLocks noChangeAspect="1"/>
          </p:cNvPicPr>
          <p:nvPr/>
        </p:nvPicPr>
        <p:blipFill>
          <a:blip r:embed="rId4"/>
          <a:stretch>
            <a:fillRect/>
          </a:stretch>
        </p:blipFill>
        <p:spPr>
          <a:xfrm>
            <a:off x="1654175" y="1708150"/>
            <a:ext cx="1973263" cy="2160588"/>
          </a:xfrm>
          <a:prstGeom prst="rect">
            <a:avLst/>
          </a:prstGeom>
          <a:noFill/>
          <a:ln w="9525">
            <a:noFill/>
          </a:ln>
        </p:spPr>
      </p:pic>
      <p:pic>
        <p:nvPicPr>
          <p:cNvPr id="44040" name="object 6"/>
          <p:cNvPicPr>
            <a:picLocks noChangeAspect="1"/>
          </p:cNvPicPr>
          <p:nvPr/>
        </p:nvPicPr>
        <p:blipFill>
          <a:blip r:embed="rId5"/>
          <a:stretch>
            <a:fillRect/>
          </a:stretch>
        </p:blipFill>
        <p:spPr>
          <a:xfrm>
            <a:off x="1871663" y="4660900"/>
            <a:ext cx="762000" cy="1368425"/>
          </a:xfrm>
          <a:prstGeom prst="rect">
            <a:avLst/>
          </a:prstGeom>
          <a:noFill/>
          <a:ln w="9525">
            <a:noFill/>
          </a:ln>
        </p:spPr>
      </p:pic>
      <p:pic>
        <p:nvPicPr>
          <p:cNvPr id="44041" name="object 7"/>
          <p:cNvPicPr>
            <a:picLocks noChangeAspect="1"/>
          </p:cNvPicPr>
          <p:nvPr/>
        </p:nvPicPr>
        <p:blipFill>
          <a:blip r:embed="rId6"/>
          <a:stretch>
            <a:fillRect/>
          </a:stretch>
        </p:blipFill>
        <p:spPr>
          <a:xfrm>
            <a:off x="2801938" y="4660900"/>
            <a:ext cx="652462" cy="1368425"/>
          </a:xfrm>
          <a:prstGeom prst="rect">
            <a:avLst/>
          </a:prstGeom>
          <a:noFill/>
          <a:ln w="9525">
            <a:noFill/>
          </a:ln>
        </p:spPr>
      </p:pic>
      <p:sp>
        <p:nvSpPr>
          <p:cNvPr id="12" name="文本框 11"/>
          <p:cNvSpPr txBox="1"/>
          <p:nvPr/>
        </p:nvSpPr>
        <p:spPr>
          <a:xfrm>
            <a:off x="1325563" y="260350"/>
            <a:ext cx="5111750" cy="708025"/>
          </a:xfrm>
          <a:prstGeom prst="rect">
            <a:avLst/>
          </a:prstGeom>
          <a:noFill/>
        </p:spPr>
        <p:txBody>
          <a:bodyPr>
            <a:spAutoFit/>
          </a:bodyPr>
          <a:lstStyle/>
          <a:p>
            <a:pPr marR="0" defTabSz="914400" eaLnBrk="1" hangingPunct="1">
              <a:buClrTx/>
              <a:buSzTx/>
              <a:buFont typeface="Arial" panose="020B0604020202020204" pitchFamily="34" charset="0"/>
              <a:buNone/>
              <a:defRPr/>
            </a:pPr>
            <a:r>
              <a:rPr kumimoji="0" lang="zh-CN" altLang="en-US" sz="4000" kern="1200" cap="none" spc="0" normalizeH="0" baseline="0" noProof="0" dirty="0">
                <a:latin typeface="+mn-ea"/>
                <a:ea typeface="宋体" panose="02010600030101010101" pitchFamily="2" charset="-122"/>
                <a:cs typeface="+mn-cs"/>
              </a:rPr>
              <a:t>现代计算机的发展</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object 3"/>
          <p:cNvSpPr txBox="1"/>
          <p:nvPr/>
        </p:nvSpPr>
        <p:spPr>
          <a:xfrm>
            <a:off x="330200" y="1196975"/>
            <a:ext cx="5970588" cy="763588"/>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2700" lvl="0" indent="0">
              <a:spcBef>
                <a:spcPts val="100"/>
              </a:spcBef>
              <a:buNone/>
            </a:pPr>
            <a:r>
              <a:rPr lang="zh-CN" altLang="zh-CN" sz="2400" b="1" dirty="0">
                <a:latin typeface="华文中宋" panose="02010600040101010101" pitchFamily="2" charset="-122"/>
                <a:ea typeface="华文中宋" panose="02010600040101010101" pitchFamily="2" charset="-122"/>
              </a:rPr>
              <a:t>集成电路时代的计算机器</a:t>
            </a:r>
            <a:r>
              <a:rPr lang="zh-CN" altLang="en-US" sz="2400" b="1" dirty="0"/>
              <a:t>（</a:t>
            </a:r>
            <a:r>
              <a:rPr lang="en-US" altLang="zh-CN" sz="2400" b="1" dirty="0"/>
              <a:t>1964--1972</a:t>
            </a:r>
            <a:r>
              <a:rPr lang="zh-CN" altLang="en-US" sz="2400" b="1" dirty="0"/>
              <a:t>）</a:t>
            </a:r>
          </a:p>
          <a:p>
            <a:pPr marL="12700" lvl="0" indent="0">
              <a:spcBef>
                <a:spcPts val="100"/>
              </a:spcBef>
              <a:buNone/>
            </a:pPr>
            <a:endParaRPr lang="zh-CN" altLang="zh-CN" sz="2400" b="1" dirty="0">
              <a:latin typeface="华文中宋" panose="02010600040101010101" pitchFamily="2" charset="-122"/>
              <a:ea typeface="华文中宋" panose="02010600040101010101" pitchFamily="2" charset="-122"/>
            </a:endParaRPr>
          </a:p>
        </p:txBody>
      </p:sp>
      <p:pic>
        <p:nvPicPr>
          <p:cNvPr id="46083" name="object 4"/>
          <p:cNvPicPr>
            <a:picLocks noChangeAspect="1"/>
          </p:cNvPicPr>
          <p:nvPr/>
        </p:nvPicPr>
        <p:blipFill>
          <a:blip r:embed="rId3"/>
          <a:stretch>
            <a:fillRect/>
          </a:stretch>
        </p:blipFill>
        <p:spPr>
          <a:xfrm>
            <a:off x="622300" y="1758950"/>
            <a:ext cx="2519363" cy="1690688"/>
          </a:xfrm>
          <a:prstGeom prst="rect">
            <a:avLst/>
          </a:prstGeom>
          <a:noFill/>
          <a:ln w="9525">
            <a:noFill/>
          </a:ln>
        </p:spPr>
      </p:pic>
      <p:pic>
        <p:nvPicPr>
          <p:cNvPr id="46084" name="object 5"/>
          <p:cNvPicPr>
            <a:picLocks noChangeAspect="1"/>
          </p:cNvPicPr>
          <p:nvPr/>
        </p:nvPicPr>
        <p:blipFill>
          <a:blip r:embed="rId4"/>
          <a:stretch>
            <a:fillRect/>
          </a:stretch>
        </p:blipFill>
        <p:spPr>
          <a:xfrm>
            <a:off x="2443163" y="3846513"/>
            <a:ext cx="1635125" cy="1233487"/>
          </a:xfrm>
          <a:prstGeom prst="rect">
            <a:avLst/>
          </a:prstGeom>
          <a:noFill/>
          <a:ln w="9525">
            <a:noFill/>
          </a:ln>
        </p:spPr>
      </p:pic>
      <p:grpSp>
        <p:nvGrpSpPr>
          <p:cNvPr id="46085" name="object 7"/>
          <p:cNvGrpSpPr/>
          <p:nvPr/>
        </p:nvGrpSpPr>
        <p:grpSpPr>
          <a:xfrm>
            <a:off x="4356100" y="1916113"/>
            <a:ext cx="4340225" cy="3586162"/>
            <a:chOff x="5034229" y="2209609"/>
            <a:chExt cx="4340225" cy="3585845"/>
          </a:xfrm>
        </p:grpSpPr>
        <p:pic>
          <p:nvPicPr>
            <p:cNvPr id="46090" name="object 8"/>
            <p:cNvPicPr>
              <a:picLocks noChangeAspect="1"/>
            </p:cNvPicPr>
            <p:nvPr/>
          </p:nvPicPr>
          <p:blipFill>
            <a:blip r:embed="rId5"/>
            <a:stretch>
              <a:fillRect/>
            </a:stretch>
          </p:blipFill>
          <p:spPr>
            <a:xfrm>
              <a:off x="5043563" y="2218944"/>
              <a:ext cx="4321302" cy="3566921"/>
            </a:xfrm>
            <a:prstGeom prst="rect">
              <a:avLst/>
            </a:prstGeom>
            <a:noFill/>
            <a:ln w="9525">
              <a:noFill/>
            </a:ln>
          </p:spPr>
        </p:pic>
        <p:sp>
          <p:nvSpPr>
            <p:cNvPr id="46091" name="object 9"/>
            <p:cNvSpPr/>
            <p:nvPr/>
          </p:nvSpPr>
          <p:spPr>
            <a:xfrm>
              <a:off x="5038991" y="2214372"/>
              <a:ext cx="4330700" cy="3576320"/>
            </a:xfrm>
            <a:custGeom>
              <a:avLst/>
              <a:gdLst/>
              <a:ahLst/>
              <a:cxnLst>
                <a:cxn ang="0">
                  <a:pos x="0" y="3576066"/>
                </a:cxn>
                <a:cxn ang="0">
                  <a:pos x="0" y="0"/>
                </a:cxn>
                <a:cxn ang="0">
                  <a:pos x="4330445" y="0"/>
                </a:cxn>
                <a:cxn ang="0">
                  <a:pos x="4330445" y="3576066"/>
                </a:cxn>
                <a:cxn ang="0">
                  <a:pos x="0" y="3576066"/>
                </a:cxn>
              </a:cxnLst>
              <a:rect l="0" t="0" r="0" b="0"/>
              <a:pathLst>
                <a:path w="4330700" h="3576320">
                  <a:moveTo>
                    <a:pt x="0" y="3576066"/>
                  </a:moveTo>
                  <a:lnTo>
                    <a:pt x="0" y="0"/>
                  </a:lnTo>
                  <a:lnTo>
                    <a:pt x="4330445" y="0"/>
                  </a:lnTo>
                  <a:lnTo>
                    <a:pt x="4330445" y="3576066"/>
                  </a:lnTo>
                  <a:lnTo>
                    <a:pt x="0" y="3576066"/>
                  </a:lnTo>
                  <a:close/>
                </a:path>
              </a:pathLst>
            </a:custGeom>
            <a:noFill/>
            <a:ln w="9525" cap="flat" cmpd="sng">
              <a:solidFill>
                <a:srgbClr val="0066FF">
                  <a:alpha val="100000"/>
                </a:srgbClr>
              </a:solidFill>
              <a:prstDash val="solid"/>
              <a:round/>
              <a:headEnd type="none" w="med" len="med"/>
              <a:tailEnd type="none" w="med" len="med"/>
            </a:ln>
          </p:spPr>
          <p:txBody>
            <a:bodyPr/>
            <a:lstStyle/>
            <a:p>
              <a:endParaRPr lang="zh-CN" altLang="en-US"/>
            </a:p>
          </p:txBody>
        </p:sp>
      </p:grpSp>
      <p:pic>
        <p:nvPicPr>
          <p:cNvPr id="46086" name="object 10"/>
          <p:cNvPicPr>
            <a:picLocks noChangeAspect="1"/>
          </p:cNvPicPr>
          <p:nvPr/>
        </p:nvPicPr>
        <p:blipFill>
          <a:blip r:embed="rId6"/>
          <a:stretch>
            <a:fillRect/>
          </a:stretch>
        </p:blipFill>
        <p:spPr>
          <a:xfrm>
            <a:off x="622300" y="3846513"/>
            <a:ext cx="1397000" cy="1871662"/>
          </a:xfrm>
          <a:prstGeom prst="rect">
            <a:avLst/>
          </a:prstGeom>
          <a:noFill/>
          <a:ln w="9525">
            <a:noFill/>
          </a:ln>
        </p:spPr>
      </p:pic>
      <p:sp>
        <p:nvSpPr>
          <p:cNvPr id="11" name="object 11"/>
          <p:cNvSpPr txBox="1"/>
          <p:nvPr/>
        </p:nvSpPr>
        <p:spPr>
          <a:xfrm>
            <a:off x="557213" y="5099050"/>
            <a:ext cx="7258050" cy="920750"/>
          </a:xfrm>
          <a:prstGeom prst="rect">
            <a:avLst/>
          </a:prstGeom>
        </p:spPr>
        <p:txBody>
          <a:bodyPr lIns="0" tIns="12700" rIns="0" bIns="0">
            <a:spAutoFit/>
          </a:bodyPr>
          <a:lstStyle/>
          <a:p>
            <a:pPr marL="1612900" marR="0" defTabSz="914400">
              <a:spcBef>
                <a:spcPts val="100"/>
              </a:spcBef>
              <a:buClrTx/>
              <a:buSzTx/>
              <a:buFontTx/>
              <a:buNone/>
              <a:defRPr/>
            </a:pPr>
            <a:r>
              <a:rPr kumimoji="0" sz="1600" kern="1200" cap="none" spc="-15" normalizeH="0" baseline="0" noProof="0" dirty="0">
                <a:latin typeface="宋体" panose="02010600030101010101" pitchFamily="2" charset="-122"/>
                <a:ea typeface="宋体" panose="02010600030101010101" pitchFamily="2" charset="-122"/>
                <a:cs typeface="宋体" panose="02010600030101010101" pitchFamily="2" charset="-122"/>
              </a:rPr>
              <a:t>封装后的集成电路芯片</a:t>
            </a:r>
            <a:endParaRPr kumimoji="0" sz="16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a:p>
            <a:pPr marR="0" defTabSz="914400">
              <a:buClrTx/>
              <a:buSzTx/>
              <a:buFontTx/>
              <a:buNone/>
              <a:defRPr/>
            </a:pPr>
            <a:endParaRPr kumimoji="0" sz="13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a:p>
            <a:pPr marL="4817745" marR="0" defTabSz="914400">
              <a:lnSpc>
                <a:spcPts val="1725"/>
              </a:lnSpc>
              <a:spcBef>
                <a:spcPts val="5"/>
              </a:spcBef>
              <a:buClrTx/>
              <a:buSzTx/>
              <a:buFontTx/>
              <a:buNone/>
              <a:defRPr/>
            </a:pPr>
            <a:r>
              <a:rPr kumimoji="0" sz="1600" kern="1200" cap="none" spc="-10" normalizeH="0" baseline="0" noProof="0" dirty="0">
                <a:latin typeface="宋体" panose="02010600030101010101" pitchFamily="2" charset="-122"/>
                <a:ea typeface="宋体" panose="02010600030101010101" pitchFamily="2" charset="-122"/>
                <a:cs typeface="宋体" panose="02010600030101010101" pitchFamily="2" charset="-122"/>
              </a:rPr>
              <a:t>第三代计算机</a:t>
            </a:r>
            <a:r>
              <a:rPr kumimoji="0" sz="1600" kern="1200" cap="none" spc="-10" normalizeH="0" baseline="0" noProof="0" dirty="0">
                <a:latin typeface="Arial" panose="020B0604020202020204"/>
                <a:ea typeface="宋体" panose="02010600030101010101" pitchFamily="2" charset="-122"/>
                <a:cs typeface="Arial" panose="020B0604020202020204"/>
              </a:rPr>
              <a:t>IBM360,1964</a:t>
            </a:r>
            <a:endParaRPr kumimoji="0" sz="1600" kern="1200" cap="none" spc="0" normalizeH="0" baseline="0" noProof="0">
              <a:latin typeface="Arial" panose="020B0604020202020204"/>
              <a:ea typeface="宋体" panose="02010600030101010101" pitchFamily="2" charset="-122"/>
              <a:cs typeface="Arial" panose="020B0604020202020204"/>
            </a:endParaRPr>
          </a:p>
          <a:p>
            <a:pPr marL="12700" marR="0" defTabSz="914400">
              <a:lnSpc>
                <a:spcPts val="1725"/>
              </a:lnSpc>
              <a:buClrTx/>
              <a:buSzTx/>
              <a:buFontTx/>
              <a:buNone/>
              <a:defRPr/>
            </a:pPr>
            <a:r>
              <a:rPr kumimoji="0" sz="1600" kern="1200" cap="none" spc="-10" normalizeH="0" baseline="0" noProof="0" dirty="0">
                <a:latin typeface="Arial" panose="020B0604020202020204"/>
                <a:ea typeface="宋体" panose="02010600030101010101" pitchFamily="2" charset="-122"/>
                <a:cs typeface="Arial" panose="020B0604020202020204"/>
              </a:rPr>
              <a:t>J.Kilby</a:t>
            </a:r>
            <a:r>
              <a:rPr kumimoji="0" sz="1600" kern="1200" cap="none" spc="-20" normalizeH="0" baseline="0" noProof="0" dirty="0">
                <a:latin typeface="宋体" panose="02010600030101010101" pitchFamily="2" charset="-122"/>
                <a:ea typeface="宋体" panose="02010600030101010101" pitchFamily="2" charset="-122"/>
                <a:cs typeface="宋体" panose="02010600030101010101" pitchFamily="2" charset="-122"/>
              </a:rPr>
              <a:t>，集成电路发明者</a:t>
            </a:r>
            <a:endParaRPr kumimoji="0" sz="16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p:txBody>
      </p:sp>
      <p:sp>
        <p:nvSpPr>
          <p:cNvPr id="46088" name="object 14"/>
          <p:cNvSpPr txBox="1"/>
          <p:nvPr/>
        </p:nvSpPr>
        <p:spPr>
          <a:xfrm>
            <a:off x="604838" y="6022975"/>
            <a:ext cx="4894262" cy="727075"/>
          </a:xfrm>
          <a:prstGeom prst="rect">
            <a:avLst/>
          </a:prstGeom>
          <a:solidFill>
            <a:srgbClr val="000000"/>
          </a:solidFill>
          <a:ln w="9525">
            <a:noFill/>
          </a:ln>
        </p:spPr>
        <p:txBody>
          <a:bodyPr lIns="0" tIns="56515"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92075" lvl="0" indent="0">
              <a:lnSpc>
                <a:spcPct val="124000"/>
              </a:lnSpc>
              <a:spcBef>
                <a:spcPts val="450"/>
              </a:spcBef>
              <a:buNone/>
            </a:pPr>
            <a:r>
              <a:rPr lang="zh-CN" altLang="zh-CN" sz="1600" b="1" dirty="0">
                <a:solidFill>
                  <a:srgbClr val="FFFFEF"/>
                </a:solidFill>
                <a:latin typeface="宋体" panose="02010600030101010101" pitchFamily="2" charset="-122"/>
              </a:rPr>
              <a:t>能否将复杂的电路封装后作为新电路设计的元件呢？复杂的电路 </a:t>
            </a:r>
            <a:r>
              <a:rPr lang="zh-CN" altLang="zh-CN" sz="1600" dirty="0">
                <a:solidFill>
                  <a:srgbClr val="FFFFEF"/>
                </a:solidFill>
                <a:latin typeface="Wingdings" panose="05000000000000000000" pitchFamily="2" charset="2"/>
              </a:rPr>
              <a:t></a:t>
            </a:r>
            <a:r>
              <a:rPr lang="zh-CN" altLang="zh-CN" sz="1600" dirty="0">
                <a:solidFill>
                  <a:srgbClr val="FFFFEF"/>
                </a:solidFill>
                <a:latin typeface="Times New Roman" panose="02020603050405020304" pitchFamily="18" charset="0"/>
                <a:cs typeface="Times New Roman" panose="02020603050405020304" pitchFamily="18" charset="0"/>
              </a:rPr>
              <a:t> </a:t>
            </a:r>
            <a:r>
              <a:rPr lang="zh-CN" altLang="zh-CN" sz="1600" b="1" dirty="0">
                <a:solidFill>
                  <a:srgbClr val="FFFFEF"/>
                </a:solidFill>
                <a:latin typeface="宋体" panose="02010600030101010101" pitchFamily="2" charset="-122"/>
              </a:rPr>
              <a:t>集成 </a:t>
            </a:r>
            <a:r>
              <a:rPr lang="zh-CN" altLang="zh-CN" sz="1600" dirty="0">
                <a:solidFill>
                  <a:srgbClr val="FFFFEF"/>
                </a:solidFill>
                <a:latin typeface="Wingdings" panose="05000000000000000000" pitchFamily="2" charset="2"/>
              </a:rPr>
              <a:t></a:t>
            </a:r>
            <a:r>
              <a:rPr lang="zh-CN" altLang="zh-CN" sz="1600" dirty="0">
                <a:solidFill>
                  <a:srgbClr val="FFFFEF"/>
                </a:solidFill>
                <a:latin typeface="Times New Roman" panose="02020603050405020304" pitchFamily="18" charset="0"/>
                <a:cs typeface="Times New Roman" panose="02020603050405020304" pitchFamily="18" charset="0"/>
              </a:rPr>
              <a:t> </a:t>
            </a:r>
            <a:r>
              <a:rPr lang="zh-CN" altLang="zh-CN" sz="1600" b="1" dirty="0">
                <a:solidFill>
                  <a:srgbClr val="FFFFEF"/>
                </a:solidFill>
                <a:latin typeface="宋体" panose="02010600030101010101" pitchFamily="2" charset="-122"/>
              </a:rPr>
              <a:t>封装 </a:t>
            </a:r>
            <a:r>
              <a:rPr lang="zh-CN" altLang="zh-CN" sz="1600" dirty="0">
                <a:solidFill>
                  <a:srgbClr val="FFFFEF"/>
                </a:solidFill>
                <a:latin typeface="Wingdings" panose="05000000000000000000" pitchFamily="2" charset="2"/>
              </a:rPr>
              <a:t></a:t>
            </a:r>
            <a:r>
              <a:rPr lang="zh-CN" altLang="zh-CN" sz="1600" dirty="0">
                <a:solidFill>
                  <a:srgbClr val="FFFFEF"/>
                </a:solidFill>
                <a:latin typeface="Times New Roman" panose="02020603050405020304" pitchFamily="18" charset="0"/>
                <a:cs typeface="Times New Roman" panose="02020603050405020304" pitchFamily="18" charset="0"/>
              </a:rPr>
              <a:t> </a:t>
            </a:r>
            <a:r>
              <a:rPr lang="zh-CN" altLang="zh-CN" sz="1600" b="1" dirty="0">
                <a:solidFill>
                  <a:srgbClr val="FFFFEF"/>
                </a:solidFill>
                <a:latin typeface="宋体" panose="02010600030101010101" pitchFamily="2" charset="-122"/>
              </a:rPr>
              <a:t>应用？</a:t>
            </a:r>
            <a:endParaRPr lang="zh-CN" altLang="zh-CN" sz="1600" dirty="0">
              <a:latin typeface="宋体" panose="02010600030101010101" pitchFamily="2" charset="-122"/>
            </a:endParaRPr>
          </a:p>
        </p:txBody>
      </p:sp>
      <p:sp>
        <p:nvSpPr>
          <p:cNvPr id="13" name="文本框 12"/>
          <p:cNvSpPr txBox="1"/>
          <p:nvPr/>
        </p:nvSpPr>
        <p:spPr>
          <a:xfrm>
            <a:off x="1325563" y="260350"/>
            <a:ext cx="5111750" cy="708025"/>
          </a:xfrm>
          <a:prstGeom prst="rect">
            <a:avLst/>
          </a:prstGeom>
          <a:noFill/>
        </p:spPr>
        <p:txBody>
          <a:bodyPr>
            <a:spAutoFit/>
          </a:bodyPr>
          <a:lstStyle/>
          <a:p>
            <a:pPr marR="0" defTabSz="914400" eaLnBrk="1" hangingPunct="1">
              <a:buClrTx/>
              <a:buSzTx/>
              <a:buFont typeface="Arial" panose="020B0604020202020204" pitchFamily="34" charset="0"/>
              <a:buNone/>
              <a:defRPr/>
            </a:pPr>
            <a:r>
              <a:rPr kumimoji="0" lang="zh-CN" altLang="en-US" sz="4000" kern="1200" cap="none" spc="0" normalizeH="0" baseline="0" noProof="0" dirty="0">
                <a:latin typeface="+mn-ea"/>
                <a:ea typeface="宋体" panose="02010600030101010101" pitchFamily="2" charset="-122"/>
                <a:cs typeface="+mn-cs"/>
              </a:rPr>
              <a:t>现代计算机的发展</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00238" y="404813"/>
            <a:ext cx="4941888" cy="644525"/>
          </a:xfrm>
        </p:spPr>
        <p:txBody>
          <a:bodyPr vert="horz" wrap="square" lIns="91440" tIns="45720" rIns="91440" bIns="45720"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mj-lt"/>
                <a:ea typeface="+mj-ea"/>
                <a:cs typeface="+mj-cs"/>
              </a:rPr>
              <a:t>成绩评定</a:t>
            </a:r>
          </a:p>
        </p:txBody>
      </p:sp>
      <p:sp>
        <p:nvSpPr>
          <p:cNvPr id="6147" name="Rectangle 4"/>
          <p:cNvSpPr>
            <a:spLocks noRot="1"/>
          </p:cNvSpPr>
          <p:nvPr/>
        </p:nvSpPr>
        <p:spPr>
          <a:xfrm>
            <a:off x="3708400" y="1539875"/>
            <a:ext cx="7416800" cy="2159000"/>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143000" lvl="2" indent="-228600" defTabSz="259080" eaLnBrk="1" hangingPunct="1">
              <a:lnSpc>
                <a:spcPct val="120000"/>
              </a:lnSpc>
              <a:buClr>
                <a:srgbClr val="C00000"/>
              </a:buClr>
              <a:buFont typeface="Wingdings" panose="05000000000000000000" pitchFamily="2" charset="2"/>
              <a:buChar char="n"/>
              <a:tabLst>
                <a:tab pos="2773680" algn="l"/>
              </a:tabLst>
            </a:pPr>
            <a:r>
              <a:rPr lang="zh-CN" altLang="en-US" b="1" dirty="0">
                <a:latin typeface="Times New Roman" panose="02020603050405020304" pitchFamily="18" charset="0"/>
              </a:rPr>
              <a:t>课后</a:t>
            </a:r>
            <a:r>
              <a:rPr lang="zh-CN" altLang="zh-CN" b="1" dirty="0">
                <a:latin typeface="Times New Roman" panose="02020603050405020304" pitchFamily="18" charset="0"/>
              </a:rPr>
              <a:t>作业</a:t>
            </a:r>
            <a:r>
              <a:rPr lang="en-US" altLang="zh-CN" b="1" dirty="0">
                <a:latin typeface="Times New Roman" panose="02020603050405020304" pitchFamily="18" charset="0"/>
              </a:rPr>
              <a:t>(15%) </a:t>
            </a:r>
          </a:p>
          <a:p>
            <a:pPr marL="1143000" lvl="2" indent="-228600" defTabSz="259080" eaLnBrk="1" hangingPunct="1">
              <a:lnSpc>
                <a:spcPct val="120000"/>
              </a:lnSpc>
              <a:buClr>
                <a:srgbClr val="C00000"/>
              </a:buClr>
              <a:buFont typeface="Wingdings" panose="05000000000000000000" pitchFamily="2" charset="2"/>
              <a:buChar char="n"/>
              <a:tabLst>
                <a:tab pos="2773680" algn="l"/>
              </a:tabLst>
            </a:pPr>
            <a:r>
              <a:rPr lang="zh-CN" altLang="en-US" b="1" dirty="0">
                <a:latin typeface="Times New Roman" panose="02020603050405020304" pitchFamily="18" charset="0"/>
              </a:rPr>
              <a:t>实验</a:t>
            </a:r>
            <a:r>
              <a:rPr lang="en-US" altLang="zh-CN" b="1" dirty="0">
                <a:latin typeface="Times New Roman" panose="02020603050405020304" pitchFamily="18" charset="0"/>
              </a:rPr>
              <a:t>(10%) </a:t>
            </a:r>
          </a:p>
          <a:p>
            <a:pPr marL="1143000" lvl="2" indent="-228600" defTabSz="259080" eaLnBrk="1" hangingPunct="1">
              <a:lnSpc>
                <a:spcPct val="120000"/>
              </a:lnSpc>
              <a:buClr>
                <a:srgbClr val="C00000"/>
              </a:buClr>
              <a:buFont typeface="Wingdings" panose="05000000000000000000" pitchFamily="2" charset="2"/>
              <a:buChar char="n"/>
              <a:tabLst>
                <a:tab pos="2773680" algn="l"/>
              </a:tabLst>
            </a:pPr>
            <a:r>
              <a:rPr lang="zh-CN" altLang="en-US" b="1" dirty="0">
                <a:latin typeface="Times New Roman" panose="02020603050405020304" pitchFamily="18" charset="0"/>
              </a:rPr>
              <a:t>平时测验</a:t>
            </a:r>
            <a:r>
              <a:rPr lang="en-US" altLang="zh-CN" b="1" dirty="0">
                <a:latin typeface="Times New Roman" panose="02020603050405020304" pitchFamily="18" charset="0"/>
              </a:rPr>
              <a:t>( 15%) </a:t>
            </a:r>
          </a:p>
          <a:p>
            <a:pPr marL="1143000" lvl="2" indent="-228600" defTabSz="259080" eaLnBrk="1" hangingPunct="1">
              <a:lnSpc>
                <a:spcPct val="120000"/>
              </a:lnSpc>
              <a:buClr>
                <a:srgbClr val="C00000"/>
              </a:buClr>
              <a:buFont typeface="Wingdings" panose="05000000000000000000" pitchFamily="2" charset="2"/>
              <a:buChar char="n"/>
              <a:tabLst>
                <a:tab pos="2773680" algn="l"/>
              </a:tabLst>
            </a:pPr>
            <a:r>
              <a:rPr lang="zh-CN" altLang="en-US" b="1" dirty="0">
                <a:latin typeface="Times New Roman" panose="02020603050405020304" pitchFamily="18" charset="0"/>
              </a:rPr>
              <a:t>新技术探索（</a:t>
            </a:r>
            <a:r>
              <a:rPr lang="en-US" altLang="zh-CN" b="1" dirty="0">
                <a:latin typeface="Times New Roman" panose="02020603050405020304" pitchFamily="18" charset="0"/>
              </a:rPr>
              <a:t>10%</a:t>
            </a:r>
            <a:r>
              <a:rPr lang="zh-CN" altLang="en-US" b="1" dirty="0">
                <a:latin typeface="Times New Roman" panose="02020603050405020304" pitchFamily="18" charset="0"/>
              </a:rPr>
              <a:t>）</a:t>
            </a:r>
            <a:endParaRPr lang="en-US" altLang="zh-CN" b="1" dirty="0">
              <a:latin typeface="Times New Roman" panose="02020603050405020304" pitchFamily="18" charset="0"/>
            </a:endParaRPr>
          </a:p>
        </p:txBody>
      </p:sp>
      <p:grpSp>
        <p:nvGrpSpPr>
          <p:cNvPr id="6148" name="组合 3"/>
          <p:cNvGrpSpPr/>
          <p:nvPr/>
        </p:nvGrpSpPr>
        <p:grpSpPr>
          <a:xfrm rot="199253">
            <a:off x="1320800" y="1311275"/>
            <a:ext cx="2201863" cy="2159000"/>
            <a:chOff x="3302001" y="1377140"/>
            <a:chExt cx="2201862" cy="2159000"/>
          </a:xfrm>
        </p:grpSpPr>
        <p:sp>
          <p:nvSpPr>
            <p:cNvPr id="2" name="饼形 1"/>
            <p:cNvSpPr/>
            <p:nvPr/>
          </p:nvSpPr>
          <p:spPr>
            <a:xfrm rot="1811270">
              <a:off x="3330954" y="1356032"/>
              <a:ext cx="2158999" cy="2159000"/>
            </a:xfrm>
            <a:prstGeom prst="pie">
              <a:avLst>
                <a:gd name="adj1" fmla="val 2851033"/>
                <a:gd name="adj2" fmla="val 1420186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饼形 4"/>
            <p:cNvSpPr/>
            <p:nvPr/>
          </p:nvSpPr>
          <p:spPr>
            <a:xfrm rot="15869957">
              <a:off x="3330953" y="1356033"/>
              <a:ext cx="2159000" cy="2158999"/>
            </a:xfrm>
            <a:prstGeom prst="pie">
              <a:avLst>
                <a:gd name="adj1" fmla="val 151704"/>
                <a:gd name="adj2" fmla="val 10917713"/>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4582" name="文本框 2"/>
            <p:cNvSpPr txBox="1">
              <a:spLocks noChangeArrowheads="1"/>
            </p:cNvSpPr>
            <p:nvPr/>
          </p:nvSpPr>
          <p:spPr bwMode="auto">
            <a:xfrm rot="21400747">
              <a:off x="4343509" y="1869881"/>
              <a:ext cx="1122362" cy="600075"/>
            </a:xfrm>
            <a:prstGeom prst="rect">
              <a:avLst/>
            </a:prstGeom>
            <a:noFill/>
            <a:ln>
              <a:noFill/>
            </a:ln>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期末考试</a:t>
              </a:r>
              <a:endParaRPr kumimoji="0" lang="en-US" altLang="zh-CN" sz="16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闭卷</a:t>
              </a:r>
              <a:r>
                <a:rPr kumimoji="0" lang="en-US" altLang="zh-CN" sz="16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50%</a:t>
              </a:r>
              <a:endParaRPr kumimoji="0" lang="zh-CN" altLang="en-US" sz="16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24583" name="文本框 6"/>
            <p:cNvSpPr txBox="1">
              <a:spLocks noChangeArrowheads="1"/>
            </p:cNvSpPr>
            <p:nvPr/>
          </p:nvSpPr>
          <p:spPr bwMode="auto">
            <a:xfrm rot="21400747">
              <a:off x="3301611" y="2412158"/>
              <a:ext cx="1122361" cy="600075"/>
            </a:xfrm>
            <a:prstGeom prst="rect">
              <a:avLst/>
            </a:prstGeom>
            <a:noFill/>
            <a:ln>
              <a:noFill/>
            </a:ln>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平时成绩</a:t>
              </a:r>
              <a:r>
                <a:rPr kumimoji="0" lang="en-US" altLang="zh-CN" sz="16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50%</a:t>
              </a:r>
              <a:endParaRPr kumimoji="0" lang="zh-CN" altLang="en-US" sz="16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grpSp>
      <p:sp>
        <p:nvSpPr>
          <p:cNvPr id="6149" name="文本框 2"/>
          <p:cNvSpPr txBox="1"/>
          <p:nvPr/>
        </p:nvSpPr>
        <p:spPr>
          <a:xfrm>
            <a:off x="1306513" y="4022725"/>
            <a:ext cx="7226300" cy="1616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50000"/>
              </a:lnSpc>
              <a:spcBef>
                <a:spcPct val="0"/>
              </a:spcBef>
              <a:buNone/>
            </a:pPr>
            <a:r>
              <a:rPr lang="en-US" altLang="zh-CN" sz="2200" b="1" dirty="0"/>
              <a:t>1~5</a:t>
            </a:r>
            <a:r>
              <a:rPr lang="zh-CN" altLang="en-US" sz="2200" b="1" dirty="0"/>
              <a:t>章</a:t>
            </a:r>
            <a:r>
              <a:rPr lang="zh-CN" altLang="en-US" sz="2200" b="1" dirty="0">
                <a:solidFill>
                  <a:srgbClr val="FF0000"/>
                </a:solidFill>
              </a:rPr>
              <a:t>课上</a:t>
            </a:r>
            <a:r>
              <a:rPr lang="zh-CN" altLang="en-US" sz="2200" b="1" dirty="0"/>
              <a:t>介绍主要知识点；</a:t>
            </a:r>
            <a:endParaRPr lang="en-US" altLang="zh-CN" sz="2200" b="1" dirty="0"/>
          </a:p>
          <a:p>
            <a:pPr marL="0" lvl="0" indent="0">
              <a:lnSpc>
                <a:spcPct val="150000"/>
              </a:lnSpc>
              <a:spcBef>
                <a:spcPct val="0"/>
              </a:spcBef>
              <a:buNone/>
            </a:pPr>
            <a:r>
              <a:rPr lang="en-US" altLang="zh-CN" sz="2200" b="1" dirty="0"/>
              <a:t>6~7</a:t>
            </a:r>
            <a:r>
              <a:rPr lang="zh-CN" altLang="en-US" sz="2200" b="1" dirty="0"/>
              <a:t>章</a:t>
            </a:r>
            <a:r>
              <a:rPr lang="zh-CN" altLang="en-US" sz="2200" b="1" dirty="0">
                <a:solidFill>
                  <a:srgbClr val="FF0000"/>
                </a:solidFill>
              </a:rPr>
              <a:t>课下</a:t>
            </a:r>
            <a:r>
              <a:rPr lang="zh-CN" altLang="en-US" sz="2200" b="1" dirty="0"/>
              <a:t>自学，通过平时测验、演讲考察；</a:t>
            </a:r>
            <a:endParaRPr lang="en-US" altLang="zh-CN" sz="2200" b="1" dirty="0"/>
          </a:p>
          <a:p>
            <a:pPr marL="0" lvl="0" indent="0">
              <a:lnSpc>
                <a:spcPct val="150000"/>
              </a:lnSpc>
              <a:spcBef>
                <a:spcPct val="0"/>
              </a:spcBef>
              <a:buNone/>
            </a:pPr>
            <a:r>
              <a:rPr lang="en-US" altLang="zh-CN" sz="2200" b="1" dirty="0"/>
              <a:t>8~9</a:t>
            </a:r>
            <a:r>
              <a:rPr lang="zh-CN" altLang="en-US" sz="2200" b="1" dirty="0"/>
              <a:t>章</a:t>
            </a:r>
            <a:r>
              <a:rPr lang="zh-CN" altLang="en-US" sz="2200" b="1" dirty="0">
                <a:solidFill>
                  <a:srgbClr val="FF0000"/>
                </a:solidFill>
              </a:rPr>
              <a:t>课下</a:t>
            </a:r>
            <a:r>
              <a:rPr lang="zh-CN" altLang="en-US" sz="2200" b="1" dirty="0"/>
              <a:t>自学，通过实验、作业、期末测验考察。</a:t>
            </a:r>
          </a:p>
        </p:txBody>
      </p:sp>
    </p:spTree>
  </p:cSld>
  <p:clrMapOvr>
    <a:masterClrMapping/>
  </p:clrMapOvr>
  <p:transition spd="slow" advTm="15951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object 3"/>
          <p:cNvSpPr txBox="1"/>
          <p:nvPr/>
        </p:nvSpPr>
        <p:spPr>
          <a:xfrm>
            <a:off x="250825" y="1196975"/>
            <a:ext cx="7989888" cy="763588"/>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2700" lvl="0" indent="0">
              <a:spcBef>
                <a:spcPts val="100"/>
              </a:spcBef>
              <a:buNone/>
            </a:pPr>
            <a:r>
              <a:rPr lang="zh-CN" altLang="zh-CN" sz="2400" dirty="0">
                <a:latin typeface="华文中宋" panose="02010600040101010101" pitchFamily="2" charset="-122"/>
                <a:ea typeface="华文中宋" panose="02010600040101010101" pitchFamily="2" charset="-122"/>
              </a:rPr>
              <a:t>超大规模集成电路</a:t>
            </a:r>
            <a:r>
              <a:rPr lang="zh-CN" altLang="zh-CN" sz="2400" dirty="0">
                <a:cs typeface="Arial" panose="020B0604020202020204" pitchFamily="34" charset="0"/>
              </a:rPr>
              <a:t>(VLSI)</a:t>
            </a:r>
            <a:r>
              <a:rPr lang="zh-CN" altLang="zh-CN" sz="2400" dirty="0">
                <a:latin typeface="华文中宋" panose="02010600040101010101" pitchFamily="2" charset="-122"/>
                <a:ea typeface="华文中宋" panose="02010600040101010101" pitchFamily="2" charset="-122"/>
              </a:rPr>
              <a:t>时代的计算机器</a:t>
            </a:r>
            <a:r>
              <a:rPr lang="zh-CN" altLang="en-US" sz="2400" b="1" dirty="0"/>
              <a:t>（</a:t>
            </a:r>
            <a:r>
              <a:rPr lang="en-US" altLang="zh-CN" sz="2400" b="1" dirty="0"/>
              <a:t>1972--</a:t>
            </a:r>
            <a:r>
              <a:rPr lang="zh-CN" altLang="en-US" sz="2400" b="1" dirty="0"/>
              <a:t>今）</a:t>
            </a:r>
          </a:p>
          <a:p>
            <a:pPr marL="12700" lvl="0" indent="0">
              <a:spcBef>
                <a:spcPts val="100"/>
              </a:spcBef>
              <a:buNone/>
            </a:pPr>
            <a:endParaRPr lang="zh-CN" altLang="zh-CN" sz="2400" dirty="0">
              <a:latin typeface="华文中宋" panose="02010600040101010101" pitchFamily="2" charset="-122"/>
              <a:ea typeface="华文中宋" panose="02010600040101010101" pitchFamily="2" charset="-122"/>
            </a:endParaRPr>
          </a:p>
        </p:txBody>
      </p:sp>
      <p:sp>
        <p:nvSpPr>
          <p:cNvPr id="5" name="object 4"/>
          <p:cNvSpPr txBox="1"/>
          <p:nvPr/>
        </p:nvSpPr>
        <p:spPr>
          <a:xfrm>
            <a:off x="5267325" y="6413500"/>
            <a:ext cx="2973388" cy="269875"/>
          </a:xfrm>
          <a:prstGeom prst="rect">
            <a:avLst/>
          </a:prstGeom>
        </p:spPr>
        <p:txBody>
          <a:bodyPr lIns="0" tIns="12700" rIns="0" bIns="0">
            <a:spAutoFit/>
          </a:bodyPr>
          <a:lstStyle/>
          <a:p>
            <a:pPr marL="12700" marR="0" defTabSz="914400">
              <a:spcBef>
                <a:spcPts val="100"/>
              </a:spcBef>
              <a:buClrTx/>
              <a:buSzTx/>
              <a:buFontTx/>
              <a:buNone/>
              <a:defRPr/>
            </a:pPr>
            <a:r>
              <a:rPr kumimoji="0" sz="1600" kern="1200" cap="none" spc="-10" normalizeH="0" baseline="0" noProof="0" dirty="0">
                <a:latin typeface="宋体" panose="02010600030101010101" pitchFamily="2" charset="-122"/>
                <a:ea typeface="宋体" panose="02010600030101010101" pitchFamily="2" charset="-122"/>
                <a:cs typeface="宋体" panose="02010600030101010101" pitchFamily="2" charset="-122"/>
              </a:rPr>
              <a:t>第四代计算机</a:t>
            </a:r>
            <a:r>
              <a:rPr kumimoji="0" sz="1600" kern="1200" cap="none" spc="0" normalizeH="0" baseline="0" noProof="0" dirty="0">
                <a:latin typeface="Arial" panose="020B0604020202020204"/>
                <a:ea typeface="宋体" panose="02010600030101010101" pitchFamily="2" charset="-122"/>
                <a:cs typeface="Arial" panose="020B0604020202020204"/>
              </a:rPr>
              <a:t>—</a:t>
            </a:r>
            <a:r>
              <a:rPr kumimoji="0" sz="1600" kern="1200" cap="none" spc="-10" normalizeH="0" baseline="0" noProof="0" dirty="0">
                <a:latin typeface="宋体" panose="02010600030101010101" pitchFamily="2" charset="-122"/>
                <a:ea typeface="宋体" panose="02010600030101010101" pitchFamily="2" charset="-122"/>
                <a:cs typeface="宋体" panose="02010600030101010101" pitchFamily="2" charset="-122"/>
              </a:rPr>
              <a:t>个人计算机</a:t>
            </a:r>
            <a:r>
              <a:rPr kumimoji="0" sz="1600" kern="1200" cap="none" spc="-10" normalizeH="0" baseline="0" noProof="0" dirty="0">
                <a:latin typeface="Arial" panose="020B0604020202020204"/>
                <a:ea typeface="宋体" panose="02010600030101010101" pitchFamily="2" charset="-122"/>
                <a:cs typeface="Arial" panose="020B0604020202020204"/>
              </a:rPr>
              <a:t>,1981</a:t>
            </a:r>
            <a:endParaRPr kumimoji="0" sz="1600" kern="1200" cap="none" spc="0" normalizeH="0" baseline="0" noProof="0">
              <a:latin typeface="Arial" panose="020B0604020202020204"/>
              <a:ea typeface="宋体" panose="02010600030101010101" pitchFamily="2" charset="-122"/>
              <a:cs typeface="Arial" panose="020B0604020202020204"/>
            </a:endParaRPr>
          </a:p>
        </p:txBody>
      </p:sp>
      <p:sp>
        <p:nvSpPr>
          <p:cNvPr id="6" name="object 5"/>
          <p:cNvSpPr txBox="1"/>
          <p:nvPr/>
        </p:nvSpPr>
        <p:spPr>
          <a:xfrm>
            <a:off x="1277938" y="6442075"/>
            <a:ext cx="2701925" cy="269875"/>
          </a:xfrm>
          <a:prstGeom prst="rect">
            <a:avLst/>
          </a:prstGeom>
        </p:spPr>
        <p:txBody>
          <a:bodyPr lIns="0" tIns="12700" rIns="0" bIns="0">
            <a:spAutoFit/>
          </a:bodyPr>
          <a:lstStyle/>
          <a:p>
            <a:pPr marL="12700" marR="0" defTabSz="914400">
              <a:spcBef>
                <a:spcPts val="100"/>
              </a:spcBef>
              <a:buClrTx/>
              <a:buSzTx/>
              <a:buFontTx/>
              <a:buNone/>
              <a:defRPr/>
            </a:pPr>
            <a:r>
              <a:rPr kumimoji="0" sz="1600" kern="1200" cap="none" spc="-10" normalizeH="0" baseline="0" noProof="0" dirty="0">
                <a:latin typeface="Arial" panose="020B0604020202020204"/>
                <a:ea typeface="宋体" panose="02010600030101010101" pitchFamily="2" charset="-122"/>
                <a:cs typeface="Arial" panose="020B0604020202020204"/>
              </a:rPr>
              <a:t>VLSI</a:t>
            </a:r>
            <a:r>
              <a:rPr kumimoji="0" sz="1600" kern="1200" cap="none" spc="-15" normalizeH="0" baseline="0" noProof="0" dirty="0">
                <a:latin typeface="宋体" panose="02010600030101010101" pitchFamily="2" charset="-122"/>
                <a:ea typeface="宋体" panose="02010600030101010101" pitchFamily="2" charset="-122"/>
                <a:cs typeface="宋体" panose="02010600030101010101" pitchFamily="2" charset="-122"/>
              </a:rPr>
              <a:t>芯片及其封装的内部电路</a:t>
            </a:r>
            <a:endParaRPr kumimoji="0" sz="16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p:txBody>
      </p:sp>
      <p:grpSp>
        <p:nvGrpSpPr>
          <p:cNvPr id="48133" name="object 6"/>
          <p:cNvGrpSpPr/>
          <p:nvPr/>
        </p:nvGrpSpPr>
        <p:grpSpPr>
          <a:xfrm>
            <a:off x="5373688" y="2638425"/>
            <a:ext cx="3051175" cy="3732213"/>
            <a:chOff x="6201041" y="2795016"/>
            <a:chExt cx="3051175" cy="3732529"/>
          </a:xfrm>
        </p:grpSpPr>
        <p:pic>
          <p:nvPicPr>
            <p:cNvPr id="48136" name="object 7"/>
            <p:cNvPicPr>
              <a:picLocks noChangeAspect="1"/>
            </p:cNvPicPr>
            <p:nvPr/>
          </p:nvPicPr>
          <p:blipFill>
            <a:blip r:embed="rId3"/>
            <a:stretch>
              <a:fillRect/>
            </a:stretch>
          </p:blipFill>
          <p:spPr>
            <a:xfrm>
              <a:off x="6201041" y="4079747"/>
              <a:ext cx="2447544" cy="2447544"/>
            </a:xfrm>
            <a:prstGeom prst="rect">
              <a:avLst/>
            </a:prstGeom>
            <a:noFill/>
            <a:ln w="9525">
              <a:noFill/>
            </a:ln>
          </p:spPr>
        </p:pic>
        <p:pic>
          <p:nvPicPr>
            <p:cNvPr id="48137" name="object 8"/>
            <p:cNvPicPr>
              <a:picLocks noChangeAspect="1"/>
            </p:cNvPicPr>
            <p:nvPr/>
          </p:nvPicPr>
          <p:blipFill>
            <a:blip r:embed="rId4"/>
            <a:stretch>
              <a:fillRect/>
            </a:stretch>
          </p:blipFill>
          <p:spPr>
            <a:xfrm>
              <a:off x="6466217" y="2795016"/>
              <a:ext cx="2785871" cy="1248155"/>
            </a:xfrm>
            <a:prstGeom prst="rect">
              <a:avLst/>
            </a:prstGeom>
            <a:noFill/>
            <a:ln w="9525">
              <a:noFill/>
            </a:ln>
          </p:spPr>
        </p:pic>
        <p:pic>
          <p:nvPicPr>
            <p:cNvPr id="48138" name="object 9"/>
            <p:cNvPicPr>
              <a:picLocks noChangeAspect="1"/>
            </p:cNvPicPr>
            <p:nvPr/>
          </p:nvPicPr>
          <p:blipFill>
            <a:blip r:embed="rId5"/>
            <a:stretch>
              <a:fillRect/>
            </a:stretch>
          </p:blipFill>
          <p:spPr>
            <a:xfrm>
              <a:off x="6466217" y="4016502"/>
              <a:ext cx="2554985" cy="682751"/>
            </a:xfrm>
            <a:prstGeom prst="rect">
              <a:avLst/>
            </a:prstGeom>
            <a:noFill/>
            <a:ln w="9525">
              <a:noFill/>
            </a:ln>
          </p:spPr>
        </p:pic>
      </p:grpSp>
      <p:pic>
        <p:nvPicPr>
          <p:cNvPr id="48134" name="object 12"/>
          <p:cNvPicPr>
            <a:picLocks noChangeAspect="1"/>
          </p:cNvPicPr>
          <p:nvPr/>
        </p:nvPicPr>
        <p:blipFill>
          <a:blip r:embed="rId6"/>
          <a:stretch>
            <a:fillRect/>
          </a:stretch>
        </p:blipFill>
        <p:spPr>
          <a:xfrm>
            <a:off x="377825" y="1789113"/>
            <a:ext cx="4705350" cy="4627562"/>
          </a:xfrm>
          <a:prstGeom prst="rect">
            <a:avLst/>
          </a:prstGeom>
          <a:noFill/>
          <a:ln w="9525">
            <a:noFill/>
          </a:ln>
        </p:spPr>
      </p:pic>
      <p:sp>
        <p:nvSpPr>
          <p:cNvPr id="13" name="文本框 12"/>
          <p:cNvSpPr txBox="1"/>
          <p:nvPr/>
        </p:nvSpPr>
        <p:spPr>
          <a:xfrm>
            <a:off x="1325563" y="260350"/>
            <a:ext cx="5111750" cy="708025"/>
          </a:xfrm>
          <a:prstGeom prst="rect">
            <a:avLst/>
          </a:prstGeom>
          <a:noFill/>
        </p:spPr>
        <p:txBody>
          <a:bodyPr>
            <a:spAutoFit/>
          </a:bodyPr>
          <a:lstStyle/>
          <a:p>
            <a:pPr marR="0" defTabSz="914400" eaLnBrk="1" hangingPunct="1">
              <a:buClrTx/>
              <a:buSzTx/>
              <a:buFont typeface="Arial" panose="020B0604020202020204" pitchFamily="34" charset="0"/>
              <a:buNone/>
              <a:defRPr/>
            </a:pPr>
            <a:r>
              <a:rPr kumimoji="0" lang="zh-CN" altLang="en-US" sz="4000" kern="1200" cap="none" spc="0" normalizeH="0" baseline="0" noProof="0" dirty="0">
                <a:latin typeface="+mn-ea"/>
                <a:ea typeface="宋体" panose="02010600030101010101" pitchFamily="2" charset="-122"/>
                <a:cs typeface="+mn-cs"/>
              </a:rPr>
              <a:t>现代计算机的发展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object 3"/>
          <p:cNvSpPr/>
          <p:nvPr/>
        </p:nvSpPr>
        <p:spPr>
          <a:xfrm>
            <a:off x="1204913" y="2128838"/>
            <a:ext cx="7827962" cy="3781425"/>
          </a:xfrm>
          <a:custGeom>
            <a:avLst/>
            <a:gdLst/>
            <a:ahLst/>
            <a:cxnLst>
              <a:cxn ang="0">
                <a:pos x="7632512" y="137442"/>
              </a:cxn>
              <a:cxn ang="0">
                <a:pos x="7599871" y="68890"/>
              </a:cxn>
              <a:cxn ang="0">
                <a:pos x="0" y="3708865"/>
              </a:cxn>
              <a:cxn ang="0">
                <a:pos x="33500" y="3777363"/>
              </a:cxn>
              <a:cxn ang="0">
                <a:pos x="7632512" y="137442"/>
              </a:cxn>
              <a:cxn ang="0">
                <a:pos x="7822119" y="4565"/>
              </a:cxn>
              <a:cxn ang="0">
                <a:pos x="7567067" y="0"/>
              </a:cxn>
              <a:cxn ang="0">
                <a:pos x="7599871" y="68890"/>
              </a:cxn>
              <a:cxn ang="0">
                <a:pos x="7634065" y="52514"/>
              </a:cxn>
              <a:cxn ang="0">
                <a:pos x="7666804" y="121018"/>
              </a:cxn>
              <a:cxn ang="0">
                <a:pos x="7666804" y="204303"/>
              </a:cxn>
              <a:cxn ang="0">
                <a:pos x="7822119" y="4565"/>
              </a:cxn>
              <a:cxn ang="0">
                <a:pos x="7666804" y="121018"/>
              </a:cxn>
              <a:cxn ang="0">
                <a:pos x="7634065" y="52514"/>
              </a:cxn>
              <a:cxn ang="0">
                <a:pos x="7599871" y="68890"/>
              </a:cxn>
              <a:cxn ang="0">
                <a:pos x="7632512" y="137442"/>
              </a:cxn>
              <a:cxn ang="0">
                <a:pos x="7666804" y="121018"/>
              </a:cxn>
              <a:cxn ang="0">
                <a:pos x="7666804" y="204303"/>
              </a:cxn>
              <a:cxn ang="0">
                <a:pos x="7666804" y="121018"/>
              </a:cxn>
              <a:cxn ang="0">
                <a:pos x="7632512" y="137442"/>
              </a:cxn>
              <a:cxn ang="0">
                <a:pos x="7665281" y="206256"/>
              </a:cxn>
              <a:cxn ang="0">
                <a:pos x="7666804" y="204303"/>
              </a:cxn>
            </a:cxnLst>
            <a:rect l="0" t="0" r="0" b="0"/>
            <a:pathLst>
              <a:path w="7828915" h="3782060">
                <a:moveTo>
                  <a:pt x="7639019" y="137603"/>
                </a:moveTo>
                <a:lnTo>
                  <a:pt x="7606350" y="68974"/>
                </a:lnTo>
                <a:lnTo>
                  <a:pt x="0" y="3713226"/>
                </a:lnTo>
                <a:lnTo>
                  <a:pt x="33528" y="3781806"/>
                </a:lnTo>
                <a:lnTo>
                  <a:pt x="7639019" y="137603"/>
                </a:lnTo>
                <a:close/>
              </a:path>
              <a:path w="7828915" h="3782060">
                <a:moveTo>
                  <a:pt x="7828788" y="4572"/>
                </a:moveTo>
                <a:lnTo>
                  <a:pt x="7573518" y="0"/>
                </a:lnTo>
                <a:lnTo>
                  <a:pt x="7606350" y="68974"/>
                </a:lnTo>
                <a:lnTo>
                  <a:pt x="7640574" y="52577"/>
                </a:lnTo>
                <a:lnTo>
                  <a:pt x="7673340" y="121158"/>
                </a:lnTo>
                <a:lnTo>
                  <a:pt x="7673340" y="204541"/>
                </a:lnTo>
                <a:lnTo>
                  <a:pt x="7828788" y="4572"/>
                </a:lnTo>
                <a:close/>
              </a:path>
              <a:path w="7828915" h="3782060">
                <a:moveTo>
                  <a:pt x="7673340" y="121158"/>
                </a:moveTo>
                <a:lnTo>
                  <a:pt x="7640574" y="52577"/>
                </a:lnTo>
                <a:lnTo>
                  <a:pt x="7606350" y="68974"/>
                </a:lnTo>
                <a:lnTo>
                  <a:pt x="7639019" y="137603"/>
                </a:lnTo>
                <a:lnTo>
                  <a:pt x="7673340" y="121158"/>
                </a:lnTo>
                <a:close/>
              </a:path>
              <a:path w="7828915" h="3782060">
                <a:moveTo>
                  <a:pt x="7673340" y="204541"/>
                </a:moveTo>
                <a:lnTo>
                  <a:pt x="7673340" y="121158"/>
                </a:lnTo>
                <a:lnTo>
                  <a:pt x="7639019" y="137603"/>
                </a:lnTo>
                <a:lnTo>
                  <a:pt x="7671816" y="206501"/>
                </a:lnTo>
                <a:lnTo>
                  <a:pt x="7673340" y="204541"/>
                </a:lnTo>
                <a:close/>
              </a:path>
            </a:pathLst>
          </a:custGeom>
          <a:solidFill>
            <a:srgbClr val="CC0000">
              <a:alpha val="100000"/>
            </a:srgbClr>
          </a:solidFill>
          <a:ln w="9525">
            <a:noFill/>
          </a:ln>
        </p:spPr>
        <p:txBody>
          <a:bodyPr/>
          <a:lstStyle/>
          <a:p>
            <a:endParaRPr lang="zh-CN" altLang="en-US"/>
          </a:p>
        </p:txBody>
      </p:sp>
      <p:sp>
        <p:nvSpPr>
          <p:cNvPr id="5" name="object 4"/>
          <p:cNvSpPr txBox="1"/>
          <p:nvPr/>
        </p:nvSpPr>
        <p:spPr>
          <a:xfrm>
            <a:off x="1660525" y="6162675"/>
            <a:ext cx="3222625" cy="258763"/>
          </a:xfrm>
          <a:prstGeom prst="rect">
            <a:avLst/>
          </a:prstGeom>
        </p:spPr>
        <p:txBody>
          <a:bodyPr lIns="0" tIns="12700" rIns="0" bIns="0">
            <a:spAutoFit/>
          </a:bodyPr>
          <a:lstStyle/>
          <a:p>
            <a:pPr marL="12700" marR="0" defTabSz="914400">
              <a:spcBef>
                <a:spcPts val="100"/>
              </a:spcBef>
              <a:buClrTx/>
              <a:buSzTx/>
              <a:buFontTx/>
              <a:buNone/>
              <a:defRPr/>
            </a:pPr>
            <a:r>
              <a:rPr kumimoji="0" sz="1600" b="1" kern="1200" cap="none" spc="-25" normalizeH="0" baseline="0" noProof="0" dirty="0">
                <a:latin typeface="宋体" panose="02010600030101010101" pitchFamily="2" charset="-122"/>
                <a:ea typeface="宋体" panose="02010600030101010101" pitchFamily="2" charset="-122"/>
                <a:cs typeface="宋体" panose="02010600030101010101" pitchFamily="2" charset="-122"/>
              </a:rPr>
              <a:t>电子</a:t>
            </a:r>
            <a:r>
              <a:rPr kumimoji="0" sz="1600" b="1" kern="1200" cap="none" spc="-20" normalizeH="0" baseline="0" noProof="0" dirty="0">
                <a:latin typeface="宋体" panose="02010600030101010101" pitchFamily="2" charset="-122"/>
                <a:ea typeface="宋体" panose="02010600030101010101" pitchFamily="2" charset="-122"/>
                <a:cs typeface="宋体" panose="02010600030101010101" pitchFamily="2" charset="-122"/>
              </a:rPr>
              <a:t>管</a:t>
            </a:r>
            <a:r>
              <a:rPr kumimoji="0" sz="1600" b="1" kern="1200" cap="none" spc="60" normalizeH="0" baseline="0" noProof="0" dirty="0">
                <a:latin typeface="Arial" panose="020B0604020202020204"/>
                <a:ea typeface="宋体" panose="02010600030101010101" pitchFamily="2" charset="-122"/>
                <a:cs typeface="Arial" panose="020B0604020202020204"/>
              </a:rPr>
              <a:t>: </a:t>
            </a:r>
            <a:r>
              <a:rPr kumimoji="0" sz="1600" b="1" kern="1200" cap="none" spc="-30" normalizeH="0" baseline="0" noProof="0" dirty="0">
                <a:latin typeface="宋体" panose="02010600030101010101" pitchFamily="2" charset="-122"/>
                <a:ea typeface="宋体" panose="02010600030101010101" pitchFamily="2" charset="-122"/>
                <a:cs typeface="宋体" panose="02010600030101010101" pitchFamily="2" charset="-122"/>
              </a:rPr>
              <a:t>可自动控制</a:t>
            </a:r>
            <a:r>
              <a:rPr kumimoji="0" sz="1600" b="1" kern="1200" cap="none" spc="-10" normalizeH="0" baseline="0" noProof="0" dirty="0">
                <a:latin typeface="Arial" panose="020B0604020202020204"/>
                <a:ea typeface="宋体" panose="02010600030101010101" pitchFamily="2" charset="-122"/>
                <a:cs typeface="Arial" panose="020B0604020202020204"/>
              </a:rPr>
              <a:t>0</a:t>
            </a:r>
            <a:r>
              <a:rPr kumimoji="0" sz="1600" b="1" kern="1200" cap="none" spc="-25" normalizeH="0" baseline="0" noProof="0" dirty="0">
                <a:latin typeface="宋体" panose="02010600030101010101" pitchFamily="2" charset="-122"/>
                <a:ea typeface="宋体" panose="02010600030101010101" pitchFamily="2" charset="-122"/>
                <a:cs typeface="宋体" panose="02010600030101010101" pitchFamily="2" charset="-122"/>
              </a:rPr>
              <a:t>和</a:t>
            </a:r>
            <a:r>
              <a:rPr kumimoji="0" sz="1600" b="1" kern="1200" cap="none" spc="-10" normalizeH="0" baseline="0" noProof="0" dirty="0">
                <a:latin typeface="Arial" panose="020B0604020202020204"/>
                <a:ea typeface="宋体" panose="02010600030101010101" pitchFamily="2" charset="-122"/>
                <a:cs typeface="Arial" panose="020B0604020202020204"/>
              </a:rPr>
              <a:t>1</a:t>
            </a:r>
            <a:r>
              <a:rPr kumimoji="0" sz="1600" b="1" kern="1200" cap="none" spc="-30" normalizeH="0" baseline="0" noProof="0" dirty="0">
                <a:latin typeface="宋体" panose="02010600030101010101" pitchFamily="2" charset="-122"/>
                <a:ea typeface="宋体" panose="02010600030101010101" pitchFamily="2" charset="-122"/>
                <a:cs typeface="宋体" panose="02010600030101010101" pitchFamily="2" charset="-122"/>
              </a:rPr>
              <a:t>变化的元</a:t>
            </a:r>
            <a:r>
              <a:rPr kumimoji="0" sz="1600" b="1" kern="1200" cap="none" spc="-50" normalizeH="0" baseline="0" noProof="0" dirty="0">
                <a:latin typeface="宋体" panose="02010600030101010101" pitchFamily="2" charset="-122"/>
                <a:ea typeface="宋体" panose="02010600030101010101" pitchFamily="2" charset="-122"/>
                <a:cs typeface="宋体" panose="02010600030101010101" pitchFamily="2" charset="-122"/>
              </a:rPr>
              <a:t>件</a:t>
            </a:r>
            <a:endParaRPr kumimoji="0" sz="1600" kern="1200" cap="none" spc="0" normalizeH="0" baseline="0" noProof="0" dirty="0">
              <a:latin typeface="宋体" panose="02010600030101010101" pitchFamily="2" charset="-122"/>
              <a:ea typeface="宋体" panose="02010600030101010101" pitchFamily="2" charset="-122"/>
              <a:cs typeface="宋体" panose="02010600030101010101" pitchFamily="2" charset="-122"/>
            </a:endParaRPr>
          </a:p>
        </p:txBody>
      </p:sp>
      <p:sp>
        <p:nvSpPr>
          <p:cNvPr id="6" name="object 5"/>
          <p:cNvSpPr txBox="1"/>
          <p:nvPr/>
        </p:nvSpPr>
        <p:spPr>
          <a:xfrm>
            <a:off x="3748088" y="4806950"/>
            <a:ext cx="636588" cy="258763"/>
          </a:xfrm>
          <a:prstGeom prst="rect">
            <a:avLst/>
          </a:prstGeom>
        </p:spPr>
        <p:txBody>
          <a:bodyPr lIns="0" tIns="12700" rIns="0" bIns="0">
            <a:spAutoFit/>
          </a:bodyPr>
          <a:lstStyle/>
          <a:p>
            <a:pPr marL="12700" marR="0" defTabSz="914400">
              <a:spcBef>
                <a:spcPts val="100"/>
              </a:spcBef>
              <a:buClrTx/>
              <a:buSzTx/>
              <a:buFontTx/>
              <a:buNone/>
              <a:defRPr/>
            </a:pPr>
            <a:r>
              <a:rPr kumimoji="0" sz="1600" b="1" kern="1200" cap="none" spc="-25" normalizeH="0" baseline="0" noProof="0" dirty="0">
                <a:latin typeface="宋体" panose="02010600030101010101" pitchFamily="2" charset="-122"/>
                <a:ea typeface="宋体" panose="02010600030101010101" pitchFamily="2" charset="-122"/>
                <a:cs typeface="宋体" panose="02010600030101010101" pitchFamily="2" charset="-122"/>
              </a:rPr>
              <a:t>晶体</a:t>
            </a:r>
            <a:r>
              <a:rPr kumimoji="0" sz="1600" b="1" kern="1200" cap="none" spc="-50" normalizeH="0" baseline="0" noProof="0" dirty="0">
                <a:latin typeface="宋体" panose="02010600030101010101" pitchFamily="2" charset="-122"/>
                <a:ea typeface="宋体" panose="02010600030101010101" pitchFamily="2" charset="-122"/>
                <a:cs typeface="宋体" panose="02010600030101010101" pitchFamily="2" charset="-122"/>
              </a:rPr>
              <a:t>管</a:t>
            </a:r>
            <a:endParaRPr kumimoji="0" sz="16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p:txBody>
      </p:sp>
      <p:sp>
        <p:nvSpPr>
          <p:cNvPr id="50181" name="object 6"/>
          <p:cNvSpPr txBox="1"/>
          <p:nvPr/>
        </p:nvSpPr>
        <p:spPr>
          <a:xfrm>
            <a:off x="5260975" y="2968625"/>
            <a:ext cx="3406775" cy="1316355"/>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171700" lvl="0" indent="0">
              <a:lnSpc>
                <a:spcPct val="115000"/>
              </a:lnSpc>
              <a:spcBef>
                <a:spcPts val="100"/>
              </a:spcBef>
              <a:buNone/>
            </a:pPr>
            <a:r>
              <a:rPr lang="zh-CN" altLang="zh-CN" sz="1600" b="1" dirty="0">
                <a:latin typeface="宋体" panose="02010600030101010101" pitchFamily="2" charset="-122"/>
              </a:rPr>
              <a:t>超大规模集成电路</a:t>
            </a:r>
            <a:r>
              <a:rPr lang="zh-CN" altLang="zh-CN" sz="1600" b="1" dirty="0">
                <a:cs typeface="Arial" panose="020B0604020202020204" pitchFamily="34" charset="0"/>
              </a:rPr>
              <a:t>(VLSI)</a:t>
            </a:r>
            <a:endParaRPr lang="zh-CN" altLang="zh-CN" sz="1600" dirty="0">
              <a:cs typeface="Arial" panose="020B0604020202020204" pitchFamily="34" charset="0"/>
            </a:endParaRPr>
          </a:p>
          <a:p>
            <a:pPr marL="2171700" lvl="0" indent="0">
              <a:spcBef>
                <a:spcPct val="0"/>
              </a:spcBef>
              <a:buNone/>
            </a:pPr>
            <a:r>
              <a:rPr lang="zh-CN" altLang="zh-CN" sz="1600" b="1" dirty="0">
                <a:latin typeface="宋体" panose="02010600030101010101" pitchFamily="2" charset="-122"/>
              </a:rPr>
              <a:t>集成电路</a:t>
            </a:r>
            <a:r>
              <a:rPr lang="zh-CN" altLang="zh-CN" sz="1600" b="1" dirty="0">
                <a:cs typeface="Arial" panose="020B0604020202020204" pitchFamily="34" charset="0"/>
              </a:rPr>
              <a:t>: </a:t>
            </a:r>
            <a:r>
              <a:rPr lang="zh-CN" altLang="zh-CN" sz="1600" b="1" dirty="0">
                <a:latin typeface="宋体" panose="02010600030101010101" pitchFamily="2" charset="-122"/>
              </a:rPr>
              <a:t>可自动实现一定变换的元件</a:t>
            </a:r>
            <a:endParaRPr lang="zh-CN" altLang="zh-CN" sz="1600" dirty="0">
              <a:latin typeface="宋体" panose="02010600030101010101" pitchFamily="2" charset="-122"/>
            </a:endParaRPr>
          </a:p>
        </p:txBody>
      </p:sp>
      <p:grpSp>
        <p:nvGrpSpPr>
          <p:cNvPr id="50182" name="object 8"/>
          <p:cNvGrpSpPr/>
          <p:nvPr/>
        </p:nvGrpSpPr>
        <p:grpSpPr>
          <a:xfrm>
            <a:off x="468313" y="1341438"/>
            <a:ext cx="8029575" cy="5040312"/>
            <a:chOff x="992771" y="1761744"/>
            <a:chExt cx="8029575" cy="5040630"/>
          </a:xfrm>
        </p:grpSpPr>
        <p:pic>
          <p:nvPicPr>
            <p:cNvPr id="50185" name="object 9"/>
            <p:cNvPicPr>
              <a:picLocks noChangeAspect="1"/>
            </p:cNvPicPr>
            <p:nvPr/>
          </p:nvPicPr>
          <p:blipFill>
            <a:blip r:embed="rId3"/>
            <a:stretch>
              <a:fillRect/>
            </a:stretch>
          </p:blipFill>
          <p:spPr>
            <a:xfrm>
              <a:off x="992771" y="4210811"/>
              <a:ext cx="1331975" cy="2591562"/>
            </a:xfrm>
            <a:prstGeom prst="rect">
              <a:avLst/>
            </a:prstGeom>
            <a:noFill/>
            <a:ln w="9525">
              <a:noFill/>
            </a:ln>
          </p:spPr>
        </p:pic>
        <p:pic>
          <p:nvPicPr>
            <p:cNvPr id="50186" name="object 10"/>
            <p:cNvPicPr>
              <a:picLocks noChangeAspect="1"/>
            </p:cNvPicPr>
            <p:nvPr/>
          </p:nvPicPr>
          <p:blipFill>
            <a:blip r:embed="rId4"/>
            <a:stretch>
              <a:fillRect/>
            </a:stretch>
          </p:blipFill>
          <p:spPr>
            <a:xfrm>
              <a:off x="2143391" y="5794247"/>
              <a:ext cx="1619250" cy="829055"/>
            </a:xfrm>
            <a:prstGeom prst="rect">
              <a:avLst/>
            </a:prstGeom>
            <a:noFill/>
            <a:ln w="9525">
              <a:noFill/>
            </a:ln>
          </p:spPr>
        </p:pic>
        <p:pic>
          <p:nvPicPr>
            <p:cNvPr id="50187" name="object 11"/>
            <p:cNvPicPr>
              <a:picLocks noChangeAspect="1"/>
            </p:cNvPicPr>
            <p:nvPr/>
          </p:nvPicPr>
          <p:blipFill>
            <a:blip r:embed="rId5"/>
            <a:stretch>
              <a:fillRect/>
            </a:stretch>
          </p:blipFill>
          <p:spPr>
            <a:xfrm>
              <a:off x="3386213" y="4626102"/>
              <a:ext cx="860158" cy="936497"/>
            </a:xfrm>
            <a:prstGeom prst="rect">
              <a:avLst/>
            </a:prstGeom>
            <a:noFill/>
            <a:ln w="9525">
              <a:noFill/>
            </a:ln>
          </p:spPr>
        </p:pic>
        <p:pic>
          <p:nvPicPr>
            <p:cNvPr id="50188" name="object 12"/>
            <p:cNvPicPr>
              <a:picLocks noChangeAspect="1"/>
            </p:cNvPicPr>
            <p:nvPr/>
          </p:nvPicPr>
          <p:blipFill>
            <a:blip r:embed="rId6"/>
            <a:stretch>
              <a:fillRect/>
            </a:stretch>
          </p:blipFill>
          <p:spPr>
            <a:xfrm>
              <a:off x="3345065" y="3922776"/>
              <a:ext cx="482345" cy="647700"/>
            </a:xfrm>
            <a:prstGeom prst="rect">
              <a:avLst/>
            </a:prstGeom>
            <a:noFill/>
            <a:ln w="9525">
              <a:noFill/>
            </a:ln>
          </p:spPr>
        </p:pic>
        <p:pic>
          <p:nvPicPr>
            <p:cNvPr id="50189" name="object 13"/>
            <p:cNvPicPr>
              <a:picLocks noChangeAspect="1"/>
            </p:cNvPicPr>
            <p:nvPr/>
          </p:nvPicPr>
          <p:blipFill>
            <a:blip r:embed="rId7"/>
            <a:stretch>
              <a:fillRect/>
            </a:stretch>
          </p:blipFill>
          <p:spPr>
            <a:xfrm>
              <a:off x="3915041" y="3922776"/>
              <a:ext cx="415925" cy="647700"/>
            </a:xfrm>
            <a:prstGeom prst="rect">
              <a:avLst/>
            </a:prstGeom>
            <a:noFill/>
            <a:ln w="9525">
              <a:noFill/>
            </a:ln>
          </p:spPr>
        </p:pic>
        <p:pic>
          <p:nvPicPr>
            <p:cNvPr id="50190" name="object 14"/>
            <p:cNvPicPr>
              <a:picLocks noChangeAspect="1"/>
            </p:cNvPicPr>
            <p:nvPr/>
          </p:nvPicPr>
          <p:blipFill>
            <a:blip r:embed="rId8"/>
            <a:stretch>
              <a:fillRect/>
            </a:stretch>
          </p:blipFill>
          <p:spPr>
            <a:xfrm>
              <a:off x="5130431" y="3417570"/>
              <a:ext cx="1445552" cy="966977"/>
            </a:xfrm>
            <a:prstGeom prst="rect">
              <a:avLst/>
            </a:prstGeom>
            <a:noFill/>
            <a:ln w="9525">
              <a:noFill/>
            </a:ln>
          </p:spPr>
        </p:pic>
        <p:pic>
          <p:nvPicPr>
            <p:cNvPr id="50191" name="object 15"/>
            <p:cNvPicPr>
              <a:picLocks noChangeAspect="1"/>
            </p:cNvPicPr>
            <p:nvPr/>
          </p:nvPicPr>
          <p:blipFill>
            <a:blip r:embed="rId9"/>
            <a:stretch>
              <a:fillRect/>
            </a:stretch>
          </p:blipFill>
          <p:spPr>
            <a:xfrm>
              <a:off x="6354965" y="3721608"/>
              <a:ext cx="763523" cy="619505"/>
            </a:xfrm>
            <a:prstGeom prst="rect">
              <a:avLst/>
            </a:prstGeom>
            <a:noFill/>
            <a:ln w="9525">
              <a:noFill/>
            </a:ln>
          </p:spPr>
        </p:pic>
        <p:pic>
          <p:nvPicPr>
            <p:cNvPr id="50192" name="object 16"/>
            <p:cNvPicPr>
              <a:picLocks noChangeAspect="1"/>
            </p:cNvPicPr>
            <p:nvPr/>
          </p:nvPicPr>
          <p:blipFill>
            <a:blip r:embed="rId10"/>
            <a:stretch>
              <a:fillRect/>
            </a:stretch>
          </p:blipFill>
          <p:spPr>
            <a:xfrm>
              <a:off x="7363091" y="1761744"/>
              <a:ext cx="1658937" cy="1657350"/>
            </a:xfrm>
            <a:prstGeom prst="rect">
              <a:avLst/>
            </a:prstGeom>
            <a:noFill/>
            <a:ln w="9525">
              <a:noFill/>
            </a:ln>
          </p:spPr>
        </p:pic>
      </p:grpSp>
      <p:sp>
        <p:nvSpPr>
          <p:cNvPr id="17" name="object 17"/>
          <p:cNvSpPr txBox="1"/>
          <p:nvPr/>
        </p:nvSpPr>
        <p:spPr>
          <a:xfrm>
            <a:off x="6700838" y="4392613"/>
            <a:ext cx="2500313" cy="2011363"/>
          </a:xfrm>
          <a:prstGeom prst="rect">
            <a:avLst/>
          </a:prstGeom>
        </p:spPr>
        <p:txBody>
          <a:bodyPr lIns="0" tIns="104775" rIns="0" bIns="0">
            <a:spAutoFit/>
          </a:bodyPr>
          <a:lstStyle/>
          <a:p>
            <a:pPr marL="202565" marR="0" indent="-190500" defTabSz="914400">
              <a:spcBef>
                <a:spcPts val="825"/>
              </a:spcBef>
              <a:buClrTx/>
              <a:buSzPct val="95000"/>
              <a:buFont typeface="Wingdings" panose="05000000000000000000"/>
              <a:buChar char=""/>
              <a:tabLst>
                <a:tab pos="203200" algn="l"/>
              </a:tabLst>
              <a:defRPr/>
            </a:pPr>
            <a:r>
              <a:rPr kumimoji="0" sz="2000" b="1" kern="1200" cap="none" spc="-30" normalizeH="0" baseline="0" noProof="0" dirty="0">
                <a:latin typeface="宋体" panose="02010600030101010101" pitchFamily="2" charset="-122"/>
                <a:ea typeface="宋体" panose="02010600030101010101" pitchFamily="2" charset="-122"/>
                <a:cs typeface="宋体" panose="02010600030101010101" pitchFamily="2" charset="-122"/>
              </a:rPr>
              <a:t>体积越来越小</a:t>
            </a:r>
            <a:r>
              <a:rPr kumimoji="0" sz="2000" b="1" kern="1200" cap="none" spc="-50" normalizeH="0" baseline="0" noProof="0" dirty="0">
                <a:latin typeface="宋体" panose="02010600030101010101" pitchFamily="2" charset="-122"/>
                <a:ea typeface="宋体" panose="02010600030101010101" pitchFamily="2" charset="-122"/>
                <a:cs typeface="宋体" panose="02010600030101010101" pitchFamily="2" charset="-122"/>
              </a:rPr>
              <a:t>；</a:t>
            </a:r>
            <a:endParaRPr kumimoji="0" sz="20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a:p>
            <a:pPr marL="202565" marR="0" indent="-190500" defTabSz="914400">
              <a:spcBef>
                <a:spcPts val="725"/>
              </a:spcBef>
              <a:buClrTx/>
              <a:buSzPct val="95000"/>
              <a:buFont typeface="Wingdings" panose="05000000000000000000"/>
              <a:buChar char=""/>
              <a:tabLst>
                <a:tab pos="203200" algn="l"/>
              </a:tabLst>
              <a:defRPr/>
            </a:pPr>
            <a:r>
              <a:rPr kumimoji="0" sz="2000" b="1" kern="1200" cap="none" spc="-30" normalizeH="0" baseline="0" noProof="0" dirty="0">
                <a:latin typeface="宋体" panose="02010600030101010101" pitchFamily="2" charset="-122"/>
                <a:ea typeface="宋体" panose="02010600030101010101" pitchFamily="2" charset="-122"/>
                <a:cs typeface="宋体" panose="02010600030101010101" pitchFamily="2" charset="-122"/>
              </a:rPr>
              <a:t>可靠性越来越高</a:t>
            </a:r>
            <a:r>
              <a:rPr kumimoji="0" sz="2000" b="1" kern="1200" cap="none" spc="-50" normalizeH="0" baseline="0" noProof="0" dirty="0">
                <a:latin typeface="宋体" panose="02010600030101010101" pitchFamily="2" charset="-122"/>
                <a:ea typeface="宋体" panose="02010600030101010101" pitchFamily="2" charset="-122"/>
                <a:cs typeface="宋体" panose="02010600030101010101" pitchFamily="2" charset="-122"/>
              </a:rPr>
              <a:t>；</a:t>
            </a:r>
            <a:endParaRPr kumimoji="0" sz="20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a:p>
            <a:pPr marL="202565" marR="0" indent="-190500" defTabSz="914400">
              <a:spcBef>
                <a:spcPts val="725"/>
              </a:spcBef>
              <a:buClrTx/>
              <a:buSzPct val="95000"/>
              <a:buFont typeface="Wingdings" panose="05000000000000000000"/>
              <a:buChar char=""/>
              <a:tabLst>
                <a:tab pos="203200" algn="l"/>
              </a:tabLst>
              <a:defRPr/>
            </a:pPr>
            <a:r>
              <a:rPr kumimoji="0" sz="2000" b="1" kern="1200" cap="none" spc="-30" normalizeH="0" baseline="0" noProof="0" dirty="0">
                <a:latin typeface="宋体" panose="02010600030101010101" pitchFamily="2" charset="-122"/>
                <a:ea typeface="宋体" panose="02010600030101010101" pitchFamily="2" charset="-122"/>
                <a:cs typeface="宋体" panose="02010600030101010101" pitchFamily="2" charset="-122"/>
              </a:rPr>
              <a:t>电路规模越来越大</a:t>
            </a:r>
            <a:r>
              <a:rPr kumimoji="0" sz="2000" b="1" kern="1200" cap="none" spc="-50" normalizeH="0" baseline="0" noProof="0" dirty="0">
                <a:latin typeface="宋体" panose="02010600030101010101" pitchFamily="2" charset="-122"/>
                <a:ea typeface="宋体" panose="02010600030101010101" pitchFamily="2" charset="-122"/>
                <a:cs typeface="宋体" panose="02010600030101010101" pitchFamily="2" charset="-122"/>
              </a:rPr>
              <a:t>；</a:t>
            </a:r>
            <a:endParaRPr kumimoji="0" sz="20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a:p>
            <a:pPr marL="202565" marR="0" indent="-190500" defTabSz="914400">
              <a:spcBef>
                <a:spcPts val="730"/>
              </a:spcBef>
              <a:buClrTx/>
              <a:buSzPct val="95000"/>
              <a:buFont typeface="Wingdings" panose="05000000000000000000"/>
              <a:buChar char=""/>
              <a:tabLst>
                <a:tab pos="203200" algn="l"/>
              </a:tabLst>
              <a:defRPr/>
            </a:pPr>
            <a:r>
              <a:rPr kumimoji="0" sz="2000" b="1" kern="1200" cap="none" spc="-30" normalizeH="0" baseline="0" noProof="0" dirty="0">
                <a:latin typeface="宋体" panose="02010600030101010101" pitchFamily="2" charset="-122"/>
                <a:ea typeface="宋体" panose="02010600030101010101" pitchFamily="2" charset="-122"/>
                <a:cs typeface="宋体" panose="02010600030101010101" pitchFamily="2" charset="-122"/>
              </a:rPr>
              <a:t>速度越来越快</a:t>
            </a:r>
            <a:r>
              <a:rPr kumimoji="0" sz="2000" b="1" kern="1200" cap="none" spc="-50" normalizeH="0" baseline="0" noProof="0" dirty="0">
                <a:latin typeface="宋体" panose="02010600030101010101" pitchFamily="2" charset="-122"/>
                <a:ea typeface="宋体" panose="02010600030101010101" pitchFamily="2" charset="-122"/>
                <a:cs typeface="宋体" panose="02010600030101010101" pitchFamily="2" charset="-122"/>
              </a:rPr>
              <a:t>；</a:t>
            </a:r>
            <a:endParaRPr kumimoji="0" sz="20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a:p>
            <a:pPr marL="202565" marR="0" indent="-190500" defTabSz="914400">
              <a:spcBef>
                <a:spcPts val="725"/>
              </a:spcBef>
              <a:buClrTx/>
              <a:buSzPct val="95000"/>
              <a:buFont typeface="Wingdings" panose="05000000000000000000"/>
              <a:buChar char=""/>
              <a:tabLst>
                <a:tab pos="203200" algn="l"/>
              </a:tabLst>
              <a:defRPr/>
            </a:pPr>
            <a:r>
              <a:rPr kumimoji="0" sz="2000" b="1" kern="1200" cap="none" spc="-30" normalizeH="0" baseline="0" noProof="0" dirty="0">
                <a:latin typeface="宋体" panose="02010600030101010101" pitchFamily="2" charset="-122"/>
                <a:ea typeface="宋体" panose="02010600030101010101" pitchFamily="2" charset="-122"/>
                <a:cs typeface="宋体" panose="02010600030101010101" pitchFamily="2" charset="-122"/>
              </a:rPr>
              <a:t>功能越来越强大</a:t>
            </a:r>
            <a:r>
              <a:rPr kumimoji="0" sz="2000" b="1" kern="1200" cap="none" spc="-50" normalizeH="0" baseline="0" noProof="0" dirty="0">
                <a:latin typeface="宋体" panose="02010600030101010101" pitchFamily="2" charset="-122"/>
                <a:ea typeface="宋体" panose="02010600030101010101" pitchFamily="2" charset="-122"/>
                <a:cs typeface="宋体" panose="02010600030101010101" pitchFamily="2" charset="-122"/>
              </a:rPr>
              <a:t>；</a:t>
            </a:r>
            <a:endParaRPr kumimoji="0" sz="20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p:txBody>
      </p:sp>
      <p:sp>
        <p:nvSpPr>
          <p:cNvPr id="18" name="文本框 17"/>
          <p:cNvSpPr txBox="1"/>
          <p:nvPr/>
        </p:nvSpPr>
        <p:spPr>
          <a:xfrm>
            <a:off x="1325563" y="260350"/>
            <a:ext cx="5111750" cy="708025"/>
          </a:xfrm>
          <a:prstGeom prst="rect">
            <a:avLst/>
          </a:prstGeom>
          <a:noFill/>
        </p:spPr>
        <p:txBody>
          <a:bodyPr>
            <a:spAutoFit/>
          </a:bodyPr>
          <a:lstStyle/>
          <a:p>
            <a:pPr marR="0" defTabSz="914400" eaLnBrk="1" hangingPunct="1">
              <a:buClrTx/>
              <a:buSzTx/>
              <a:buFont typeface="Arial" panose="020B0604020202020204" pitchFamily="34" charset="0"/>
              <a:buNone/>
              <a:defRPr/>
            </a:pPr>
            <a:r>
              <a:rPr kumimoji="0" lang="zh-CN" altLang="en-US" sz="4000" kern="1200" cap="none" spc="0" normalizeH="0" baseline="0" noProof="0" dirty="0">
                <a:latin typeface="+mn-ea"/>
                <a:ea typeface="宋体" panose="02010600030101010101" pitchFamily="2" charset="-122"/>
                <a:cs typeface="+mn-cs"/>
              </a:rPr>
              <a:t>现代计算机的发展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p:cNvSpPr>
            <a:spLocks noGrp="1"/>
          </p:cNvSpPr>
          <p:nvPr>
            <p:ph idx="1"/>
          </p:nvPr>
        </p:nvSpPr>
        <p:spPr>
          <a:xfrm>
            <a:off x="468313" y="1557338"/>
            <a:ext cx="4824412" cy="2282825"/>
          </a:xfrm>
        </p:spPr>
        <p:txBody>
          <a:bodyPr vert="horz" wrap="square" lIns="91440" tIns="45720" rIns="91440" bIns="45720" anchor="t" anchorCtr="0"/>
          <a:lstStyle/>
          <a:p>
            <a:pPr algn="just"/>
            <a:r>
              <a:rPr lang="en-US" altLang="zh-CN" sz="2200" b="1" dirty="0">
                <a:latin typeface="宋体" panose="02010600030101010101" pitchFamily="2" charset="-122"/>
              </a:rPr>
              <a:t>ENIAC</a:t>
            </a:r>
          </a:p>
          <a:p>
            <a:pPr lvl="1" algn="just"/>
            <a:r>
              <a:rPr lang="zh-CN" altLang="en-US" sz="2200" b="1" dirty="0">
                <a:latin typeface="宋体" panose="02010600030101010101" pitchFamily="2" charset="-122"/>
              </a:rPr>
              <a:t>存储容量小（使用十进制）</a:t>
            </a:r>
            <a:endParaRPr lang="en-US" altLang="zh-CN" sz="2200" b="1" dirty="0">
              <a:latin typeface="宋体" panose="02010600030101010101" pitchFamily="2" charset="-122"/>
            </a:endParaRPr>
          </a:p>
          <a:p>
            <a:pPr lvl="1" algn="just"/>
            <a:r>
              <a:rPr lang="zh-CN" altLang="en-US" sz="2200" b="1" dirty="0">
                <a:latin typeface="宋体" panose="02010600030101010101" pitchFamily="2" charset="-122"/>
              </a:rPr>
              <a:t>程序是“外插的”</a:t>
            </a:r>
            <a:r>
              <a:rPr lang="zh-CN" altLang="en-US" sz="2200" dirty="0">
                <a:latin typeface="宋体" panose="02010600030101010101" pitchFamily="2" charset="-122"/>
              </a:rPr>
              <a:t>，</a:t>
            </a:r>
            <a:r>
              <a:rPr lang="zh-CN" altLang="en-US" sz="2200" b="1" dirty="0">
                <a:solidFill>
                  <a:srgbClr val="000000"/>
                </a:solidFill>
                <a:latin typeface="宋体" panose="02010600030101010101" pitchFamily="2" charset="-122"/>
              </a:rPr>
              <a:t>需要完成什么计算，就动手设计个相应的电路（</a:t>
            </a:r>
            <a:r>
              <a:rPr lang="zh-CN" altLang="en-US" sz="2200" b="1" dirty="0">
                <a:solidFill>
                  <a:srgbClr val="FF0000"/>
                </a:solidFill>
                <a:latin typeface="宋体" panose="02010600030101010101" pitchFamily="2" charset="-122"/>
              </a:rPr>
              <a:t>电路能进行计算</a:t>
            </a:r>
            <a:r>
              <a:rPr lang="zh-CN" altLang="en-US" sz="2200" b="1" dirty="0">
                <a:solidFill>
                  <a:srgbClr val="000000"/>
                </a:solidFill>
                <a:latin typeface="宋体" panose="02010600030101010101" pitchFamily="2" charset="-122"/>
              </a:rPr>
              <a:t>）</a:t>
            </a:r>
          </a:p>
          <a:p>
            <a:pPr lvl="1" algn="just"/>
            <a:endParaRPr lang="zh-CN" altLang="en-US" sz="2200" b="1" dirty="0">
              <a:latin typeface="宋体" panose="02010600030101010101" pitchFamily="2" charset="-122"/>
            </a:endParaRPr>
          </a:p>
        </p:txBody>
      </p:sp>
      <p:pic>
        <p:nvPicPr>
          <p:cNvPr id="55299" name="图片 3"/>
          <p:cNvPicPr>
            <a:picLocks noChangeAspect="1"/>
          </p:cNvPicPr>
          <p:nvPr/>
        </p:nvPicPr>
        <p:blipFill>
          <a:blip r:embed="rId4"/>
          <a:stretch>
            <a:fillRect/>
          </a:stretch>
        </p:blipFill>
        <p:spPr>
          <a:xfrm>
            <a:off x="5580063" y="1557338"/>
            <a:ext cx="3013075" cy="2282825"/>
          </a:xfrm>
          <a:prstGeom prst="rect">
            <a:avLst/>
          </a:prstGeom>
          <a:noFill/>
          <a:ln w="9525">
            <a:noFill/>
          </a:ln>
        </p:spPr>
      </p:pic>
      <p:sp>
        <p:nvSpPr>
          <p:cNvPr id="8" name="矩形 7"/>
          <p:cNvSpPr/>
          <p:nvPr/>
        </p:nvSpPr>
        <p:spPr>
          <a:xfrm>
            <a:off x="900113" y="4943475"/>
            <a:ext cx="7416800" cy="4302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200" b="1" dirty="0">
                <a:latin typeface="宋体" panose="02010600030101010101" pitchFamily="2" charset="-122"/>
              </a:rPr>
              <a:t>通过重新“组合不同电路”的方式，去完成新的计算任务！</a:t>
            </a:r>
          </a:p>
        </p:txBody>
      </p:sp>
      <p:sp>
        <p:nvSpPr>
          <p:cNvPr id="9" name="乘号 8"/>
          <p:cNvSpPr/>
          <p:nvPr/>
        </p:nvSpPr>
        <p:spPr>
          <a:xfrm>
            <a:off x="8027988" y="4818063"/>
            <a:ext cx="577850" cy="681038"/>
          </a:xfrm>
          <a:prstGeom prst="mathMultiply">
            <a:avLst/>
          </a:prstGeom>
          <a:solidFill>
            <a:schemeClr val="accent1">
              <a:lumMod val="2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5302" name="矩形 9"/>
          <p:cNvSpPr/>
          <p:nvPr/>
        </p:nvSpPr>
        <p:spPr>
          <a:xfrm>
            <a:off x="1116013" y="288925"/>
            <a:ext cx="728503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
        <p:nvSpPr>
          <p:cNvPr id="2" name="文本框 1"/>
          <p:cNvSpPr txBox="1"/>
          <p:nvPr/>
        </p:nvSpPr>
        <p:spPr>
          <a:xfrm>
            <a:off x="900113" y="4352925"/>
            <a:ext cx="7258050" cy="4302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200" b="1" dirty="0">
                <a:solidFill>
                  <a:srgbClr val="0000CC"/>
                </a:solidFill>
                <a:latin typeface="宋体" panose="02010600030101010101" pitchFamily="2" charset="-122"/>
              </a:rPr>
              <a:t>外部修改控制电路的速度  </a:t>
            </a:r>
            <a:r>
              <a:rPr lang="en-US" altLang="zh-CN" sz="2200" b="1" dirty="0">
                <a:solidFill>
                  <a:srgbClr val="0000CC"/>
                </a:solidFill>
                <a:latin typeface="宋体" panose="02010600030101010101" pitchFamily="2" charset="-122"/>
              </a:rPr>
              <a:t>&lt;&lt; </a:t>
            </a:r>
            <a:r>
              <a:rPr lang="zh-CN" altLang="en-US" sz="2200" b="1" dirty="0">
                <a:solidFill>
                  <a:srgbClr val="0000CC"/>
                </a:solidFill>
                <a:latin typeface="宋体" panose="02010600030101010101" pitchFamily="2" charset="-122"/>
              </a:rPr>
              <a:t>电路计算的速度！</a:t>
            </a:r>
          </a:p>
        </p:txBody>
      </p:sp>
    </p:spTree>
    <p:custDataLst>
      <p:tags r:id="rId1"/>
    </p:custDataLst>
  </p:cSld>
  <p:clrMapOvr>
    <a:masterClrMapping/>
  </p:clrMapOvr>
  <p:transition spd="slow" advTm="8602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1188" y="2708275"/>
            <a:ext cx="6408737" cy="22780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lgn="just" eaLnBrk="1" hangingPunct="1">
              <a:lnSpc>
                <a:spcPct val="120000"/>
              </a:lnSpc>
              <a:spcBef>
                <a:spcPts val="600"/>
              </a:spcBef>
              <a:buClr>
                <a:srgbClr val="FF0000"/>
              </a:buClr>
              <a:buFont typeface="Wingdings" panose="05000000000000000000" pitchFamily="2" charset="2"/>
              <a:buChar char="ü"/>
            </a:pPr>
            <a:r>
              <a:rPr lang="zh-CN" altLang="en-US" sz="2200" b="1" dirty="0">
                <a:latin typeface="宋体" panose="02010600030101010101" pitchFamily="2" charset="-122"/>
              </a:rPr>
              <a:t>通过</a:t>
            </a:r>
            <a:r>
              <a:rPr lang="zh-CN" altLang="en-US" sz="2200" b="1" dirty="0">
                <a:solidFill>
                  <a:srgbClr val="FF0000"/>
                </a:solidFill>
                <a:latin typeface="宋体" panose="02010600030101010101" pitchFamily="2" charset="-122"/>
              </a:rPr>
              <a:t>某种命令</a:t>
            </a:r>
            <a:r>
              <a:rPr lang="zh-CN" altLang="en-US" sz="2200" b="1" dirty="0">
                <a:latin typeface="宋体" panose="02010600030101010101" pitchFamily="2" charset="-122"/>
              </a:rPr>
              <a:t>来控制计算机，让计算机按照这种命令来运行，这种命令可以用</a:t>
            </a:r>
            <a:r>
              <a:rPr lang="zh-CN" altLang="en-US" sz="2200" b="1" dirty="0">
                <a:solidFill>
                  <a:srgbClr val="FF0000"/>
                </a:solidFill>
                <a:latin typeface="宋体" panose="02010600030101010101" pitchFamily="2" charset="-122"/>
              </a:rPr>
              <a:t>电信号</a:t>
            </a:r>
            <a:r>
              <a:rPr lang="zh-CN" altLang="en-US" sz="2200" b="1" dirty="0">
                <a:latin typeface="宋体" panose="02010600030101010101" pitchFamily="2" charset="-122"/>
              </a:rPr>
              <a:t>表示；</a:t>
            </a:r>
            <a:endParaRPr lang="en-US" altLang="zh-CN" sz="2200" b="1" dirty="0">
              <a:latin typeface="宋体" panose="02010600030101010101" pitchFamily="2" charset="-122"/>
            </a:endParaRPr>
          </a:p>
          <a:p>
            <a:pPr marL="342900" lvl="0" indent="-342900" algn="just" eaLnBrk="1" hangingPunct="1">
              <a:lnSpc>
                <a:spcPct val="120000"/>
              </a:lnSpc>
              <a:spcBef>
                <a:spcPts val="600"/>
              </a:spcBef>
              <a:buClr>
                <a:srgbClr val="FF0000"/>
              </a:buClr>
              <a:buFont typeface="Wingdings" panose="05000000000000000000" pitchFamily="2" charset="2"/>
              <a:buChar char="ü"/>
            </a:pPr>
            <a:r>
              <a:rPr lang="zh-CN" altLang="en-US" sz="2200" b="1" dirty="0">
                <a:latin typeface="宋体" panose="02010600030101010101" pitchFamily="2" charset="-122"/>
              </a:rPr>
              <a:t>这种命令</a:t>
            </a:r>
            <a:r>
              <a:rPr lang="zh-CN" altLang="en-US" sz="2200" b="1" dirty="0">
                <a:solidFill>
                  <a:srgbClr val="FF0000"/>
                </a:solidFill>
                <a:latin typeface="宋体" panose="02010600030101010101" pitchFamily="2" charset="-122"/>
              </a:rPr>
              <a:t>不是“临时输入”</a:t>
            </a:r>
            <a:r>
              <a:rPr lang="zh-CN" altLang="en-US" sz="2200" b="1" dirty="0">
                <a:latin typeface="宋体" panose="02010600030101010101" pitchFamily="2" charset="-122"/>
              </a:rPr>
              <a:t>到计算机，而是存放在某个地方，随时可以更改；</a:t>
            </a:r>
            <a:endParaRPr lang="en-US" altLang="zh-CN" sz="2200" b="1" dirty="0">
              <a:latin typeface="宋体" panose="02010600030101010101" pitchFamily="2" charset="-122"/>
            </a:endParaRPr>
          </a:p>
          <a:p>
            <a:pPr marL="342900" lvl="0" indent="-342900" algn="just" eaLnBrk="1" hangingPunct="1">
              <a:lnSpc>
                <a:spcPct val="120000"/>
              </a:lnSpc>
              <a:spcBef>
                <a:spcPts val="600"/>
              </a:spcBef>
              <a:buClr>
                <a:srgbClr val="FF0000"/>
              </a:buClr>
              <a:buFont typeface="Wingdings" panose="05000000000000000000" pitchFamily="2" charset="2"/>
              <a:buChar char="ü"/>
            </a:pPr>
            <a:r>
              <a:rPr lang="zh-CN" altLang="en-US" sz="2200" b="1" dirty="0">
                <a:solidFill>
                  <a:srgbClr val="FF0000"/>
                </a:solidFill>
                <a:latin typeface="宋体" panose="02010600030101010101" pitchFamily="2" charset="-122"/>
              </a:rPr>
              <a:t>命令改了，计算机的功能也就改了！</a:t>
            </a:r>
          </a:p>
        </p:txBody>
      </p:sp>
      <p:sp>
        <p:nvSpPr>
          <p:cNvPr id="57347" name="矩形 7"/>
          <p:cNvSpPr/>
          <p:nvPr/>
        </p:nvSpPr>
        <p:spPr>
          <a:xfrm>
            <a:off x="611188" y="1700213"/>
            <a:ext cx="8064500" cy="431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200" b="1" dirty="0">
                <a:latin typeface="宋体" panose="02010600030101010101" pitchFamily="2" charset="-122"/>
              </a:rPr>
              <a:t>不希望通过重新“组合不同电路”的方式，去完成新的计算任务！</a:t>
            </a:r>
          </a:p>
        </p:txBody>
      </p:sp>
      <p:sp>
        <p:nvSpPr>
          <p:cNvPr id="57348"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
        <p:nvSpPr>
          <p:cNvPr id="59394" name="TextBox 3"/>
          <p:cNvSpPr txBox="1"/>
          <p:nvPr/>
        </p:nvSpPr>
        <p:spPr>
          <a:xfrm>
            <a:off x="1372870" y="5562600"/>
            <a:ext cx="6398260" cy="768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en-US" altLang="zh-CN" sz="2200" b="1" dirty="0">
                <a:solidFill>
                  <a:srgbClr val="0000FF"/>
                </a:solidFill>
                <a:latin typeface="宋体" panose="02010600030101010101" pitchFamily="2" charset="-122"/>
              </a:rPr>
              <a:t>1945</a:t>
            </a:r>
            <a:r>
              <a:rPr lang="zh-CN" altLang="zh-CN" sz="2200" b="1" dirty="0">
                <a:solidFill>
                  <a:srgbClr val="0000FF"/>
                </a:solidFill>
                <a:latin typeface="宋体" panose="02010600030101010101" pitchFamily="2" charset="-122"/>
              </a:rPr>
              <a:t>年，冯·诺依曼提出了计算机共同遵守的基本规则，被称为“冯·诺依曼体系结构”</a:t>
            </a:r>
            <a:r>
              <a:rPr lang="zh-CN" altLang="en-US" sz="2200" b="1" dirty="0">
                <a:solidFill>
                  <a:srgbClr val="0000FF"/>
                </a:solidFill>
                <a:latin typeface="宋体" panose="02010600030101010101" pitchFamily="2" charset="-122"/>
              </a:rPr>
              <a:t>。</a:t>
            </a:r>
          </a:p>
        </p:txBody>
      </p:sp>
    </p:spTree>
    <p:custDataLst>
      <p:tags r:id="rId1"/>
    </p:custDataLst>
  </p:cSld>
  <p:clrMapOvr>
    <a:masterClrMapping/>
  </p:clrMapOvr>
  <p:transition spd="slow" advTm="7365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0"/>
                                        <p:tgtEl>
                                          <p:spTgt spid="6">
                                            <p:txEl>
                                              <p:pRg st="1" end="1"/>
                                            </p:txEl>
                                          </p:spTgt>
                                        </p:tgtEl>
                                      </p:cBhvr>
                                    </p:animEffect>
                                    <p:anim calcmode="lin" valueType="num">
                                      <p:cBhvr>
                                        <p:cTn id="1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1000"/>
                                        <p:tgtEl>
                                          <p:spTgt spid="6">
                                            <p:txEl>
                                              <p:pRg st="2" end="2"/>
                                            </p:txEl>
                                          </p:spTgt>
                                        </p:tgtEl>
                                      </p:cBhvr>
                                    </p:animEffect>
                                    <p:anim calcmode="lin" valueType="num">
                                      <p:cBhvr>
                                        <p:cTn id="1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9394" grpId="0"/>
      <p:bldP spid="5939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716338" y="1911489"/>
            <a:ext cx="4770437"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lvl="1" eaLnBrk="1" hangingPunct="1">
              <a:lnSpc>
                <a:spcPct val="130000"/>
              </a:lnSpc>
              <a:spcBef>
                <a:spcPct val="0"/>
              </a:spcBef>
              <a:buFontTx/>
              <a:buNone/>
            </a:pPr>
            <a:r>
              <a:rPr lang="zh-CN" altLang="en-US" sz="2200">
                <a:solidFill>
                  <a:srgbClr val="008000"/>
                </a:solidFill>
                <a:latin typeface="微软雅黑" panose="020B0503020204020204" pitchFamily="34" charset="-122"/>
                <a:ea typeface="微软雅黑" panose="020B0503020204020204" pitchFamily="34" charset="-122"/>
              </a:rPr>
              <a:t>冯</a:t>
            </a:r>
            <a:r>
              <a:rPr lang="en-US" altLang="zh-CN" sz="2200">
                <a:solidFill>
                  <a:srgbClr val="008000"/>
                </a:solidFill>
                <a:latin typeface="微软雅黑" panose="020B0503020204020204" pitchFamily="34" charset="-122"/>
                <a:ea typeface="微软雅黑" panose="020B0503020204020204" pitchFamily="34" charset="-122"/>
              </a:rPr>
              <a:t>·</a:t>
            </a:r>
            <a:r>
              <a:rPr lang="zh-CN" altLang="en-US" sz="2200">
                <a:solidFill>
                  <a:srgbClr val="008000"/>
                </a:solidFill>
                <a:latin typeface="微软雅黑" panose="020B0503020204020204" pitchFamily="34" charset="-122"/>
                <a:ea typeface="微软雅黑" panose="020B0503020204020204" pitchFamily="34" charset="-122"/>
              </a:rPr>
              <a:t>诺依曼结构计算机采用</a:t>
            </a:r>
            <a:r>
              <a:rPr lang="zh-CN" altLang="en-US" sz="2200">
                <a:solidFill>
                  <a:srgbClr val="FF0000"/>
                </a:solidFill>
                <a:latin typeface="微软雅黑" panose="020B0503020204020204" pitchFamily="34" charset="-122"/>
                <a:ea typeface="微软雅黑" panose="020B0503020204020204" pitchFamily="34" charset="-122"/>
              </a:rPr>
              <a:t>存储程序</a:t>
            </a:r>
            <a:r>
              <a:rPr lang="zh-CN" altLang="en-US" sz="2200">
                <a:solidFill>
                  <a:srgbClr val="008000"/>
                </a:solidFill>
                <a:latin typeface="微软雅黑" panose="020B0503020204020204" pitchFamily="34" charset="-122"/>
                <a:ea typeface="微软雅黑" panose="020B0503020204020204" pitchFamily="34" charset="-122"/>
              </a:rPr>
              <a:t> 工作方式：</a:t>
            </a:r>
          </a:p>
          <a:p>
            <a:pPr lvl="1" eaLnBrk="1" hangingPunct="1">
              <a:lnSpc>
                <a:spcPct val="130000"/>
              </a:lnSpc>
              <a:spcBef>
                <a:spcPct val="0"/>
              </a:spcBef>
              <a:buFontTx/>
              <a:buNone/>
            </a:pPr>
            <a:r>
              <a:rPr lang="zh-CN" altLang="en-US" sz="2200">
                <a:solidFill>
                  <a:srgbClr val="008000"/>
                </a:solidFill>
                <a:latin typeface="微软雅黑" panose="020B0503020204020204" pitchFamily="34" charset="-122"/>
                <a:ea typeface="微软雅黑" panose="020B0503020204020204" pitchFamily="34" charset="-122"/>
              </a:rPr>
              <a:t>  </a:t>
            </a:r>
            <a:r>
              <a:rPr lang="zh-CN" altLang="en-US" sz="2200">
                <a:solidFill>
                  <a:schemeClr val="tx1"/>
                </a:solidFill>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p:txBody>
      </p:sp>
      <p:sp>
        <p:nvSpPr>
          <p:cNvPr id="545796" name="Rectangle 4"/>
          <p:cNvSpPr>
            <a:spLocks noGrp="1" noChangeArrowheads="1"/>
          </p:cNvSpPr>
          <p:nvPr>
            <p:ph idx="1"/>
          </p:nvPr>
        </p:nvSpPr>
        <p:spPr>
          <a:xfrm>
            <a:off x="630237" y="1419046"/>
            <a:ext cx="2906713" cy="4530725"/>
          </a:xfrm>
        </p:spPr>
        <p:txBody>
          <a:bodyPr>
            <a:normAutofit lnSpcReduction="10000"/>
          </a:bodyPr>
          <a:lstStyle/>
          <a:p>
            <a:pPr>
              <a:buSzPct val="80000"/>
              <a:buFont typeface="Wingdings" panose="05000000000000000000" pitchFamily="2" charset="2"/>
              <a:buChar char="l"/>
            </a:pPr>
            <a:r>
              <a:rPr lang="zh-CN" altLang="en-US" sz="2000" dirty="0"/>
              <a:t>程序由指令构成</a:t>
            </a:r>
          </a:p>
          <a:p>
            <a:pPr>
              <a:buSzPct val="80000"/>
              <a:buFont typeface="Wingdings" panose="05000000000000000000" pitchFamily="2" charset="2"/>
              <a:buChar char="l"/>
            </a:pPr>
            <a:r>
              <a:rPr lang="zh-CN" altLang="en-US" sz="2000" dirty="0"/>
              <a:t>指令描述如何对数据进行处理</a:t>
            </a:r>
          </a:p>
          <a:p>
            <a:pPr>
              <a:buSzPct val="80000"/>
              <a:buFont typeface="Wingdings" panose="05000000000000000000" pitchFamily="2" charset="2"/>
              <a:buChar char="l"/>
            </a:pPr>
            <a:r>
              <a:rPr lang="zh-CN" altLang="en-US" sz="2000" dirty="0">
                <a:ea typeface="微软雅黑" panose="020B0503020204020204" pitchFamily="34" charset="-122"/>
              </a:rPr>
              <a:t>应该有个主存，用来存放程序和数据</a:t>
            </a:r>
          </a:p>
          <a:p>
            <a:pPr>
              <a:buSzPct val="80000"/>
              <a:buFont typeface="Wingdings" panose="05000000000000000000" pitchFamily="2" charset="2"/>
              <a:buChar char="l"/>
            </a:pPr>
            <a:r>
              <a:rPr lang="zh-CN" altLang="en-US" sz="2000" dirty="0"/>
              <a:t>应该有将程序和原始数据输入计算机的部件</a:t>
            </a:r>
          </a:p>
          <a:p>
            <a:pPr>
              <a:buSzPct val="80000"/>
              <a:buFont typeface="Wingdings" panose="05000000000000000000" pitchFamily="2" charset="2"/>
              <a:buChar char="l"/>
            </a:pPr>
            <a:r>
              <a:rPr lang="zh-CN" altLang="en-US" sz="2000" dirty="0">
                <a:ea typeface="微软雅黑" panose="020B0503020204020204" pitchFamily="34" charset="-122"/>
              </a:rPr>
              <a:t>应该有一个自动逐条取出指令的部件</a:t>
            </a:r>
          </a:p>
          <a:p>
            <a:pPr>
              <a:buSzPct val="80000"/>
              <a:buFont typeface="Wingdings" panose="05000000000000000000" pitchFamily="2" charset="2"/>
              <a:buChar char="l"/>
            </a:pPr>
            <a:r>
              <a:rPr lang="zh-CN" altLang="en-US" sz="2000" dirty="0">
                <a:ea typeface="微软雅黑" panose="020B0503020204020204" pitchFamily="34" charset="-122"/>
              </a:rPr>
              <a:t>还应该有具体执行指令（即运算）的部件</a:t>
            </a:r>
          </a:p>
          <a:p>
            <a:pPr>
              <a:buSzPct val="80000"/>
              <a:buFont typeface="Wingdings" panose="05000000000000000000" pitchFamily="2" charset="2"/>
              <a:buChar char="l"/>
            </a:pPr>
            <a:r>
              <a:rPr lang="zh-CN" altLang="en-US" sz="2000" dirty="0">
                <a:ea typeface="微软雅黑" panose="020B0503020204020204" pitchFamily="34" charset="-122"/>
              </a:rPr>
              <a:t>应该有将运算结果输出计算机的部件</a:t>
            </a:r>
          </a:p>
          <a:p>
            <a:pPr>
              <a:buSzPct val="80000"/>
              <a:buFont typeface="Wingdings" panose="05000000000000000000" pitchFamily="2" charset="2"/>
              <a:buChar char="l"/>
            </a:pPr>
            <a:endParaRPr lang="zh-CN" altLang="en-US" sz="2000" dirty="0">
              <a:ea typeface="微软雅黑" panose="020B0503020204020204" pitchFamily="34" charset="-122"/>
            </a:endParaRPr>
          </a:p>
          <a:p>
            <a:pPr>
              <a:buSzPct val="80000"/>
              <a:buFont typeface="Wingdings" panose="05000000000000000000" pitchFamily="2" charset="2"/>
              <a:buChar char="l"/>
            </a:pPr>
            <a:endParaRPr lang="zh-CN" altLang="en-US" sz="2000" dirty="0">
              <a:ea typeface="微软雅黑" panose="020B0503020204020204" pitchFamily="34" charset="-122"/>
            </a:endParaRPr>
          </a:p>
        </p:txBody>
      </p:sp>
      <p:sp>
        <p:nvSpPr>
          <p:cNvPr id="545797" name="Text Box 5"/>
          <p:cNvSpPr txBox="1">
            <a:spLocks noChangeArrowheads="1"/>
          </p:cNvSpPr>
          <p:nvPr/>
        </p:nvSpPr>
        <p:spPr bwMode="auto">
          <a:xfrm>
            <a:off x="404381" y="5835650"/>
            <a:ext cx="256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FF0000"/>
                </a:solidFill>
                <a:ea typeface="微软雅黑" panose="020B0503020204020204" pitchFamily="34" charset="-122"/>
              </a:rPr>
              <a:t>你还能想出更多吗？</a:t>
            </a:r>
          </a:p>
        </p:txBody>
      </p:sp>
      <p:sp>
        <p:nvSpPr>
          <p:cNvPr id="545798" name="Text Box 6"/>
          <p:cNvSpPr txBox="1">
            <a:spLocks noChangeArrowheads="1"/>
          </p:cNvSpPr>
          <p:nvPr/>
        </p:nvSpPr>
        <p:spPr bwMode="auto">
          <a:xfrm>
            <a:off x="467881" y="6232525"/>
            <a:ext cx="279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chemeClr val="accent2"/>
                </a:solidFill>
                <a:latin typeface="微软雅黑" panose="020B0503020204020204" pitchFamily="34" charset="-122"/>
                <a:ea typeface="微软雅黑" panose="020B0503020204020204" pitchFamily="34" charset="-122"/>
              </a:rPr>
              <a:t>你猜得八九不离十了</a:t>
            </a:r>
            <a:r>
              <a:rPr lang="zh-CN" altLang="en-US" sz="20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pic>
        <p:nvPicPr>
          <p:cNvPr id="2868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996" y="1331905"/>
            <a:ext cx="4867560" cy="53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802" name="Rectangle 10"/>
          <p:cNvSpPr>
            <a:spLocks noChangeArrowheads="1"/>
          </p:cNvSpPr>
          <p:nvPr/>
        </p:nvSpPr>
        <p:spPr bwMode="auto">
          <a:xfrm>
            <a:off x="4175874" y="1698041"/>
            <a:ext cx="2260492" cy="1884219"/>
          </a:xfrm>
          <a:prstGeom prst="rect">
            <a:avLst/>
          </a:prstGeom>
          <a:noFill/>
          <a:ln w="2857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545803" name="Rectangle 11"/>
          <p:cNvSpPr>
            <a:spLocks noChangeArrowheads="1"/>
          </p:cNvSpPr>
          <p:nvPr/>
        </p:nvSpPr>
        <p:spPr bwMode="auto">
          <a:xfrm>
            <a:off x="3897630" y="4174116"/>
            <a:ext cx="2538736" cy="2456144"/>
          </a:xfrm>
          <a:prstGeom prst="rect">
            <a:avLst/>
          </a:prstGeom>
          <a:noFill/>
          <a:ln w="2857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59399"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5796">
                                            <p:txEl>
                                              <p:pRg st="0" end="0"/>
                                            </p:txEl>
                                          </p:spTgt>
                                        </p:tgtEl>
                                        <p:attrNameLst>
                                          <p:attrName>style.visibility</p:attrName>
                                        </p:attrNameLst>
                                      </p:cBhvr>
                                      <p:to>
                                        <p:strVal val="visible"/>
                                      </p:to>
                                    </p:set>
                                    <p:animEffect transition="in" filter="blinds(horizontal)">
                                      <p:cBhvr>
                                        <p:cTn id="7" dur="500"/>
                                        <p:tgtEl>
                                          <p:spTgt spid="545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5796">
                                            <p:txEl>
                                              <p:pRg st="1" end="1"/>
                                            </p:txEl>
                                          </p:spTgt>
                                        </p:tgtEl>
                                        <p:attrNameLst>
                                          <p:attrName>style.visibility</p:attrName>
                                        </p:attrNameLst>
                                      </p:cBhvr>
                                      <p:to>
                                        <p:strVal val="visible"/>
                                      </p:to>
                                    </p:set>
                                    <p:animEffect transition="in" filter="blinds(horizontal)">
                                      <p:cBhvr>
                                        <p:cTn id="12" dur="500"/>
                                        <p:tgtEl>
                                          <p:spTgt spid="5457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5796">
                                            <p:txEl>
                                              <p:pRg st="2" end="2"/>
                                            </p:txEl>
                                          </p:spTgt>
                                        </p:tgtEl>
                                        <p:attrNameLst>
                                          <p:attrName>style.visibility</p:attrName>
                                        </p:attrNameLst>
                                      </p:cBhvr>
                                      <p:to>
                                        <p:strVal val="visible"/>
                                      </p:to>
                                    </p:set>
                                    <p:animEffect transition="in" filter="blinds(horizontal)">
                                      <p:cBhvr>
                                        <p:cTn id="17" dur="500"/>
                                        <p:tgtEl>
                                          <p:spTgt spid="5457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5796">
                                            <p:txEl>
                                              <p:pRg st="3" end="3"/>
                                            </p:txEl>
                                          </p:spTgt>
                                        </p:tgtEl>
                                        <p:attrNameLst>
                                          <p:attrName>style.visibility</p:attrName>
                                        </p:attrNameLst>
                                      </p:cBhvr>
                                      <p:to>
                                        <p:strVal val="visible"/>
                                      </p:to>
                                    </p:set>
                                    <p:animEffect transition="in" filter="blinds(horizontal)">
                                      <p:cBhvr>
                                        <p:cTn id="22" dur="500"/>
                                        <p:tgtEl>
                                          <p:spTgt spid="5457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5796">
                                            <p:txEl>
                                              <p:pRg st="4" end="4"/>
                                            </p:txEl>
                                          </p:spTgt>
                                        </p:tgtEl>
                                        <p:attrNameLst>
                                          <p:attrName>style.visibility</p:attrName>
                                        </p:attrNameLst>
                                      </p:cBhvr>
                                      <p:to>
                                        <p:strVal val="visible"/>
                                      </p:to>
                                    </p:set>
                                    <p:animEffect transition="in" filter="blinds(horizontal)">
                                      <p:cBhvr>
                                        <p:cTn id="27" dur="500"/>
                                        <p:tgtEl>
                                          <p:spTgt spid="5457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45796">
                                            <p:txEl>
                                              <p:pRg st="5" end="5"/>
                                            </p:txEl>
                                          </p:spTgt>
                                        </p:tgtEl>
                                        <p:attrNameLst>
                                          <p:attrName>style.visibility</p:attrName>
                                        </p:attrNameLst>
                                      </p:cBhvr>
                                      <p:to>
                                        <p:strVal val="visible"/>
                                      </p:to>
                                    </p:set>
                                    <p:animEffect transition="in" filter="blinds(horizontal)">
                                      <p:cBhvr>
                                        <p:cTn id="32" dur="500"/>
                                        <p:tgtEl>
                                          <p:spTgt spid="5457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45796">
                                            <p:txEl>
                                              <p:pRg st="6" end="6"/>
                                            </p:txEl>
                                          </p:spTgt>
                                        </p:tgtEl>
                                        <p:attrNameLst>
                                          <p:attrName>style.visibility</p:attrName>
                                        </p:attrNameLst>
                                      </p:cBhvr>
                                      <p:to>
                                        <p:strVal val="visible"/>
                                      </p:to>
                                    </p:set>
                                    <p:animEffect transition="in" filter="blinds(horizontal)">
                                      <p:cBhvr>
                                        <p:cTn id="37" dur="500"/>
                                        <p:tgtEl>
                                          <p:spTgt spid="5457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45797"/>
                                        </p:tgtEl>
                                        <p:attrNameLst>
                                          <p:attrName>style.visibility</p:attrName>
                                        </p:attrNameLst>
                                      </p:cBhvr>
                                      <p:to>
                                        <p:strVal val="visible"/>
                                      </p:to>
                                    </p:set>
                                    <p:animEffect transition="in" filter="blinds(horizontal)">
                                      <p:cBhvr>
                                        <p:cTn id="42" dur="500"/>
                                        <p:tgtEl>
                                          <p:spTgt spid="54579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45798"/>
                                        </p:tgtEl>
                                        <p:attrNameLst>
                                          <p:attrName>style.visibility</p:attrName>
                                        </p:attrNameLst>
                                      </p:cBhvr>
                                      <p:to>
                                        <p:strVal val="visible"/>
                                      </p:to>
                                    </p:set>
                                    <p:animEffect transition="in" filter="blinds(horizontal)">
                                      <p:cBhvr>
                                        <p:cTn id="47" dur="500"/>
                                        <p:tgtEl>
                                          <p:spTgt spid="54579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8682"/>
                                        </p:tgtEl>
                                        <p:attrNameLst>
                                          <p:attrName>style.visibility</p:attrName>
                                        </p:attrNameLst>
                                      </p:cBhvr>
                                      <p:to>
                                        <p:strVal val="visible"/>
                                      </p:to>
                                    </p:set>
                                    <p:anim calcmode="lin" valueType="num">
                                      <p:cBhvr additive="base">
                                        <p:cTn id="52" dur="500" fill="hold"/>
                                        <p:tgtEl>
                                          <p:spTgt spid="28682"/>
                                        </p:tgtEl>
                                        <p:attrNameLst>
                                          <p:attrName>ppt_x</p:attrName>
                                        </p:attrNameLst>
                                      </p:cBhvr>
                                      <p:tavLst>
                                        <p:tav tm="0">
                                          <p:val>
                                            <p:strVal val="#ppt_x"/>
                                          </p:val>
                                        </p:tav>
                                        <p:tav tm="100000">
                                          <p:val>
                                            <p:strVal val="#ppt_x"/>
                                          </p:val>
                                        </p:tav>
                                      </p:tavLst>
                                    </p:anim>
                                    <p:anim calcmode="lin" valueType="num">
                                      <p:cBhvr additive="base">
                                        <p:cTn id="53" dur="500" fill="hold"/>
                                        <p:tgtEl>
                                          <p:spTgt spid="2868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45802"/>
                                        </p:tgtEl>
                                        <p:attrNameLst>
                                          <p:attrName>style.visibility</p:attrName>
                                        </p:attrNameLst>
                                      </p:cBhvr>
                                      <p:to>
                                        <p:strVal val="visible"/>
                                      </p:to>
                                    </p:set>
                                    <p:animEffect transition="in" filter="blinds(horizontal)">
                                      <p:cBhvr>
                                        <p:cTn id="58" dur="500"/>
                                        <p:tgtEl>
                                          <p:spTgt spid="54580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45803"/>
                                        </p:tgtEl>
                                        <p:attrNameLst>
                                          <p:attrName>style.visibility</p:attrName>
                                        </p:attrNameLst>
                                      </p:cBhvr>
                                      <p:to>
                                        <p:strVal val="visible"/>
                                      </p:to>
                                    </p:set>
                                    <p:animEffect transition="in" filter="blinds(horizontal)">
                                      <p:cBhvr>
                                        <p:cTn id="63" dur="500"/>
                                        <p:tgtEl>
                                          <p:spTgt spid="545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7" grpId="0" bldLvl="0" animBg="1"/>
      <p:bldP spid="545798" grpId="0" bldLvl="0" animBg="1"/>
      <p:bldP spid="545802" grpId="0" bldLvl="0" animBg="1"/>
      <p:bldP spid="54580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3"/>
          <p:cNvSpPr txBox="1"/>
          <p:nvPr/>
        </p:nvSpPr>
        <p:spPr>
          <a:xfrm>
            <a:off x="395288" y="1974850"/>
            <a:ext cx="3671887" cy="1447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en-US" altLang="zh-CN" sz="2200" b="1" dirty="0">
                <a:latin typeface="宋体" panose="02010600030101010101" pitchFamily="2" charset="-122"/>
              </a:rPr>
              <a:t>1945</a:t>
            </a:r>
            <a:r>
              <a:rPr lang="zh-CN" altLang="zh-CN" sz="2200" b="1" dirty="0">
                <a:latin typeface="宋体" panose="02010600030101010101" pitchFamily="2" charset="-122"/>
              </a:rPr>
              <a:t>年，冯·诺依曼提出了计算机共同遵守的基本规则，被称为“冯·诺依曼体系结构”</a:t>
            </a:r>
            <a:r>
              <a:rPr lang="zh-CN" altLang="en-US" sz="2200" b="1" dirty="0">
                <a:latin typeface="宋体" panose="02010600030101010101" pitchFamily="2" charset="-122"/>
              </a:rPr>
              <a:t>。</a:t>
            </a:r>
            <a:endParaRPr lang="en-US" altLang="zh-CN" sz="2200" b="1" dirty="0">
              <a:latin typeface="宋体" panose="02010600030101010101" pitchFamily="2" charset="-122"/>
            </a:endParaRPr>
          </a:p>
        </p:txBody>
      </p:sp>
      <p:grpSp>
        <p:nvGrpSpPr>
          <p:cNvPr id="59395" name="组合 11"/>
          <p:cNvGrpSpPr/>
          <p:nvPr/>
        </p:nvGrpSpPr>
        <p:grpSpPr>
          <a:xfrm>
            <a:off x="4284663" y="2316163"/>
            <a:ext cx="1733550" cy="2617787"/>
            <a:chOff x="10055411" y="3057664"/>
            <a:chExt cx="2312987" cy="3489862"/>
          </a:xfrm>
        </p:grpSpPr>
        <p:graphicFrame>
          <p:nvGraphicFramePr>
            <p:cNvPr id="59402" name="Object 3"/>
            <p:cNvGraphicFramePr/>
            <p:nvPr/>
          </p:nvGraphicFramePr>
          <p:xfrm>
            <a:off x="10055411" y="3057664"/>
            <a:ext cx="2312987" cy="2971800"/>
          </p:xfrm>
          <a:graphic>
            <a:graphicData uri="http://schemas.openxmlformats.org/presentationml/2006/ole">
              <mc:AlternateContent xmlns:mc="http://schemas.openxmlformats.org/markup-compatibility/2006">
                <mc:Choice xmlns:v="urn:schemas-microsoft-com:vml" Requires="v">
                  <p:oleObj r:id="rId3" imgW="2743200" imgH="3524250" progId="Photoshop.Application.8">
                    <p:embed/>
                  </p:oleObj>
                </mc:Choice>
                <mc:Fallback>
                  <p:oleObj r:id="rId3" imgW="2743200" imgH="3524250" progId="Photoshop.Application.8">
                    <p:embed/>
                    <p:pic>
                      <p:nvPicPr>
                        <p:cNvPr id="0" name="图片 3075"/>
                        <p:cNvPicPr/>
                        <p:nvPr/>
                      </p:nvPicPr>
                      <p:blipFill>
                        <a:blip r:embed="rId4"/>
                        <a:stretch>
                          <a:fillRect/>
                        </a:stretch>
                      </p:blipFill>
                      <p:spPr>
                        <a:xfrm>
                          <a:off x="10055411" y="3057664"/>
                          <a:ext cx="2312987" cy="2971800"/>
                        </a:xfrm>
                        <a:prstGeom prst="rect">
                          <a:avLst/>
                        </a:prstGeom>
                        <a:noFill/>
                        <a:ln w="38100">
                          <a:noFill/>
                          <a:miter/>
                        </a:ln>
                      </p:spPr>
                    </p:pic>
                  </p:oleObj>
                </mc:Fallback>
              </mc:AlternateContent>
            </a:graphicData>
          </a:graphic>
        </p:graphicFrame>
        <p:sp>
          <p:nvSpPr>
            <p:cNvPr id="59403" name="Text Box 7"/>
            <p:cNvSpPr txBox="1"/>
            <p:nvPr/>
          </p:nvSpPr>
          <p:spPr>
            <a:xfrm>
              <a:off x="10055411" y="6055083"/>
              <a:ext cx="2078038" cy="4924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latin typeface="隶书" panose="02010509060101010101" pitchFamily="49" charset="-122"/>
                  <a:ea typeface="隶书" panose="02010509060101010101" pitchFamily="49" charset="-122"/>
                </a:rPr>
                <a:t>冯</a:t>
              </a:r>
              <a:r>
                <a:rPr lang="en-US" altLang="zh-CN" sz="1800" dirty="0">
                  <a:latin typeface="宋体" panose="02010600030101010101" pitchFamily="2"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诺依曼</a:t>
              </a:r>
            </a:p>
          </p:txBody>
        </p:sp>
      </p:grpSp>
      <p:grpSp>
        <p:nvGrpSpPr>
          <p:cNvPr id="59396" name="组合 10"/>
          <p:cNvGrpSpPr/>
          <p:nvPr/>
        </p:nvGrpSpPr>
        <p:grpSpPr>
          <a:xfrm>
            <a:off x="6084888" y="2343150"/>
            <a:ext cx="2916237" cy="2914650"/>
            <a:chOff x="4141788" y="3041633"/>
            <a:chExt cx="4606925" cy="3885962"/>
          </a:xfrm>
        </p:grpSpPr>
        <p:pic>
          <p:nvPicPr>
            <p:cNvPr id="59400" name="Picture 7" descr="1262786350oO7ua9iE"/>
            <p:cNvPicPr>
              <a:picLocks noChangeAspect="1"/>
            </p:cNvPicPr>
            <p:nvPr/>
          </p:nvPicPr>
          <p:blipFill>
            <a:blip r:embed="rId5"/>
            <a:stretch>
              <a:fillRect/>
            </a:stretch>
          </p:blipFill>
          <p:spPr>
            <a:xfrm>
              <a:off x="4141788" y="3041633"/>
              <a:ext cx="4606925" cy="2962275"/>
            </a:xfrm>
            <a:prstGeom prst="rect">
              <a:avLst/>
            </a:prstGeom>
            <a:noFill/>
            <a:ln w="9525">
              <a:noFill/>
            </a:ln>
          </p:spPr>
        </p:pic>
        <p:sp>
          <p:nvSpPr>
            <p:cNvPr id="59401" name="Text Box 7"/>
            <p:cNvSpPr txBox="1"/>
            <p:nvPr/>
          </p:nvSpPr>
          <p:spPr>
            <a:xfrm>
              <a:off x="5292725" y="6065820"/>
              <a:ext cx="2375475" cy="8617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dirty="0">
                  <a:solidFill>
                    <a:srgbClr val="FF0000"/>
                  </a:solidFill>
                  <a:latin typeface="隶书" panose="02010509060101010101" pitchFamily="49" charset="-122"/>
                  <a:ea typeface="隶书" panose="02010509060101010101" pitchFamily="49" charset="-122"/>
                </a:rPr>
                <a:t>1949</a:t>
              </a:r>
              <a:r>
                <a:rPr lang="zh-CN" altLang="en-US" sz="1800" b="1" dirty="0">
                  <a:solidFill>
                    <a:srgbClr val="FF0000"/>
                  </a:solidFill>
                  <a:latin typeface="隶书" panose="02010509060101010101" pitchFamily="49" charset="-122"/>
                  <a:ea typeface="隶书" panose="02010509060101010101" pitchFamily="49" charset="-122"/>
                </a:rPr>
                <a:t>年 </a:t>
              </a:r>
              <a:r>
                <a:rPr lang="en-US" altLang="zh-CN" sz="1800" b="1" dirty="0">
                  <a:solidFill>
                    <a:srgbClr val="FF0000"/>
                  </a:solidFill>
                  <a:latin typeface="隶书" panose="02010509060101010101" pitchFamily="49" charset="-122"/>
                  <a:ea typeface="隶书" panose="02010509060101010101" pitchFamily="49" charset="-122"/>
                </a:rPr>
                <a:t>EDSAC</a:t>
              </a:r>
            </a:p>
          </p:txBody>
        </p:sp>
      </p:grpSp>
      <p:sp>
        <p:nvSpPr>
          <p:cNvPr id="59397" name="矩形 15"/>
          <p:cNvSpPr/>
          <p:nvPr/>
        </p:nvSpPr>
        <p:spPr>
          <a:xfrm>
            <a:off x="414338" y="3540125"/>
            <a:ext cx="3627437" cy="15827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200" b="1" dirty="0">
                <a:solidFill>
                  <a:srgbClr val="FF0000"/>
                </a:solidFill>
                <a:latin typeface="宋体" panose="02010600030101010101" pitchFamily="2" charset="-122"/>
              </a:rPr>
              <a:t>○五大基本部件</a:t>
            </a:r>
            <a:r>
              <a:rPr lang="en-US" altLang="zh-CN" sz="2200" b="1" dirty="0">
                <a:solidFill>
                  <a:srgbClr val="FF0000"/>
                </a:solidFill>
                <a:latin typeface="宋体" panose="02010600030101010101" pitchFamily="2" charset="-122"/>
              </a:rPr>
              <a:t>;</a:t>
            </a:r>
          </a:p>
          <a:p>
            <a:pPr marL="0" lvl="0" indent="0" algn="just" eaLnBrk="1" hangingPunct="1">
              <a:lnSpc>
                <a:spcPct val="110000"/>
              </a:lnSpc>
              <a:spcBef>
                <a:spcPct val="0"/>
              </a:spcBef>
              <a:buNone/>
            </a:pPr>
            <a:r>
              <a:rPr lang="en-US" altLang="zh-CN" sz="2200" b="1" dirty="0">
                <a:solidFill>
                  <a:srgbClr val="FF0000"/>
                </a:solidFill>
                <a:latin typeface="宋体" panose="02010600030101010101" pitchFamily="2" charset="-122"/>
              </a:rPr>
              <a:t>○</a:t>
            </a:r>
            <a:r>
              <a:rPr lang="zh-CN" altLang="en-US" sz="2200" b="1" dirty="0">
                <a:solidFill>
                  <a:srgbClr val="FF0000"/>
                </a:solidFill>
                <a:latin typeface="宋体" panose="02010600030101010101" pitchFamily="2" charset="-122"/>
              </a:rPr>
              <a:t>采用二进制数表示指令和数据</a:t>
            </a:r>
            <a:r>
              <a:rPr lang="en-US" altLang="zh-CN" sz="2200" b="1" dirty="0">
                <a:solidFill>
                  <a:srgbClr val="FF0000"/>
                </a:solidFill>
                <a:latin typeface="宋体" panose="02010600030101010101" pitchFamily="2" charset="-122"/>
              </a:rPr>
              <a:t>;</a:t>
            </a:r>
          </a:p>
          <a:p>
            <a:pPr marL="0" lvl="1" indent="0" algn="just" eaLnBrk="1" hangingPunct="1">
              <a:lnSpc>
                <a:spcPct val="110000"/>
              </a:lnSpc>
              <a:spcBef>
                <a:spcPct val="0"/>
              </a:spcBef>
              <a:buNone/>
            </a:pPr>
            <a:r>
              <a:rPr lang="en-US" altLang="zh-CN" sz="2200" b="1" dirty="0">
                <a:solidFill>
                  <a:srgbClr val="FF0000"/>
                </a:solidFill>
                <a:latin typeface="宋体" panose="02010600030101010101" pitchFamily="2" charset="-122"/>
              </a:rPr>
              <a:t>○</a:t>
            </a:r>
            <a:r>
              <a:rPr lang="zh-CN" altLang="en-US" sz="2200" b="1" dirty="0">
                <a:solidFill>
                  <a:srgbClr val="FF0000"/>
                </a:solidFill>
                <a:latin typeface="宋体" panose="02010600030101010101" pitchFamily="2" charset="-122"/>
              </a:rPr>
              <a:t>存储程序原理</a:t>
            </a:r>
          </a:p>
        </p:txBody>
      </p:sp>
      <p:sp>
        <p:nvSpPr>
          <p:cNvPr id="14" name="矩形 6"/>
          <p:cNvSpPr/>
          <p:nvPr/>
        </p:nvSpPr>
        <p:spPr>
          <a:xfrm>
            <a:off x="468313" y="5373688"/>
            <a:ext cx="7561262" cy="904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zh-CN" altLang="en-US" sz="2200" b="1" dirty="0">
                <a:solidFill>
                  <a:srgbClr val="0000CC"/>
                </a:solidFill>
                <a:latin typeface="宋体" panose="02010600030101010101" pitchFamily="2" charset="-122"/>
                <a:cs typeface="Times New Roman" panose="02020603050405020304" pitchFamily="18" charset="0"/>
              </a:rPr>
              <a:t>现在的计算机仍没有突破冯诺依曼计算机的基本结构</a:t>
            </a:r>
            <a:r>
              <a:rPr lang="en-US" altLang="zh-CN" sz="2200" b="1" dirty="0">
                <a:solidFill>
                  <a:srgbClr val="0000CC"/>
                </a:solidFill>
                <a:latin typeface="宋体" panose="02010600030101010101" pitchFamily="2" charset="-122"/>
                <a:cs typeface="Times New Roman" panose="02020603050405020304" pitchFamily="18" charset="0"/>
              </a:rPr>
              <a:t>!</a:t>
            </a:r>
          </a:p>
          <a:p>
            <a:pPr marL="0" lvl="0" indent="0" algn="just" eaLnBrk="1" hangingPunct="1">
              <a:lnSpc>
                <a:spcPct val="120000"/>
              </a:lnSpc>
              <a:spcBef>
                <a:spcPct val="0"/>
              </a:spcBef>
              <a:buNone/>
            </a:pPr>
            <a:r>
              <a:rPr lang="zh-CN" altLang="en-US" sz="2200" b="1" dirty="0">
                <a:solidFill>
                  <a:srgbClr val="FF0000"/>
                </a:solidFill>
                <a:latin typeface="宋体" panose="02010600030101010101" pitchFamily="2" charset="-122"/>
                <a:cs typeface="Times New Roman" panose="02020603050405020304" pitchFamily="18" charset="0"/>
              </a:rPr>
              <a:t>但</a:t>
            </a:r>
            <a:r>
              <a:rPr lang="en-US" altLang="zh-CN" sz="2200" b="1" dirty="0">
                <a:solidFill>
                  <a:srgbClr val="FF0000"/>
                </a:solidFill>
                <a:latin typeface="宋体" panose="02010600030101010101" pitchFamily="2" charset="-122"/>
                <a:cs typeface="Times New Roman" panose="02020603050405020304" pitchFamily="18" charset="0"/>
              </a:rPr>
              <a:t>ENIAC</a:t>
            </a:r>
            <a:r>
              <a:rPr lang="zh-CN" altLang="en-US" sz="2200" b="1" dirty="0">
                <a:solidFill>
                  <a:srgbClr val="FF0000"/>
                </a:solidFill>
                <a:latin typeface="宋体" panose="02010600030101010101" pitchFamily="2" charset="-122"/>
                <a:cs typeface="Times New Roman" panose="02020603050405020304" pitchFamily="18" charset="0"/>
              </a:rPr>
              <a:t>并非冯诺依曼计算机。</a:t>
            </a:r>
            <a:endParaRPr lang="en-US" altLang="zh-CN" sz="2200" b="1" dirty="0">
              <a:solidFill>
                <a:srgbClr val="FF0000"/>
              </a:solidFill>
              <a:latin typeface="宋体" panose="02010600030101010101" pitchFamily="2" charset="-122"/>
              <a:ea typeface="Times New Roman" panose="02020603050405020304" pitchFamily="18" charset="0"/>
            </a:endParaRPr>
          </a:p>
        </p:txBody>
      </p:sp>
      <p:sp>
        <p:nvSpPr>
          <p:cNvPr id="59399"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3"/>
          <p:cNvSpPr>
            <a:spLocks noChangeArrowheads="1"/>
          </p:cNvSpPr>
          <p:nvPr/>
        </p:nvSpPr>
        <p:spPr bwMode="auto">
          <a:xfrm>
            <a:off x="395288" y="1433513"/>
            <a:ext cx="2322513" cy="573088"/>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anchor="ctr">
            <a:spAutoFit/>
          </a:bodyPr>
          <a:lstStyle/>
          <a:p>
            <a:pPr marL="0" marR="0" lvl="0" indent="0" algn="dist" defTabSz="914400" rtl="0" eaLnBrk="1" fontAlgn="auto" latinLnBrk="0" hangingPunct="1">
              <a:lnSpc>
                <a:spcPct val="100000"/>
              </a:lnSpc>
              <a:spcBef>
                <a:spcPts val="0"/>
              </a:spcBef>
              <a:spcAft>
                <a:spcPts val="0"/>
              </a:spcAft>
              <a:buClr>
                <a:schemeClr val="hlink"/>
              </a:buClr>
              <a:buSzPct val="75000"/>
              <a:buFont typeface="Arial" panose="020B0604020202020204" pitchFamily="34" charset="0"/>
              <a:buNone/>
              <a:defRPr/>
            </a:pPr>
            <a:r>
              <a:rPr kumimoji="0" lang="zh-CN" altLang="en-US" sz="2400" b="0" i="0" u="none" strike="noStrike" kern="1200" cap="none" spc="0" normalizeH="0" baseline="0" noProof="0" dirty="0">
                <a:ln>
                  <a:noFill/>
                </a:ln>
                <a:solidFill>
                  <a:srgbClr val="FFFF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二进制存储</a:t>
            </a:r>
          </a:p>
        </p:txBody>
      </p:sp>
      <p:sp>
        <p:nvSpPr>
          <p:cNvPr id="62467" name="标题 1"/>
          <p:cNvSpPr txBox="1"/>
          <p:nvPr/>
        </p:nvSpPr>
        <p:spPr>
          <a:xfrm>
            <a:off x="323850" y="2282825"/>
            <a:ext cx="7026275" cy="4238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38455" lvl="0" indent="-338455" algn="just" eaLnBrk="1" hangingPunct="1">
              <a:lnSpc>
                <a:spcPct val="90000"/>
              </a:lnSpc>
              <a:spcBef>
                <a:spcPts val="450"/>
              </a:spcBef>
              <a:buNone/>
            </a:pPr>
            <a:r>
              <a:rPr lang="zh-CN" altLang="en-US" sz="2400" dirty="0">
                <a:latin typeface="Times New Roman" panose="02020603050405020304" pitchFamily="18" charset="0"/>
                <a:ea typeface="楷体" panose="02010609060101010101" pitchFamily="49" charset="-122"/>
              </a:rPr>
              <a:t>进制仅是一种计数策略</a:t>
            </a:r>
            <a:r>
              <a:rPr lang="en-US" altLang="zh-CN" sz="2400" dirty="0">
                <a:latin typeface="Times New Roman" panose="02020603050405020304" pitchFamily="18" charset="0"/>
                <a:ea typeface="楷体" panose="02010609060101010101" pitchFamily="49" charset="-122"/>
              </a:rPr>
              <a:t>---</a:t>
            </a:r>
            <a:r>
              <a:rPr lang="zh-CN" altLang="en-US" sz="2400" dirty="0">
                <a:latin typeface="Times New Roman" panose="02020603050405020304" pitchFamily="18" charset="0"/>
                <a:ea typeface="楷体" panose="02010609060101010101" pitchFamily="49" charset="-122"/>
              </a:rPr>
              <a:t>何种进制都有存在的价值</a:t>
            </a:r>
          </a:p>
        </p:txBody>
      </p:sp>
      <p:pic>
        <p:nvPicPr>
          <p:cNvPr id="62468" name="图片 9"/>
          <p:cNvPicPr>
            <a:picLocks noChangeAspect="1"/>
          </p:cNvPicPr>
          <p:nvPr/>
        </p:nvPicPr>
        <p:blipFill>
          <a:blip r:embed="rId3"/>
          <a:stretch>
            <a:fillRect/>
          </a:stretch>
        </p:blipFill>
        <p:spPr>
          <a:xfrm>
            <a:off x="7092950" y="3186113"/>
            <a:ext cx="1449388" cy="987425"/>
          </a:xfrm>
          <a:prstGeom prst="rect">
            <a:avLst/>
          </a:prstGeom>
          <a:noFill/>
          <a:ln w="9525">
            <a:noFill/>
          </a:ln>
        </p:spPr>
      </p:pic>
      <p:pic>
        <p:nvPicPr>
          <p:cNvPr id="62469" name="图片 10"/>
          <p:cNvPicPr>
            <a:picLocks noChangeAspect="1"/>
          </p:cNvPicPr>
          <p:nvPr/>
        </p:nvPicPr>
        <p:blipFill>
          <a:blip r:embed="rId4"/>
          <a:stretch>
            <a:fillRect/>
          </a:stretch>
        </p:blipFill>
        <p:spPr>
          <a:xfrm>
            <a:off x="5430838" y="3192463"/>
            <a:ext cx="1449387" cy="962025"/>
          </a:xfrm>
          <a:prstGeom prst="rect">
            <a:avLst/>
          </a:prstGeom>
          <a:noFill/>
          <a:ln w="9525">
            <a:noFill/>
          </a:ln>
        </p:spPr>
      </p:pic>
      <p:sp>
        <p:nvSpPr>
          <p:cNvPr id="62470" name="标题 1"/>
          <p:cNvSpPr txBox="1"/>
          <p:nvPr/>
        </p:nvSpPr>
        <p:spPr>
          <a:xfrm>
            <a:off x="3836988" y="4508500"/>
            <a:ext cx="2611437" cy="16144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38455" lvl="0" indent="-338455" algn="just" eaLnBrk="1" hangingPunct="1">
              <a:lnSpc>
                <a:spcPct val="90000"/>
              </a:lnSpc>
              <a:spcBef>
                <a:spcPts val="450"/>
              </a:spcBef>
              <a:buNone/>
            </a:pPr>
            <a:r>
              <a:rPr lang="zh-CN" altLang="en-US" sz="2400" b="1" dirty="0">
                <a:solidFill>
                  <a:srgbClr val="FF0000"/>
                </a:solidFill>
                <a:latin typeface="Times New Roman" panose="02020603050405020304" pitchFamily="18" charset="0"/>
                <a:ea typeface="楷体" panose="02010609060101010101" pitchFamily="49" charset="-122"/>
              </a:rPr>
              <a:t>二进制：</a:t>
            </a:r>
            <a:r>
              <a:rPr lang="en-US" altLang="zh-CN" sz="2400" b="1" dirty="0">
                <a:solidFill>
                  <a:srgbClr val="FF0000"/>
                </a:solidFill>
                <a:latin typeface="Times New Roman" panose="02020603050405020304" pitchFamily="18" charset="0"/>
                <a:ea typeface="楷体" panose="02010609060101010101" pitchFamily="49" charset="-122"/>
              </a:rPr>
              <a:t>1111    </a:t>
            </a:r>
          </a:p>
          <a:p>
            <a:pPr marL="338455" lvl="0" indent="-338455" algn="just" eaLnBrk="1" hangingPunct="1">
              <a:lnSpc>
                <a:spcPct val="90000"/>
              </a:lnSpc>
              <a:spcBef>
                <a:spcPts val="450"/>
              </a:spcBef>
              <a:buNone/>
            </a:pPr>
            <a:r>
              <a:rPr lang="zh-CN" altLang="en-US" sz="2400" b="1" dirty="0">
                <a:solidFill>
                  <a:srgbClr val="FF0000"/>
                </a:solidFill>
                <a:latin typeface="Times New Roman" panose="02020603050405020304" pitchFamily="18" charset="0"/>
                <a:ea typeface="楷体" panose="02010609060101010101" pitchFamily="49" charset="-122"/>
              </a:rPr>
              <a:t>八进制： </a:t>
            </a:r>
            <a:r>
              <a:rPr lang="en-US" altLang="zh-CN" sz="2400" b="1" dirty="0">
                <a:solidFill>
                  <a:srgbClr val="FF0000"/>
                </a:solidFill>
                <a:latin typeface="Times New Roman" panose="02020603050405020304" pitchFamily="18" charset="0"/>
                <a:ea typeface="楷体" panose="02010609060101010101" pitchFamily="49" charset="-122"/>
              </a:rPr>
              <a:t>17    </a:t>
            </a:r>
          </a:p>
          <a:p>
            <a:pPr marL="338455" lvl="0" indent="-338455" algn="just" eaLnBrk="1" hangingPunct="1">
              <a:lnSpc>
                <a:spcPct val="90000"/>
              </a:lnSpc>
              <a:spcBef>
                <a:spcPts val="450"/>
              </a:spcBef>
              <a:buNone/>
            </a:pPr>
            <a:r>
              <a:rPr lang="zh-CN" altLang="en-US" sz="2400" b="1" dirty="0">
                <a:solidFill>
                  <a:srgbClr val="FF0000"/>
                </a:solidFill>
                <a:latin typeface="Times New Roman" panose="02020603050405020304" pitchFamily="18" charset="0"/>
                <a:ea typeface="楷体" panose="02010609060101010101" pitchFamily="49" charset="-122"/>
              </a:rPr>
              <a:t>十进制： </a:t>
            </a:r>
            <a:r>
              <a:rPr lang="en-US" altLang="zh-CN" sz="2400" b="1" dirty="0">
                <a:solidFill>
                  <a:srgbClr val="FF0000"/>
                </a:solidFill>
                <a:latin typeface="Times New Roman" panose="02020603050405020304" pitchFamily="18" charset="0"/>
                <a:ea typeface="楷体" panose="02010609060101010101" pitchFamily="49" charset="-122"/>
              </a:rPr>
              <a:t>15    </a:t>
            </a:r>
          </a:p>
          <a:p>
            <a:pPr marL="338455" lvl="0" indent="-338455" algn="just" eaLnBrk="1" hangingPunct="1">
              <a:lnSpc>
                <a:spcPct val="90000"/>
              </a:lnSpc>
              <a:spcBef>
                <a:spcPts val="450"/>
              </a:spcBef>
              <a:buNone/>
            </a:pPr>
            <a:r>
              <a:rPr lang="zh-CN" altLang="en-US" sz="2400" b="1" dirty="0">
                <a:solidFill>
                  <a:srgbClr val="FF0000"/>
                </a:solidFill>
                <a:latin typeface="Times New Roman" panose="02020603050405020304" pitchFamily="18" charset="0"/>
                <a:ea typeface="楷体" panose="02010609060101010101" pitchFamily="49" charset="-122"/>
              </a:rPr>
              <a:t>十六进制： </a:t>
            </a:r>
            <a:r>
              <a:rPr lang="en-US" altLang="zh-CN" sz="2400" b="1" dirty="0">
                <a:solidFill>
                  <a:srgbClr val="FF0000"/>
                </a:solidFill>
                <a:latin typeface="Times New Roman" panose="02020603050405020304" pitchFamily="18" charset="0"/>
                <a:ea typeface="楷体" panose="02010609060101010101" pitchFamily="49" charset="-122"/>
              </a:rPr>
              <a:t>F </a:t>
            </a:r>
            <a:endParaRPr lang="zh-CN" altLang="en-US" sz="2400" b="1" dirty="0">
              <a:solidFill>
                <a:srgbClr val="FF0000"/>
              </a:solidFill>
              <a:latin typeface="Times New Roman" panose="02020603050405020304" pitchFamily="18" charset="0"/>
              <a:ea typeface="楷体" panose="02010609060101010101" pitchFamily="49" charset="-122"/>
            </a:endParaRPr>
          </a:p>
        </p:txBody>
      </p:sp>
      <p:pic>
        <p:nvPicPr>
          <p:cNvPr id="62471" name="图片 13"/>
          <p:cNvPicPr>
            <a:picLocks noChangeAspect="1"/>
          </p:cNvPicPr>
          <p:nvPr/>
        </p:nvPicPr>
        <p:blipFill>
          <a:blip r:embed="rId5"/>
          <a:srcRect l="48390" t="57716" r="28673" b="23161"/>
          <a:stretch>
            <a:fillRect/>
          </a:stretch>
        </p:blipFill>
        <p:spPr>
          <a:xfrm>
            <a:off x="484188" y="3167063"/>
            <a:ext cx="2971800" cy="1865312"/>
          </a:xfrm>
          <a:prstGeom prst="rect">
            <a:avLst/>
          </a:prstGeom>
          <a:noFill/>
          <a:ln w="9525">
            <a:noFill/>
          </a:ln>
        </p:spPr>
      </p:pic>
      <p:pic>
        <p:nvPicPr>
          <p:cNvPr id="62472" name="图片 1"/>
          <p:cNvPicPr>
            <a:picLocks noChangeAspect="1"/>
          </p:cNvPicPr>
          <p:nvPr/>
        </p:nvPicPr>
        <p:blipFill>
          <a:blip r:embed="rId6"/>
          <a:stretch>
            <a:fillRect/>
          </a:stretch>
        </p:blipFill>
        <p:spPr>
          <a:xfrm>
            <a:off x="3836988" y="3186113"/>
            <a:ext cx="1425575" cy="963612"/>
          </a:xfrm>
          <a:prstGeom prst="rect">
            <a:avLst/>
          </a:prstGeom>
          <a:noFill/>
          <a:ln w="9525">
            <a:noFill/>
          </a:ln>
        </p:spPr>
      </p:pic>
      <p:sp>
        <p:nvSpPr>
          <p:cNvPr id="62473"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a:spLocks noChangeArrowheads="1"/>
          </p:cNvSpPr>
          <p:nvPr/>
        </p:nvSpPr>
        <p:spPr bwMode="auto">
          <a:xfrm>
            <a:off x="323850" y="1484313"/>
            <a:ext cx="8404225" cy="4795838"/>
          </a:xfrm>
          <a:prstGeom prst="rect">
            <a:avLst/>
          </a:prstGeom>
          <a:noFill/>
          <a:ln>
            <a:noFill/>
          </a:ln>
        </p:spPr>
        <p:txBody>
          <a:bodyPr>
            <a:spAutoFit/>
          </a:bodyPr>
          <a:lstStyle>
            <a:lvl1pPr>
              <a:spcBef>
                <a:spcPts val="1000"/>
              </a:spcBef>
              <a:buClr>
                <a:schemeClr val="accent1"/>
              </a:buClr>
              <a:buFont typeface="Wingdings 3" panose="05040102010807070707" pitchFamily="18" charset="2"/>
              <a:buChar char=""/>
              <a:defRPr>
                <a:solidFill>
                  <a:schemeClr val="tx1"/>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chemeClr val="tx1"/>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chemeClr val="tx1"/>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chemeClr val="tx1"/>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chemeClr val="tx1"/>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chemeClr val="tx1"/>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chemeClr val="tx1"/>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chemeClr val="tx1"/>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chemeClr val="tx1"/>
                </a:solidFill>
                <a:latin typeface="Times New Roman" panose="02020603050405020304" pitchFamily="18" charset="0"/>
              </a:defRPr>
            </a:lvl9pPr>
          </a:lstStyle>
          <a:p>
            <a:pPr marL="0" marR="0" lvl="0" indent="0" algn="just" defTabSz="914400" rtl="0" eaLnBrk="1" fontAlgn="base" latinLnBrk="0" hangingPunct="1">
              <a:lnSpc>
                <a:spcPct val="120000"/>
              </a:lnSpc>
              <a:spcBef>
                <a:spcPts val="450"/>
              </a:spcBef>
              <a:spcAft>
                <a:spcPts val="450"/>
              </a:spcAft>
              <a:buClrTx/>
              <a:buSzTx/>
              <a:buFont typeface="Wingdings 3" panose="05040102010807070707" pitchFamily="18" charset="2"/>
              <a:buNone/>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计算机中</a:t>
            </a:r>
            <a:r>
              <a:rPr kumimoji="0" lang="zh-CN" altLang="en-US" sz="2000" b="1" i="0" u="none" strike="noStrike" kern="1200" cap="none" spc="0" normalizeH="0" baseline="0" noProof="0" dirty="0">
                <a:ln>
                  <a:noFill/>
                </a:ln>
                <a:solidFill>
                  <a:srgbClr val="000099"/>
                </a:solidFill>
                <a:effectLst/>
                <a:uLnTx/>
                <a:uFillTx/>
                <a:latin typeface="宋体" panose="02010600030101010101" pitchFamily="2" charset="-122"/>
                <a:ea typeface="宋体" panose="02010600030101010101" pitchFamily="2" charset="-122"/>
                <a:cs typeface="+mn-cs"/>
              </a:rPr>
              <a:t>使用二进制编码的优势</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endPar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just" defTabSz="914400" rtl="0" eaLnBrk="1" fontAlgn="base" latinLnBrk="0" hangingPunct="1">
              <a:lnSpc>
                <a:spcPct val="120000"/>
              </a:lnSpc>
              <a:spcBef>
                <a:spcPts val="450"/>
              </a:spcBef>
              <a:spcAft>
                <a:spcPts val="45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实现两种稳定状态的电子器件非常容易，如晶体管：有两种完全不同的状态；状态稳定性好；很容易控制状态的转换；状态转换速度快；体积小；能耗低；价格低廉</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p>
          <a:p>
            <a:pPr marL="342900" marR="0" lvl="0" indent="-342900" algn="just" defTabSz="914400" rtl="0" eaLnBrk="1" fontAlgn="base" latinLnBrk="0" hangingPunct="1">
              <a:lnSpc>
                <a:spcPct val="120000"/>
              </a:lnSpc>
              <a:spcBef>
                <a:spcPts val="450"/>
              </a:spcBef>
              <a:spcAft>
                <a:spcPts val="45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运算规则简单，易于与十进制转换。</a:t>
            </a:r>
            <a:endPar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just" defTabSz="914400" rtl="0" eaLnBrk="1" fontAlgn="base" latinLnBrk="0" hangingPunct="1">
              <a:lnSpc>
                <a:spcPct val="120000"/>
              </a:lnSpc>
              <a:spcBef>
                <a:spcPts val="450"/>
              </a:spcBef>
              <a:spcAft>
                <a:spcPts val="45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适合逻辑运算。数理逻辑中的“真”和“假”可以分别用“</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和“</a:t>
            </a:r>
            <a:r>
              <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0”</a:t>
            </a: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来表示，这样就把非数值信息的逻辑运算与数值信息的算术运算联系了起来</a:t>
            </a:r>
            <a:endPar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just" defTabSz="914400" rtl="0" eaLnBrk="1" fontAlgn="base" latinLnBrk="0" hangingPunct="1">
              <a:lnSpc>
                <a:spcPct val="120000"/>
              </a:lnSpc>
              <a:spcBef>
                <a:spcPts val="450"/>
              </a:spcBef>
              <a:spcAft>
                <a:spcPts val="45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抗干扰能力强，可靠性高。</a:t>
            </a:r>
            <a:endPar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just" defTabSz="914400" rtl="0" eaLnBrk="1" fontAlgn="base" latinLnBrk="0" hangingPunct="1">
              <a:lnSpc>
                <a:spcPct val="120000"/>
              </a:lnSpc>
              <a:spcBef>
                <a:spcPts val="450"/>
              </a:spcBef>
              <a:spcAft>
                <a:spcPts val="45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物理上容易实现二进制形式数据的存储，比如磁极的取向、光照有无反射等。</a:t>
            </a:r>
          </a:p>
        </p:txBody>
      </p:sp>
      <p:sp>
        <p:nvSpPr>
          <p:cNvPr id="64515"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1"/>
          <p:cNvPicPr>
            <a:picLocks noChangeAspect="1"/>
          </p:cNvPicPr>
          <p:nvPr/>
        </p:nvPicPr>
        <p:blipFill>
          <a:blip r:embed="rId2"/>
          <a:stretch>
            <a:fillRect/>
          </a:stretch>
        </p:blipFill>
        <p:spPr>
          <a:xfrm>
            <a:off x="3692525" y="2436813"/>
            <a:ext cx="1581150" cy="889000"/>
          </a:xfrm>
          <a:prstGeom prst="rect">
            <a:avLst/>
          </a:prstGeom>
          <a:noFill/>
          <a:ln w="9525">
            <a:noFill/>
          </a:ln>
        </p:spPr>
      </p:pic>
      <p:pic>
        <p:nvPicPr>
          <p:cNvPr id="66563" name="图片 3"/>
          <p:cNvPicPr>
            <a:picLocks noChangeAspect="1"/>
          </p:cNvPicPr>
          <p:nvPr/>
        </p:nvPicPr>
        <p:blipFill>
          <a:blip r:embed="rId3"/>
          <a:stretch>
            <a:fillRect/>
          </a:stretch>
        </p:blipFill>
        <p:spPr>
          <a:xfrm>
            <a:off x="1035050" y="2265363"/>
            <a:ext cx="2151063" cy="1260475"/>
          </a:xfrm>
          <a:prstGeom prst="rect">
            <a:avLst/>
          </a:prstGeom>
          <a:noFill/>
          <a:ln w="9525">
            <a:noFill/>
          </a:ln>
        </p:spPr>
      </p:pic>
      <p:sp>
        <p:nvSpPr>
          <p:cNvPr id="66564" name="标题 1"/>
          <p:cNvSpPr txBox="1"/>
          <p:nvPr/>
        </p:nvSpPr>
        <p:spPr>
          <a:xfrm>
            <a:off x="565150" y="1512888"/>
            <a:ext cx="3286125" cy="425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38455" lvl="0" indent="-338455" algn="just" eaLnBrk="1" hangingPunct="1">
              <a:lnSpc>
                <a:spcPct val="90000"/>
              </a:lnSpc>
              <a:spcBef>
                <a:spcPts val="450"/>
              </a:spcBef>
              <a:buNone/>
            </a:pPr>
            <a:r>
              <a:rPr lang="zh-CN" altLang="en-US" sz="2400" b="1" dirty="0">
                <a:solidFill>
                  <a:srgbClr val="FF0000"/>
                </a:solidFill>
                <a:latin typeface="Times New Roman" panose="02020603050405020304" pitchFamily="18" charset="0"/>
                <a:ea typeface="楷体" panose="02010609060101010101" pitchFamily="49" charset="-122"/>
              </a:rPr>
              <a:t>计算机采用二进制</a:t>
            </a:r>
          </a:p>
        </p:txBody>
      </p:sp>
      <p:pic>
        <p:nvPicPr>
          <p:cNvPr id="66565" name="图片 7"/>
          <p:cNvPicPr>
            <a:picLocks noChangeAspect="1"/>
          </p:cNvPicPr>
          <p:nvPr/>
        </p:nvPicPr>
        <p:blipFill>
          <a:blip r:embed="rId4"/>
          <a:stretch>
            <a:fillRect/>
          </a:stretch>
        </p:blipFill>
        <p:spPr>
          <a:xfrm>
            <a:off x="823913" y="4229100"/>
            <a:ext cx="1341437" cy="844550"/>
          </a:xfrm>
          <a:prstGeom prst="rect">
            <a:avLst/>
          </a:prstGeom>
          <a:noFill/>
          <a:ln w="9525">
            <a:noFill/>
          </a:ln>
        </p:spPr>
      </p:pic>
      <p:sp>
        <p:nvSpPr>
          <p:cNvPr id="9" name="标题 1"/>
          <p:cNvSpPr txBox="1"/>
          <p:nvPr/>
        </p:nvSpPr>
        <p:spPr>
          <a:xfrm>
            <a:off x="447675" y="5227638"/>
            <a:ext cx="2066925" cy="765175"/>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38455" marR="0" lvl="0" indent="-338455" algn="ctr" defTabSz="914400" rtl="0" eaLnBrk="1" fontAlgn="base" latinLnBrk="0" hangingPunct="1">
              <a:lnSpc>
                <a:spcPct val="90000"/>
              </a:lnSpc>
              <a:spcBef>
                <a:spcPts val="45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输入十进制</a:t>
            </a:r>
            <a:endParaRPr kumimoji="0" lang="en-US" altLang="zh-CN"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endParaRPr>
          </a:p>
          <a:p>
            <a:pPr marL="338455" marR="0" lvl="0" indent="-338455" algn="ctr" defTabSz="914400" rtl="0" eaLnBrk="1" fontAlgn="base" latinLnBrk="0" hangingPunct="1">
              <a:lnSpc>
                <a:spcPct val="90000"/>
              </a:lnSpc>
              <a:spcBef>
                <a:spcPts val="45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4+7</a:t>
            </a:r>
            <a:endParaRPr kumimoji="0" lang="zh-CN" altLang="en-US"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endParaRPr>
          </a:p>
        </p:txBody>
      </p:sp>
      <p:pic>
        <p:nvPicPr>
          <p:cNvPr id="66567" name="图片 9"/>
          <p:cNvPicPr>
            <a:picLocks noChangeAspect="1"/>
          </p:cNvPicPr>
          <p:nvPr/>
        </p:nvPicPr>
        <p:blipFill>
          <a:blip r:embed="rId5"/>
          <a:srcRect l="22064" t="10445" r="22131" b="5525"/>
          <a:stretch>
            <a:fillRect/>
          </a:stretch>
        </p:blipFill>
        <p:spPr>
          <a:xfrm>
            <a:off x="4135438" y="4064000"/>
            <a:ext cx="1084262" cy="1223963"/>
          </a:xfrm>
          <a:prstGeom prst="rect">
            <a:avLst/>
          </a:prstGeom>
          <a:noFill/>
          <a:ln w="9525">
            <a:noFill/>
          </a:ln>
        </p:spPr>
      </p:pic>
      <p:cxnSp>
        <p:nvCxnSpPr>
          <p:cNvPr id="12" name="直接箭头连接符 11"/>
          <p:cNvCxnSpPr>
            <a:stCxn id="66565" idx="3"/>
            <a:endCxn id="66567" idx="1"/>
          </p:cNvCxnSpPr>
          <p:nvPr/>
        </p:nvCxnSpPr>
        <p:spPr>
          <a:xfrm>
            <a:off x="2165350" y="4651375"/>
            <a:ext cx="1970088" cy="25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标题 1"/>
          <p:cNvSpPr txBox="1"/>
          <p:nvPr/>
        </p:nvSpPr>
        <p:spPr>
          <a:xfrm>
            <a:off x="2109788" y="4260850"/>
            <a:ext cx="1970088" cy="396875"/>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38455" marR="0" lvl="0" indent="-338455" algn="ctr" defTabSz="914400" rtl="0" eaLnBrk="1" fontAlgn="base" latinLnBrk="0" hangingPunct="1">
              <a:lnSpc>
                <a:spcPct val="90000"/>
              </a:lnSpc>
              <a:spcBef>
                <a:spcPts val="45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转换为二进制</a:t>
            </a:r>
          </a:p>
        </p:txBody>
      </p:sp>
      <p:sp>
        <p:nvSpPr>
          <p:cNvPr id="16" name="标题 1"/>
          <p:cNvSpPr txBox="1"/>
          <p:nvPr/>
        </p:nvSpPr>
        <p:spPr>
          <a:xfrm>
            <a:off x="3581400" y="5295900"/>
            <a:ext cx="1968500" cy="765175"/>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38455" marR="0" lvl="0" indent="-338455" algn="ctr" defTabSz="914400" rtl="0" eaLnBrk="1" fontAlgn="base" latinLnBrk="0" hangingPunct="1">
              <a:lnSpc>
                <a:spcPct val="90000"/>
              </a:lnSpc>
              <a:spcBef>
                <a:spcPts val="45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100+111</a:t>
            </a:r>
          </a:p>
          <a:p>
            <a:pPr marL="338455" marR="0" lvl="0" indent="-338455" algn="ctr" defTabSz="914400" rtl="0" eaLnBrk="1" fontAlgn="base" latinLnBrk="0" hangingPunct="1">
              <a:lnSpc>
                <a:spcPct val="90000"/>
              </a:lnSpc>
              <a:spcBef>
                <a:spcPts val="45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=1011</a:t>
            </a:r>
            <a:endParaRPr kumimoji="0" lang="zh-CN" altLang="en-US"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endParaRPr>
          </a:p>
        </p:txBody>
      </p:sp>
      <p:pic>
        <p:nvPicPr>
          <p:cNvPr id="66571" name="图片 17"/>
          <p:cNvPicPr>
            <a:picLocks noChangeAspect="1"/>
          </p:cNvPicPr>
          <p:nvPr/>
        </p:nvPicPr>
        <p:blipFill>
          <a:blip r:embed="rId6"/>
          <a:stretch>
            <a:fillRect/>
          </a:stretch>
        </p:blipFill>
        <p:spPr>
          <a:xfrm>
            <a:off x="7319963" y="4237038"/>
            <a:ext cx="1341437" cy="846137"/>
          </a:xfrm>
          <a:prstGeom prst="rect">
            <a:avLst/>
          </a:prstGeom>
          <a:noFill/>
          <a:ln w="38100">
            <a:noFill/>
          </a:ln>
        </p:spPr>
      </p:pic>
      <p:cxnSp>
        <p:nvCxnSpPr>
          <p:cNvPr id="20" name="直接箭头连接符 19"/>
          <p:cNvCxnSpPr>
            <a:stCxn id="66567" idx="3"/>
            <a:endCxn id="66571" idx="1"/>
          </p:cNvCxnSpPr>
          <p:nvPr/>
        </p:nvCxnSpPr>
        <p:spPr>
          <a:xfrm flipV="1">
            <a:off x="5219700" y="4660900"/>
            <a:ext cx="2100263" cy="158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标题 1"/>
          <p:cNvSpPr txBox="1"/>
          <p:nvPr/>
        </p:nvSpPr>
        <p:spPr>
          <a:xfrm>
            <a:off x="5275263" y="4275138"/>
            <a:ext cx="1970088" cy="396875"/>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38455" marR="0" lvl="0" indent="-338455" algn="ctr" defTabSz="914400" rtl="0" eaLnBrk="1" fontAlgn="base" latinLnBrk="0" hangingPunct="1">
              <a:lnSpc>
                <a:spcPct val="90000"/>
              </a:lnSpc>
              <a:spcBef>
                <a:spcPts val="45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转换为十进制</a:t>
            </a:r>
          </a:p>
        </p:txBody>
      </p:sp>
      <p:sp>
        <p:nvSpPr>
          <p:cNvPr id="24" name="标题 1"/>
          <p:cNvSpPr txBox="1"/>
          <p:nvPr/>
        </p:nvSpPr>
        <p:spPr>
          <a:xfrm>
            <a:off x="6840538" y="5126038"/>
            <a:ext cx="1998663" cy="765175"/>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38455" marR="0" lvl="0" indent="-338455" algn="ctr" defTabSz="914400" rtl="0" eaLnBrk="1" fontAlgn="base" latinLnBrk="0" hangingPunct="1">
              <a:lnSpc>
                <a:spcPct val="90000"/>
              </a:lnSpc>
              <a:spcBef>
                <a:spcPts val="45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十进制显示</a:t>
            </a:r>
            <a:endParaRPr kumimoji="0" lang="en-US" altLang="zh-CN"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endParaRPr>
          </a:p>
          <a:p>
            <a:pPr marL="338455" marR="0" lvl="0" indent="-338455" algn="ctr" defTabSz="914400" rtl="0" eaLnBrk="1" fontAlgn="base" latinLnBrk="0" hangingPunct="1">
              <a:lnSpc>
                <a:spcPct val="90000"/>
              </a:lnSpc>
              <a:spcBef>
                <a:spcPts val="45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11</a:t>
            </a:r>
            <a:endParaRPr kumimoji="0" lang="zh-CN" altLang="en-US" sz="2200" b="0"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endParaRPr>
          </a:p>
        </p:txBody>
      </p:sp>
      <p:sp>
        <p:nvSpPr>
          <p:cNvPr id="66575"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pic>
        <p:nvPicPr>
          <p:cNvPr id="66576" name="图片 18"/>
          <p:cNvPicPr>
            <a:picLocks noChangeAspect="1"/>
          </p:cNvPicPr>
          <p:nvPr/>
        </p:nvPicPr>
        <p:blipFill>
          <a:blip r:embed="rId4"/>
          <a:stretch>
            <a:fillRect/>
          </a:stretch>
        </p:blipFill>
        <p:spPr>
          <a:xfrm>
            <a:off x="823913" y="4208463"/>
            <a:ext cx="1341437" cy="844550"/>
          </a:xfrm>
          <a:prstGeom prst="rect">
            <a:avLst/>
          </a:prstGeom>
          <a:noFill/>
          <a:ln w="9525">
            <a:noFill/>
          </a:ln>
        </p:spPr>
      </p:pic>
      <p:pic>
        <p:nvPicPr>
          <p:cNvPr id="66577" name="图片 20"/>
          <p:cNvPicPr>
            <a:picLocks noChangeAspect="1"/>
          </p:cNvPicPr>
          <p:nvPr/>
        </p:nvPicPr>
        <p:blipFill>
          <a:blip r:embed="rId6"/>
          <a:stretch>
            <a:fillRect/>
          </a:stretch>
        </p:blipFill>
        <p:spPr>
          <a:xfrm>
            <a:off x="7319963" y="4213225"/>
            <a:ext cx="1341437" cy="846138"/>
          </a:xfrm>
          <a:prstGeom prst="rect">
            <a:avLst/>
          </a:prstGeom>
          <a:noFill/>
          <a:ln w="3810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273050" y="3109913"/>
            <a:ext cx="2905125" cy="2551113"/>
          </a:xfrm>
          <a:prstGeom prst="rect">
            <a:avLst/>
          </a:prstGeom>
        </p:spPr>
        <p:style>
          <a:lnRef idx="1">
            <a:schemeClr val="accent6"/>
          </a:lnRef>
          <a:fillRef idx="2">
            <a:schemeClr val="accent6"/>
          </a:fillRef>
          <a:effectRef idx="1">
            <a:schemeClr val="accent6"/>
          </a:effectRef>
          <a:fontRef idx="minor">
            <a:schemeClr val="dk1"/>
          </a:fontRef>
        </p:style>
      </p:pic>
      <p:sp>
        <p:nvSpPr>
          <p:cNvPr id="67587" name="TextBox 3"/>
          <p:cNvSpPr txBox="1"/>
          <p:nvPr/>
        </p:nvSpPr>
        <p:spPr>
          <a:xfrm>
            <a:off x="179388" y="2254250"/>
            <a:ext cx="74580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450850" lvl="0" indent="-450850" algn="just" eaLnBrk="1" hangingPunct="1">
              <a:spcBef>
                <a:spcPts val="450"/>
              </a:spcBef>
              <a:buNone/>
            </a:pPr>
            <a:r>
              <a:rPr lang="zh-CN" altLang="zh-CN" sz="2400" dirty="0">
                <a:latin typeface="宋体" panose="02010600030101010101" pitchFamily="2" charset="-122"/>
                <a:cs typeface="Times New Roman" panose="02020603050405020304" pitchFamily="18" charset="0"/>
              </a:rPr>
              <a:t>典型的冯</a:t>
            </a:r>
            <a:r>
              <a:rPr lang="zh-CN" altLang="zh-CN" sz="2400" dirty="0">
                <a:latin typeface="宋体" panose="02010600030101010101" pitchFamily="2" charset="-122"/>
                <a:ea typeface="Times New Roman" panose="02020603050405020304" pitchFamily="18" charset="0"/>
              </a:rPr>
              <a:t>·</a:t>
            </a:r>
            <a:r>
              <a:rPr lang="zh-CN" altLang="zh-CN" sz="2400" dirty="0">
                <a:latin typeface="宋体" panose="02010600030101010101" pitchFamily="2" charset="-122"/>
                <a:cs typeface="Times New Roman" panose="02020603050405020304" pitchFamily="18" charset="0"/>
              </a:rPr>
              <a:t>诺依曼计算机组成</a:t>
            </a:r>
            <a:r>
              <a:rPr lang="en-US" altLang="zh-CN" sz="2400" dirty="0">
                <a:latin typeface="宋体" panose="02010600030101010101" pitchFamily="2" charset="-122"/>
                <a:cs typeface="Times New Roman" panose="02020603050405020304" pitchFamily="18" charset="0"/>
              </a:rPr>
              <a:t>---</a:t>
            </a:r>
            <a:r>
              <a:rPr lang="zh-CN" altLang="en-US" sz="2400" b="1" dirty="0">
                <a:solidFill>
                  <a:srgbClr val="FF0000"/>
                </a:solidFill>
                <a:latin typeface="宋体" panose="02010600030101010101" pitchFamily="2" charset="-122"/>
                <a:cs typeface="Times New Roman" panose="02020603050405020304" pitchFamily="18" charset="0"/>
              </a:rPr>
              <a:t>运算器为核心</a:t>
            </a:r>
            <a:endParaRPr lang="zh-CN" altLang="en-US" sz="2400" b="1" dirty="0">
              <a:solidFill>
                <a:srgbClr val="FF0000"/>
              </a:solidFill>
              <a:latin typeface="宋体" panose="02010600030101010101" pitchFamily="2" charset="-122"/>
              <a:ea typeface="Times New Roman" panose="02020603050405020304" pitchFamily="18" charset="0"/>
            </a:endParaRPr>
          </a:p>
        </p:txBody>
      </p:sp>
      <p:sp>
        <p:nvSpPr>
          <p:cNvPr id="9" name="AutoShape 23"/>
          <p:cNvSpPr>
            <a:spLocks noChangeArrowheads="1"/>
          </p:cNvSpPr>
          <p:nvPr/>
        </p:nvSpPr>
        <p:spPr bwMode="auto">
          <a:xfrm>
            <a:off x="341313" y="1439863"/>
            <a:ext cx="2525713" cy="573088"/>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anchor="ctr">
            <a:spAutoFit/>
          </a:bodyPr>
          <a:lstStyle/>
          <a:p>
            <a:pPr marL="0" marR="0" lvl="0" indent="0" algn="dist" defTabSz="914400" rtl="0" eaLnBrk="1" fontAlgn="auto" latinLnBrk="0" hangingPunct="1">
              <a:lnSpc>
                <a:spcPct val="100000"/>
              </a:lnSpc>
              <a:spcBef>
                <a:spcPts val="0"/>
              </a:spcBef>
              <a:spcAft>
                <a:spcPts val="0"/>
              </a:spcAft>
              <a:buClr>
                <a:schemeClr val="hlink"/>
              </a:buClr>
              <a:buSzPct val="75000"/>
              <a:buFont typeface="Arial" panose="020B0604020202020204" pitchFamily="34" charset="0"/>
              <a:buNone/>
              <a:defRPr/>
            </a:pPr>
            <a:r>
              <a:rPr kumimoji="0" lang="zh-CN" altLang="en-US" sz="2400" b="0" i="0" u="none" strike="noStrike" kern="1200" cap="none" spc="0" normalizeH="0" baseline="0" noProof="0" dirty="0">
                <a:ln>
                  <a:noFill/>
                </a:ln>
                <a:solidFill>
                  <a:srgbClr val="FFFF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五大构成部件</a:t>
            </a:r>
          </a:p>
        </p:txBody>
      </p:sp>
      <p:sp>
        <p:nvSpPr>
          <p:cNvPr id="7" name="Rectangle 5"/>
          <p:cNvSpPr txBox="1"/>
          <p:nvPr/>
        </p:nvSpPr>
        <p:spPr>
          <a:xfrm>
            <a:off x="3252788" y="3108325"/>
            <a:ext cx="5540375" cy="2727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ts val="600"/>
              </a:spcBef>
              <a:buNone/>
            </a:pPr>
            <a:r>
              <a:rPr lang="zh-CN" altLang="en-US" sz="2100" b="1" dirty="0">
                <a:solidFill>
                  <a:srgbClr val="FF0000"/>
                </a:solidFill>
                <a:latin typeface="宋体" panose="02010600030101010101" pitchFamily="2" charset="-122"/>
                <a:cs typeface="Times New Roman" panose="02020603050405020304" pitchFamily="18" charset="0"/>
              </a:rPr>
              <a:t>运算器：</a:t>
            </a:r>
            <a:r>
              <a:rPr lang="zh-CN" altLang="en-US" sz="2100" b="1" dirty="0">
                <a:latin typeface="宋体" panose="02010600030101010101" pitchFamily="2" charset="-122"/>
                <a:cs typeface="Times New Roman" panose="02020603050405020304" pitchFamily="18" charset="0"/>
              </a:rPr>
              <a:t>完成各种算术、逻辑运算；</a:t>
            </a:r>
            <a:endParaRPr lang="en-US" altLang="zh-CN" sz="2100" b="1" dirty="0">
              <a:latin typeface="宋体" panose="02010600030101010101" pitchFamily="2" charset="-122"/>
              <a:cs typeface="Times New Roman" panose="02020603050405020304" pitchFamily="18" charset="0"/>
            </a:endParaRPr>
          </a:p>
          <a:p>
            <a:pPr marL="0" lvl="0" indent="0" algn="just" eaLnBrk="1" hangingPunct="1">
              <a:lnSpc>
                <a:spcPct val="120000"/>
              </a:lnSpc>
              <a:spcBef>
                <a:spcPts val="600"/>
              </a:spcBef>
              <a:buNone/>
            </a:pPr>
            <a:r>
              <a:rPr lang="zh-CN" altLang="en-US" sz="2100" b="1" dirty="0">
                <a:solidFill>
                  <a:srgbClr val="FF0000"/>
                </a:solidFill>
                <a:latin typeface="宋体" panose="02010600030101010101" pitchFamily="2" charset="-122"/>
                <a:cs typeface="Times New Roman" panose="02020603050405020304" pitchFamily="18" charset="0"/>
              </a:rPr>
              <a:t>控制器：</a:t>
            </a:r>
            <a:r>
              <a:rPr lang="zh-CN" altLang="en-US" sz="2100" b="1" dirty="0">
                <a:latin typeface="宋体" panose="02010600030101010101" pitchFamily="2" charset="-122"/>
                <a:cs typeface="Times New Roman" panose="02020603050405020304" pitchFamily="18" charset="0"/>
              </a:rPr>
              <a:t>根据需要控制程序走向，并能根据指令控制机器的各部件协调操作；</a:t>
            </a:r>
          </a:p>
          <a:p>
            <a:pPr marL="0" lvl="0" indent="0" algn="just" eaLnBrk="1" hangingPunct="1">
              <a:lnSpc>
                <a:spcPct val="120000"/>
              </a:lnSpc>
              <a:spcBef>
                <a:spcPts val="600"/>
              </a:spcBef>
              <a:buNone/>
            </a:pPr>
            <a:r>
              <a:rPr lang="zh-CN" altLang="en-US" sz="2100" b="1" dirty="0">
                <a:solidFill>
                  <a:srgbClr val="FF0000"/>
                </a:solidFill>
                <a:latin typeface="宋体" panose="02010600030101010101" pitchFamily="2" charset="-122"/>
                <a:cs typeface="Times New Roman" panose="02020603050405020304" pitchFamily="18" charset="0"/>
              </a:rPr>
              <a:t>存储器：</a:t>
            </a:r>
            <a:r>
              <a:rPr lang="zh-CN" altLang="en-US" sz="2100" b="1" dirty="0">
                <a:latin typeface="宋体" panose="02010600030101010101" pitchFamily="2" charset="-122"/>
                <a:cs typeface="Times New Roman" panose="02020603050405020304" pitchFamily="18" charset="0"/>
              </a:rPr>
              <a:t>长期记忆程序、数据、结果的能力；</a:t>
            </a:r>
            <a:endParaRPr lang="en-US" altLang="zh-CN" sz="2100" b="1" dirty="0">
              <a:latin typeface="宋体" panose="02010600030101010101" pitchFamily="2" charset="-122"/>
              <a:cs typeface="Times New Roman" panose="02020603050405020304" pitchFamily="18" charset="0"/>
            </a:endParaRPr>
          </a:p>
          <a:p>
            <a:pPr marL="0" lvl="0" indent="0" algn="just" eaLnBrk="1" hangingPunct="1">
              <a:lnSpc>
                <a:spcPct val="120000"/>
              </a:lnSpc>
              <a:spcBef>
                <a:spcPts val="600"/>
              </a:spcBef>
              <a:buNone/>
            </a:pPr>
            <a:r>
              <a:rPr lang="zh-CN" altLang="en-US" sz="2100" b="1" dirty="0">
                <a:solidFill>
                  <a:srgbClr val="FF0000"/>
                </a:solidFill>
                <a:latin typeface="宋体" panose="02010600030101010101" pitchFamily="2" charset="-122"/>
                <a:cs typeface="Times New Roman" panose="02020603050405020304" pitchFamily="18" charset="0"/>
              </a:rPr>
              <a:t>输入设备：</a:t>
            </a:r>
            <a:r>
              <a:rPr lang="zh-CN" altLang="en-US" sz="2100" b="1" dirty="0">
                <a:latin typeface="宋体" panose="02010600030101010101" pitchFamily="2" charset="-122"/>
                <a:cs typeface="Times New Roman" panose="02020603050405020304" pitchFamily="18" charset="0"/>
              </a:rPr>
              <a:t>程序和数据送至计算机中；</a:t>
            </a:r>
          </a:p>
          <a:p>
            <a:pPr marL="0" lvl="0" indent="0" algn="just" eaLnBrk="1" hangingPunct="1">
              <a:lnSpc>
                <a:spcPct val="120000"/>
              </a:lnSpc>
              <a:spcBef>
                <a:spcPts val="600"/>
              </a:spcBef>
              <a:buNone/>
            </a:pPr>
            <a:r>
              <a:rPr lang="zh-CN" altLang="en-US" sz="2100" b="1" dirty="0">
                <a:solidFill>
                  <a:srgbClr val="FF0000"/>
                </a:solidFill>
                <a:latin typeface="宋体" panose="02010600030101010101" pitchFamily="2" charset="-122"/>
                <a:cs typeface="Times New Roman" panose="02020603050405020304" pitchFamily="18" charset="0"/>
              </a:rPr>
              <a:t>输出设备：</a:t>
            </a:r>
            <a:r>
              <a:rPr lang="zh-CN" altLang="en-US" sz="2100" b="1" dirty="0">
                <a:latin typeface="宋体" panose="02010600030101010101" pitchFamily="2" charset="-122"/>
                <a:cs typeface="Times New Roman" panose="02020603050405020304" pitchFamily="18" charset="0"/>
              </a:rPr>
              <a:t>按照要求将处理结果输出给用户</a:t>
            </a:r>
            <a:r>
              <a:rPr lang="zh-CN" altLang="en-US" sz="2100" dirty="0">
                <a:latin typeface="宋体" panose="02010600030101010101" pitchFamily="2" charset="-122"/>
                <a:cs typeface="Times New Roman" panose="02020603050405020304" pitchFamily="18" charset="0"/>
              </a:rPr>
              <a:t>。</a:t>
            </a:r>
            <a:endParaRPr lang="zh-CN" altLang="en-US" sz="2100" dirty="0">
              <a:latin typeface="宋体" panose="02010600030101010101" pitchFamily="2" charset="-122"/>
              <a:ea typeface="Times New Roman" panose="02020603050405020304" pitchFamily="18" charset="0"/>
            </a:endParaRPr>
          </a:p>
        </p:txBody>
      </p:sp>
      <p:sp>
        <p:nvSpPr>
          <p:cNvPr id="67590"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7">
                                            <p:txEl>
                                              <p:pRg st="0" end="0"/>
                                            </p:txEl>
                                          </p:spTgt>
                                        </p:tgtEl>
                                        <p:attrNameLst>
                                          <p:attrName>style.color</p:attrName>
                                        </p:attrNameLst>
                                      </p:cBhvr>
                                      <p:to>
                                        <p:clrVal>
                                          <a:srgbClr val="FF3300"/>
                                        </p:clrVal>
                                      </p:to>
                                    </p:set>
                                    <p:set>
                                      <p:cBhvr>
                                        <p:cTn id="7" dur="500" fill="hold"/>
                                        <p:tgtEl>
                                          <p:spTgt spid="7">
                                            <p:txEl>
                                              <p:pRg st="0" end="0"/>
                                            </p:txEl>
                                          </p:spTgt>
                                        </p:tgtEl>
                                        <p:attrNameLst>
                                          <p:attrName>fillcolor</p:attrName>
                                        </p:attrNameLst>
                                      </p:cBhvr>
                                      <p:to>
                                        <p:clrVal>
                                          <a:srgbClr val="FF3300"/>
                                        </p:clrVal>
                                      </p:to>
                                    </p:set>
                                    <p:set>
                                      <p:cBhvr>
                                        <p:cTn id="8" dur="500" fill="hold"/>
                                        <p:tgtEl>
                                          <p:spTgt spid="7">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7">
                                            <p:txEl>
                                              <p:pRg st="0" end="0"/>
                                            </p:txEl>
                                          </p:spTgt>
                                        </p:tgtEl>
                                        <p:attrNameLst>
                                          <p:attrName>ppt_c</p:attrName>
                                        </p:attrNameLst>
                                      </p:cBhvr>
                                      <p:to>
                                        <a:srgbClr val="000066"/>
                                      </p:to>
                                    </p:animClr>
                                  </p:subTnLst>
                                </p:cTn>
                              </p:par>
                            </p:childTnLst>
                          </p:cTn>
                        </p:par>
                      </p:childTnLst>
                    </p:cTn>
                  </p:par>
                  <p:par>
                    <p:cTn id="9" fill="hold">
                      <p:stCondLst>
                        <p:cond delay="indefinite"/>
                      </p:stCondLst>
                      <p:childTnLst>
                        <p:par>
                          <p:cTn id="10" fill="hold">
                            <p:stCondLst>
                              <p:cond delay="0"/>
                            </p:stCondLst>
                            <p:childTnLst>
                              <p:par>
                                <p:cTn id="11" presetID="16" presetClass="emph" presetSubtype="0" fill="hold" grpId="0" nodeType="clickEffect">
                                  <p:stCondLst>
                                    <p:cond delay="0"/>
                                  </p:stCondLst>
                                  <p:iterate type="lt">
                                    <p:tmPct val="4000"/>
                                  </p:iterate>
                                  <p:childTnLst>
                                    <p:set>
                                      <p:cBhvr override="childStyle">
                                        <p:cTn id="12" dur="500" fill="hold"/>
                                        <p:tgtEl>
                                          <p:spTgt spid="7">
                                            <p:txEl>
                                              <p:pRg st="1" end="1"/>
                                            </p:txEl>
                                          </p:spTgt>
                                        </p:tgtEl>
                                        <p:attrNameLst>
                                          <p:attrName>style.color</p:attrName>
                                        </p:attrNameLst>
                                      </p:cBhvr>
                                      <p:to>
                                        <p:clrVal>
                                          <a:srgbClr val="FF3300"/>
                                        </p:clrVal>
                                      </p:to>
                                    </p:set>
                                    <p:set>
                                      <p:cBhvr>
                                        <p:cTn id="13" dur="500" fill="hold"/>
                                        <p:tgtEl>
                                          <p:spTgt spid="7">
                                            <p:txEl>
                                              <p:pRg st="1" end="1"/>
                                            </p:txEl>
                                          </p:spTgt>
                                        </p:tgtEl>
                                        <p:attrNameLst>
                                          <p:attrName>fillcolor</p:attrName>
                                        </p:attrNameLst>
                                      </p:cBhvr>
                                      <p:to>
                                        <p:clrVal>
                                          <a:srgbClr val="FF3300"/>
                                        </p:clrVal>
                                      </p:to>
                                    </p:set>
                                    <p:set>
                                      <p:cBhvr>
                                        <p:cTn id="14" dur="500" fill="hold"/>
                                        <p:tgtEl>
                                          <p:spTgt spid="7">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7">
                                            <p:txEl>
                                              <p:pRg st="1" end="1"/>
                                            </p:txEl>
                                          </p:spTgt>
                                        </p:tgtEl>
                                        <p:attrNameLst>
                                          <p:attrName>ppt_c</p:attrName>
                                        </p:attrNameLst>
                                      </p:cBhvr>
                                      <p:to>
                                        <a:srgbClr val="000066"/>
                                      </p:to>
                                    </p:animClr>
                                  </p:subTnLst>
                                </p:cTn>
                              </p:par>
                            </p:childTnLst>
                          </p:cTn>
                        </p:par>
                      </p:childTnLst>
                    </p:cTn>
                  </p:par>
                  <p:par>
                    <p:cTn id="15" fill="hold">
                      <p:stCondLst>
                        <p:cond delay="indefinite"/>
                      </p:stCondLst>
                      <p:childTnLst>
                        <p:par>
                          <p:cTn id="16" fill="hold">
                            <p:stCondLst>
                              <p:cond delay="0"/>
                            </p:stCondLst>
                            <p:childTnLst>
                              <p:par>
                                <p:cTn id="17" presetID="16" presetClass="emph" presetSubtype="0" fill="hold" grpId="0" nodeType="clickEffect">
                                  <p:stCondLst>
                                    <p:cond delay="0"/>
                                  </p:stCondLst>
                                  <p:iterate type="lt">
                                    <p:tmPct val="4000"/>
                                  </p:iterate>
                                  <p:childTnLst>
                                    <p:set>
                                      <p:cBhvr override="childStyle">
                                        <p:cTn id="18" dur="500" fill="hold"/>
                                        <p:tgtEl>
                                          <p:spTgt spid="7">
                                            <p:txEl>
                                              <p:pRg st="2" end="2"/>
                                            </p:txEl>
                                          </p:spTgt>
                                        </p:tgtEl>
                                        <p:attrNameLst>
                                          <p:attrName>style.color</p:attrName>
                                        </p:attrNameLst>
                                      </p:cBhvr>
                                      <p:to>
                                        <p:clrVal>
                                          <a:srgbClr val="FF3300"/>
                                        </p:clrVal>
                                      </p:to>
                                    </p:set>
                                    <p:set>
                                      <p:cBhvr>
                                        <p:cTn id="19" dur="500" fill="hold"/>
                                        <p:tgtEl>
                                          <p:spTgt spid="7">
                                            <p:txEl>
                                              <p:pRg st="2" end="2"/>
                                            </p:txEl>
                                          </p:spTgt>
                                        </p:tgtEl>
                                        <p:attrNameLst>
                                          <p:attrName>fillcolor</p:attrName>
                                        </p:attrNameLst>
                                      </p:cBhvr>
                                      <p:to>
                                        <p:clrVal>
                                          <a:srgbClr val="FF3300"/>
                                        </p:clrVal>
                                      </p:to>
                                    </p:set>
                                    <p:set>
                                      <p:cBhvr>
                                        <p:cTn id="20" dur="500" fill="hold"/>
                                        <p:tgtEl>
                                          <p:spTgt spid="7">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7">
                                            <p:txEl>
                                              <p:pRg st="2" end="2"/>
                                            </p:txEl>
                                          </p:spTgt>
                                        </p:tgtEl>
                                        <p:attrNameLst>
                                          <p:attrName>ppt_c</p:attrName>
                                        </p:attrNameLst>
                                      </p:cBhvr>
                                      <p:to>
                                        <a:srgbClr val="000066"/>
                                      </p:to>
                                    </p:animClr>
                                  </p:subTnLst>
                                </p:cTn>
                              </p:par>
                            </p:childTnLst>
                          </p:cTn>
                        </p:par>
                      </p:childTnLst>
                    </p:cTn>
                  </p:par>
                  <p:par>
                    <p:cTn id="21" fill="hold">
                      <p:stCondLst>
                        <p:cond delay="indefinite"/>
                      </p:stCondLst>
                      <p:childTnLst>
                        <p:par>
                          <p:cTn id="22" fill="hold">
                            <p:stCondLst>
                              <p:cond delay="0"/>
                            </p:stCondLst>
                            <p:childTnLst>
                              <p:par>
                                <p:cTn id="23" presetID="16" presetClass="emph" presetSubtype="0" fill="hold" grpId="0" nodeType="clickEffect">
                                  <p:stCondLst>
                                    <p:cond delay="0"/>
                                  </p:stCondLst>
                                  <p:iterate type="lt">
                                    <p:tmPct val="4000"/>
                                  </p:iterate>
                                  <p:childTnLst>
                                    <p:set>
                                      <p:cBhvr override="childStyle">
                                        <p:cTn id="24" dur="500" fill="hold"/>
                                        <p:tgtEl>
                                          <p:spTgt spid="7">
                                            <p:txEl>
                                              <p:pRg st="3" end="3"/>
                                            </p:txEl>
                                          </p:spTgt>
                                        </p:tgtEl>
                                        <p:attrNameLst>
                                          <p:attrName>style.color</p:attrName>
                                        </p:attrNameLst>
                                      </p:cBhvr>
                                      <p:to>
                                        <p:clrVal>
                                          <a:srgbClr val="FF3300"/>
                                        </p:clrVal>
                                      </p:to>
                                    </p:set>
                                    <p:set>
                                      <p:cBhvr>
                                        <p:cTn id="25" dur="500" fill="hold"/>
                                        <p:tgtEl>
                                          <p:spTgt spid="7">
                                            <p:txEl>
                                              <p:pRg st="3" end="3"/>
                                            </p:txEl>
                                          </p:spTgt>
                                        </p:tgtEl>
                                        <p:attrNameLst>
                                          <p:attrName>fillcolor</p:attrName>
                                        </p:attrNameLst>
                                      </p:cBhvr>
                                      <p:to>
                                        <p:clrVal>
                                          <a:srgbClr val="FF3300"/>
                                        </p:clrVal>
                                      </p:to>
                                    </p:set>
                                    <p:set>
                                      <p:cBhvr>
                                        <p:cTn id="26" dur="500" fill="hold"/>
                                        <p:tgtEl>
                                          <p:spTgt spid="7">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7">
                                            <p:txEl>
                                              <p:pRg st="3" end="3"/>
                                            </p:txEl>
                                          </p:spTgt>
                                        </p:tgtEl>
                                        <p:attrNameLst>
                                          <p:attrName>ppt_c</p:attrName>
                                        </p:attrNameLst>
                                      </p:cBhvr>
                                      <p:to>
                                        <a:srgbClr val="000066"/>
                                      </p:to>
                                    </p:animClr>
                                  </p:subTnLst>
                                </p:cTn>
                              </p:par>
                            </p:childTnLst>
                          </p:cTn>
                        </p:par>
                      </p:childTnLst>
                    </p:cTn>
                  </p:par>
                  <p:par>
                    <p:cTn id="27" fill="hold">
                      <p:stCondLst>
                        <p:cond delay="indefinite"/>
                      </p:stCondLst>
                      <p:childTnLst>
                        <p:par>
                          <p:cTn id="28" fill="hold">
                            <p:stCondLst>
                              <p:cond delay="0"/>
                            </p:stCondLst>
                            <p:childTnLst>
                              <p:par>
                                <p:cTn id="29" presetID="16" presetClass="emph" presetSubtype="0" fill="hold" grpId="0" nodeType="clickEffect">
                                  <p:stCondLst>
                                    <p:cond delay="0"/>
                                  </p:stCondLst>
                                  <p:iterate type="lt">
                                    <p:tmPct val="4000"/>
                                  </p:iterate>
                                  <p:childTnLst>
                                    <p:set>
                                      <p:cBhvr override="childStyle">
                                        <p:cTn id="30" dur="500" fill="hold"/>
                                        <p:tgtEl>
                                          <p:spTgt spid="7">
                                            <p:txEl>
                                              <p:pRg st="4" end="4"/>
                                            </p:txEl>
                                          </p:spTgt>
                                        </p:tgtEl>
                                        <p:attrNameLst>
                                          <p:attrName>style.color</p:attrName>
                                        </p:attrNameLst>
                                      </p:cBhvr>
                                      <p:to>
                                        <p:clrVal>
                                          <a:srgbClr val="FF3300"/>
                                        </p:clrVal>
                                      </p:to>
                                    </p:set>
                                    <p:set>
                                      <p:cBhvr>
                                        <p:cTn id="31" dur="500" fill="hold"/>
                                        <p:tgtEl>
                                          <p:spTgt spid="7">
                                            <p:txEl>
                                              <p:pRg st="4" end="4"/>
                                            </p:txEl>
                                          </p:spTgt>
                                        </p:tgtEl>
                                        <p:attrNameLst>
                                          <p:attrName>fillcolor</p:attrName>
                                        </p:attrNameLst>
                                      </p:cBhvr>
                                      <p:to>
                                        <p:clrVal>
                                          <a:srgbClr val="FF3300"/>
                                        </p:clrVal>
                                      </p:to>
                                    </p:set>
                                    <p:set>
                                      <p:cBhvr>
                                        <p:cTn id="32" dur="500" fill="hold"/>
                                        <p:tgtEl>
                                          <p:spTgt spid="7">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7">
                                            <p:txEl>
                                              <p:pRg st="4" end="4"/>
                                            </p:txEl>
                                          </p:spTgt>
                                        </p:tgtEl>
                                        <p:attrNameLst>
                                          <p:attrName>ppt_c</p:attrName>
                                        </p:attrNameLst>
                                      </p:cBhvr>
                                      <p:to>
                                        <a:srgbClr val="00006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p:cNvSpPr>
            <a:spLocks noGrp="1"/>
          </p:cNvSpPr>
          <p:nvPr>
            <p:ph idx="1"/>
          </p:nvPr>
        </p:nvSpPr>
        <p:spPr>
          <a:xfrm>
            <a:off x="900113" y="1484313"/>
            <a:ext cx="7631112" cy="4608512"/>
          </a:xfrm>
        </p:spPr>
        <p:txBody>
          <a:bodyPr vert="horz" wrap="square" lIns="91440" tIns="45720" rIns="91440" bIns="45720" anchor="t" anchorCtr="0"/>
          <a:lstStyle/>
          <a:p>
            <a:pPr>
              <a:lnSpc>
                <a:spcPct val="120000"/>
              </a:lnSpc>
              <a:spcAft>
                <a:spcPts val="600"/>
              </a:spcAft>
            </a:pPr>
            <a:r>
              <a:rPr lang="zh-CN" altLang="en-US" sz="2200" b="1" dirty="0"/>
              <a:t>哈佛体系结构</a:t>
            </a:r>
            <a:endParaRPr lang="en-US" altLang="zh-CN" sz="2200" b="1" dirty="0"/>
          </a:p>
          <a:p>
            <a:pPr>
              <a:lnSpc>
                <a:spcPct val="120000"/>
              </a:lnSpc>
              <a:spcAft>
                <a:spcPts val="600"/>
              </a:spcAft>
            </a:pPr>
            <a:r>
              <a:rPr lang="zh-CN" altLang="en-US" sz="2200" b="1" dirty="0"/>
              <a:t>小白鼠验毒问题：二进制的巧妙运用</a:t>
            </a:r>
            <a:endParaRPr lang="en-US" altLang="zh-CN" sz="2200" b="1" dirty="0"/>
          </a:p>
          <a:p>
            <a:pPr>
              <a:lnSpc>
                <a:spcPct val="120000"/>
              </a:lnSpc>
              <a:spcAft>
                <a:spcPts val="600"/>
              </a:spcAft>
            </a:pPr>
            <a:r>
              <a:rPr lang="zh-CN" altLang="en-US" sz="2200" b="1" dirty="0"/>
              <a:t>云计算</a:t>
            </a:r>
            <a:endParaRPr lang="en-US" altLang="zh-CN" sz="2200" b="1" dirty="0"/>
          </a:p>
          <a:p>
            <a:pPr>
              <a:lnSpc>
                <a:spcPct val="120000"/>
              </a:lnSpc>
              <a:spcAft>
                <a:spcPts val="600"/>
              </a:spcAft>
            </a:pPr>
            <a:r>
              <a:rPr lang="zh-CN" altLang="en-US" sz="2200" b="1" dirty="0"/>
              <a:t>大数据</a:t>
            </a:r>
            <a:endParaRPr lang="en-US" altLang="zh-CN" sz="2200" b="1" dirty="0"/>
          </a:p>
          <a:p>
            <a:pPr>
              <a:lnSpc>
                <a:spcPct val="120000"/>
              </a:lnSpc>
              <a:spcAft>
                <a:spcPts val="600"/>
              </a:spcAft>
            </a:pPr>
            <a:r>
              <a:rPr lang="zh-CN" altLang="en-US" sz="2200" b="1" dirty="0"/>
              <a:t>人工智能</a:t>
            </a:r>
            <a:endParaRPr lang="en-US" altLang="zh-CN" sz="2200" b="1" dirty="0"/>
          </a:p>
          <a:p>
            <a:pPr>
              <a:lnSpc>
                <a:spcPct val="120000"/>
              </a:lnSpc>
              <a:spcAft>
                <a:spcPts val="600"/>
              </a:spcAft>
            </a:pPr>
            <a:r>
              <a:rPr lang="zh-CN" altLang="en-US" sz="2200" b="1" dirty="0"/>
              <a:t>机器学习</a:t>
            </a:r>
            <a:endParaRPr lang="en-US" altLang="zh-CN" sz="2200" b="1" dirty="0"/>
          </a:p>
          <a:p>
            <a:pPr>
              <a:lnSpc>
                <a:spcPct val="120000"/>
              </a:lnSpc>
              <a:spcAft>
                <a:spcPts val="600"/>
              </a:spcAft>
            </a:pPr>
            <a:r>
              <a:rPr lang="zh-CN" altLang="en-US" sz="2200" b="1" dirty="0"/>
              <a:t>生成式人工智能</a:t>
            </a:r>
          </a:p>
        </p:txBody>
      </p:sp>
      <p:sp>
        <p:nvSpPr>
          <p:cNvPr id="7171" name="标题 1"/>
          <p:cNvSpPr>
            <a:spLocks noGrp="1"/>
          </p:cNvSpPr>
          <p:nvPr>
            <p:ph type="title"/>
          </p:nvPr>
        </p:nvSpPr>
        <p:spPr>
          <a:xfrm>
            <a:off x="1706563" y="333375"/>
            <a:ext cx="4940300" cy="552450"/>
          </a:xfrm>
        </p:spPr>
        <p:txBody>
          <a:bodyPr vert="horz" wrap="square" lIns="91440" tIns="45720" rIns="91440" bIns="45720" anchor="ctr" anchorCtr="0"/>
          <a:lstStyle/>
          <a:p>
            <a:r>
              <a:rPr lang="zh-CN" altLang="en-US" sz="4000" dirty="0"/>
              <a:t>小组课程演讲题目</a:t>
            </a:r>
          </a:p>
        </p:txBody>
      </p:sp>
      <p:sp>
        <p:nvSpPr>
          <p:cNvPr id="2" name="文本框 1"/>
          <p:cNvSpPr txBox="1"/>
          <p:nvPr/>
        </p:nvSpPr>
        <p:spPr>
          <a:xfrm>
            <a:off x="971550" y="5445125"/>
            <a:ext cx="4537075" cy="461963"/>
          </a:xfrm>
          <a:prstGeom prst="rect">
            <a:avLst/>
          </a:prstGeom>
          <a:noFill/>
        </p:spPr>
        <p:txBody>
          <a:bodyPr>
            <a:spAutoFit/>
          </a:bodyPr>
          <a:lstStyle/>
          <a:p>
            <a:pPr marR="0" defTabSz="914400">
              <a:buClrTx/>
              <a:buSzTx/>
              <a:buFontTx/>
              <a:buNone/>
              <a:defRPr/>
            </a:pPr>
            <a:r>
              <a:rPr kumimoji="0" lang="en-US" altLang="zh-CN" sz="2400" kern="1200" cap="none" spc="0" normalizeH="0" baseline="0" noProof="0" dirty="0">
                <a:solidFill>
                  <a:srgbClr val="FF0000"/>
                </a:solidFill>
                <a:latin typeface="+mn-ea"/>
                <a:ea typeface="+mn-ea"/>
                <a:cs typeface="+mn-cs"/>
              </a:rPr>
              <a:t>7</a:t>
            </a:r>
            <a:r>
              <a:rPr kumimoji="0" lang="zh-CN" altLang="en-US" sz="2400" kern="1200" cap="none" spc="0" normalizeH="0" baseline="0" noProof="0" dirty="0">
                <a:solidFill>
                  <a:srgbClr val="FF0000"/>
                </a:solidFill>
                <a:latin typeface="+mn-ea"/>
                <a:ea typeface="+mn-ea"/>
                <a:cs typeface="+mn-cs"/>
              </a:rPr>
              <a:t>个题目，每组</a:t>
            </a:r>
            <a:r>
              <a:rPr kumimoji="0" lang="en-US" altLang="zh-CN" sz="2400" kern="1200" cap="none" spc="0" normalizeH="0" baseline="0" noProof="0" dirty="0">
                <a:solidFill>
                  <a:srgbClr val="FF0000"/>
                </a:solidFill>
                <a:latin typeface="+mn-ea"/>
                <a:ea typeface="+mn-ea"/>
                <a:cs typeface="+mn-cs"/>
              </a:rPr>
              <a:t>5-6</a:t>
            </a:r>
            <a:r>
              <a:rPr kumimoji="0" lang="zh-CN" altLang="en-US" sz="2400" kern="1200" cap="none" spc="0" normalizeH="0" baseline="0" noProof="0" dirty="0">
                <a:solidFill>
                  <a:srgbClr val="FF0000"/>
                </a:solidFill>
                <a:latin typeface="+mn-ea"/>
                <a:ea typeface="+mn-ea"/>
                <a:cs typeface="+mn-cs"/>
              </a:rPr>
              <a:t>人</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txBox="1"/>
          <p:nvPr/>
        </p:nvSpPr>
        <p:spPr bwMode="auto">
          <a:xfrm>
            <a:off x="266700" y="1268413"/>
            <a:ext cx="59388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38455" indent="-33845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38455" marR="0" lvl="0" indent="-338455" algn="just" defTabSz="914400" rtl="0" eaLnBrk="1" fontAlgn="base" latinLnBrk="0" hangingPunct="1">
              <a:lnSpc>
                <a:spcPct val="90000"/>
              </a:lnSpc>
              <a:spcBef>
                <a:spcPts val="450"/>
              </a:spcBef>
              <a:spcAft>
                <a:spcPct val="0"/>
              </a:spcAft>
              <a:buClrTx/>
              <a:buSzTx/>
              <a:buFontTx/>
              <a:buNone/>
              <a:defRPr/>
            </a:pPr>
            <a:r>
              <a:rPr kumimoji="0" lang="zh-CN" altLang="zh-CN" sz="24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现代计算机组成</a:t>
            </a:r>
            <a:r>
              <a:rPr kumimoji="0" lang="en-US" altLang="zh-CN" sz="24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a:t>
            </a:r>
            <a:r>
              <a:rPr kumimoji="0" lang="zh-CN" altLang="zh-CN" sz="2400" b="1"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rPr>
              <a:t>以存储器为中心</a:t>
            </a:r>
            <a:endParaRPr kumimoji="0" lang="zh-CN" altLang="en-US" sz="2400" b="1"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endParaRPr>
          </a:p>
        </p:txBody>
      </p:sp>
      <p:grpSp>
        <p:nvGrpSpPr>
          <p:cNvPr id="69635" name="Group 59"/>
          <p:cNvGrpSpPr/>
          <p:nvPr/>
        </p:nvGrpSpPr>
        <p:grpSpPr>
          <a:xfrm>
            <a:off x="900113" y="2060575"/>
            <a:ext cx="7493000" cy="3856038"/>
            <a:chOff x="0" y="684"/>
            <a:chExt cx="5607" cy="3653"/>
          </a:xfrm>
        </p:grpSpPr>
        <p:grpSp>
          <p:nvGrpSpPr>
            <p:cNvPr id="69638" name="Group 58"/>
            <p:cNvGrpSpPr/>
            <p:nvPr/>
          </p:nvGrpSpPr>
          <p:grpSpPr>
            <a:xfrm>
              <a:off x="0" y="684"/>
              <a:ext cx="5607" cy="3653"/>
              <a:chOff x="0" y="684"/>
              <a:chExt cx="5607" cy="3653"/>
            </a:xfrm>
          </p:grpSpPr>
          <p:sp>
            <p:nvSpPr>
              <p:cNvPr id="8" name="AutoShape 28">
                <a:hlinkClick r:id="rId3" action="ppaction://hlinksldjump"/>
              </p:cNvPr>
              <p:cNvSpPr>
                <a:spLocks noChangeArrowheads="1"/>
              </p:cNvSpPr>
              <p:nvPr/>
            </p:nvSpPr>
            <p:spPr bwMode="auto">
              <a:xfrm>
                <a:off x="1720" y="684"/>
                <a:ext cx="1776" cy="579"/>
              </a:xfrm>
              <a:prstGeom prst="can">
                <a:avLst>
                  <a:gd name="adj" fmla="val 39089"/>
                </a:avLst>
              </a:prstGeom>
              <a:gradFill rotWithShape="0">
                <a:gsLst>
                  <a:gs pos="0">
                    <a:schemeClr val="tx1">
                      <a:gamma/>
                      <a:tint val="0"/>
                      <a:invGamma/>
                    </a:schemeClr>
                  </a:gs>
                  <a:gs pos="100000">
                    <a:schemeClr val="tx1"/>
                  </a:gs>
                </a:gsLst>
                <a:lin ang="5400000" scaled="1"/>
              </a:gradFill>
              <a:ln w="9525">
                <a:solidFill>
                  <a:schemeClr val="tx1"/>
                </a:solidFill>
                <a:round/>
              </a:ln>
              <a:effectLst>
                <a:outerShdw dist="107763" dir="13500000" algn="ctr" rotWithShape="0">
                  <a:schemeClr val="bg2">
                    <a:alpha val="50000"/>
                  </a:scheme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1" lang="zh-CN" altLang="en-US"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幼圆" panose="02010509060101010101" pitchFamily="49" charset="-122"/>
                    <a:ea typeface="幼圆" panose="02010509060101010101" pitchFamily="49" charset="-122"/>
                    <a:cs typeface="+mn-cs"/>
                  </a:rPr>
                  <a:t>（外）存储器</a:t>
                </a:r>
                <a:endParaRPr kumimoji="1" lang="zh-CN" altLang="en-US" sz="15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幼圆" panose="02010509060101010101" pitchFamily="49" charset="-122"/>
                  <a:ea typeface="幼圆" panose="02010509060101010101" pitchFamily="49" charset="-122"/>
                  <a:cs typeface="+mn-cs"/>
                </a:endParaRPr>
              </a:p>
            </p:txBody>
          </p:sp>
          <p:sp>
            <p:nvSpPr>
              <p:cNvPr id="9" name="AutoShape 29">
                <a:hlinkClick r:id="rId3" action="ppaction://hlinksldjump"/>
              </p:cNvPr>
              <p:cNvSpPr>
                <a:spLocks noChangeArrowheads="1"/>
              </p:cNvSpPr>
              <p:nvPr/>
            </p:nvSpPr>
            <p:spPr bwMode="auto">
              <a:xfrm>
                <a:off x="1768" y="1508"/>
                <a:ext cx="1776" cy="475"/>
              </a:xfrm>
              <a:prstGeom prst="can">
                <a:avLst>
                  <a:gd name="adj" fmla="val 50000"/>
                </a:avLst>
              </a:prstGeom>
              <a:gradFill rotWithShape="0">
                <a:gsLst>
                  <a:gs pos="0">
                    <a:srgbClr val="FF6600">
                      <a:gamma/>
                      <a:tint val="23529"/>
                      <a:invGamma/>
                    </a:srgbClr>
                  </a:gs>
                  <a:gs pos="100000">
                    <a:srgbClr val="FF6600"/>
                  </a:gs>
                </a:gsLst>
                <a:lin ang="5400000" scaled="1"/>
              </a:gradFill>
              <a:ln w="9525">
                <a:solidFill>
                  <a:schemeClr val="tx1"/>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1" lang="zh-CN" altLang="en-US" sz="1800" b="0" i="0" u="none" strike="noStrike" kern="1200" cap="none" spc="0" normalizeH="0" baseline="0" noProof="0">
                    <a:ln>
                      <a:noFill/>
                    </a:ln>
                    <a:solidFill>
                      <a:schemeClr val="tx1"/>
                    </a:solidFill>
                    <a:effectLst/>
                    <a:uLnTx/>
                    <a:uFillTx/>
                    <a:latin typeface="幼圆" panose="02010509060101010101" pitchFamily="49" charset="-122"/>
                    <a:ea typeface="幼圆" panose="02010509060101010101" pitchFamily="49" charset="-122"/>
                    <a:cs typeface="+mn-cs"/>
                  </a:rPr>
                  <a:t>（</a:t>
                </a:r>
                <a:r>
                  <a:rPr kumimoji="1"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幼圆" panose="02010509060101010101" pitchFamily="49" charset="-122"/>
                    <a:ea typeface="幼圆" panose="02010509060101010101" pitchFamily="49" charset="-122"/>
                    <a:cs typeface="+mn-cs"/>
                  </a:rPr>
                  <a:t>内）存储器</a:t>
                </a:r>
                <a:endParaRPr kumimoji="1" lang="zh-CN" altLang="en-US" sz="1500" b="0" i="0" u="none" strike="noStrike" kern="1200" cap="none" spc="0" normalizeH="0" baseline="0" noProof="0">
                  <a:ln>
                    <a:noFill/>
                  </a:ln>
                  <a:solidFill>
                    <a:schemeClr val="tx1"/>
                  </a:solidFill>
                  <a:effectLst/>
                  <a:uLnTx/>
                  <a:uFillTx/>
                  <a:latin typeface="幼圆" panose="02010509060101010101" pitchFamily="49" charset="-122"/>
                  <a:ea typeface="幼圆" panose="02010509060101010101" pitchFamily="49" charset="-122"/>
                  <a:cs typeface="+mn-cs"/>
                </a:endParaRPr>
              </a:p>
            </p:txBody>
          </p:sp>
          <p:sp>
            <p:nvSpPr>
              <p:cNvPr id="10" name="AutoShape 30">
                <a:hlinkClick r:id="rId4" action="ppaction://hlinksldjump"/>
              </p:cNvPr>
              <p:cNvSpPr>
                <a:spLocks noChangeArrowheads="1"/>
              </p:cNvSpPr>
              <p:nvPr/>
            </p:nvSpPr>
            <p:spPr bwMode="auto">
              <a:xfrm>
                <a:off x="1611" y="2232"/>
                <a:ext cx="2132" cy="1221"/>
              </a:xfrm>
              <a:prstGeom prst="roundRect">
                <a:avLst>
                  <a:gd name="adj" fmla="val 16667"/>
                </a:avLst>
              </a:prstGeom>
              <a:gradFill rotWithShape="0">
                <a:gsLst>
                  <a:gs pos="0">
                    <a:srgbClr val="FFFFFF"/>
                  </a:gs>
                  <a:gs pos="100000">
                    <a:srgbClr val="9966FF"/>
                  </a:gs>
                </a:gsLst>
                <a:path path="shape">
                  <a:fillToRect l="50000" t="50000" r="50000" b="50000"/>
                </a:path>
              </a:gradFill>
              <a:ln w="38100">
                <a:round/>
              </a:ln>
              <a:effectLst/>
              <a:scene3d>
                <a:camera prst="legacyPerspectiveBottomLeft"/>
                <a:lightRig rig="legacyFlat3" dir="t"/>
              </a:scene3d>
              <a:sp3d extrusionH="887400" prstMaterial="legacyMatte">
                <a:bevelT w="13500" h="13500" prst="angle"/>
                <a:bevelB w="13500" h="13500" prst="angle"/>
                <a:extrusionClr>
                  <a:srgbClr val="9966FF"/>
                </a:extrusionClr>
              </a:sp3d>
            </p:spPr>
            <p:txBody>
              <a:bodyPr wrap="none" anchor="b" anchorCtr="1">
                <a:flatTx/>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1" lang="zh-CN" altLang="en-US" sz="1800" b="0" i="0" u="none" strike="noStrike" kern="1200" cap="none" spc="0" normalizeH="0" baseline="0" noProof="0">
                    <a:ln>
                      <a:noFill/>
                    </a:ln>
                    <a:solidFill>
                      <a:srgbClr val="FF0000"/>
                    </a:solidFill>
                    <a:effectLst>
                      <a:outerShdw blurRad="38100" dist="38100" dir="2700000" algn="tl">
                        <a:srgbClr val="000000"/>
                      </a:outerShdw>
                    </a:effectLst>
                    <a:uLnTx/>
                    <a:uFillTx/>
                    <a:latin typeface="幼圆" panose="02010509060101010101" pitchFamily="49" charset="-122"/>
                    <a:ea typeface="幼圆" panose="02010509060101010101" pitchFamily="49" charset="-122"/>
                    <a:cs typeface="+mn-cs"/>
                  </a:rPr>
                  <a:t>中央处理器（</a:t>
                </a:r>
                <a:r>
                  <a:rPr kumimoji="1" lang="en-US" altLang="zh-CN" sz="1800" b="0" i="0" u="none" strike="noStrike" kern="1200" cap="none" spc="0" normalizeH="0" baseline="0" noProof="0">
                    <a:ln>
                      <a:noFill/>
                    </a:ln>
                    <a:solidFill>
                      <a:srgbClr val="FF0000"/>
                    </a:solidFill>
                    <a:effectLst>
                      <a:outerShdw blurRad="38100" dist="38100" dir="2700000" algn="tl">
                        <a:srgbClr val="000000"/>
                      </a:outerShdw>
                    </a:effectLst>
                    <a:uLnTx/>
                    <a:uFillTx/>
                    <a:latin typeface="幼圆" panose="02010509060101010101" pitchFamily="49" charset="-122"/>
                    <a:ea typeface="幼圆" panose="02010509060101010101" pitchFamily="49" charset="-122"/>
                    <a:cs typeface="+mn-cs"/>
                  </a:rPr>
                  <a:t>CPU</a:t>
                </a:r>
                <a:r>
                  <a:rPr kumimoji="1" lang="zh-CN" altLang="en-US" sz="1800" b="0" i="0" u="none" strike="noStrike" kern="1200" cap="none" spc="0" normalizeH="0" baseline="0" noProof="0">
                    <a:ln>
                      <a:noFill/>
                    </a:ln>
                    <a:solidFill>
                      <a:srgbClr val="FF0000"/>
                    </a:solidFill>
                    <a:effectLst>
                      <a:outerShdw blurRad="38100" dist="38100" dir="2700000" algn="tl">
                        <a:srgbClr val="000000"/>
                      </a:outerShdw>
                    </a:effectLst>
                    <a:uLnTx/>
                    <a:uFillTx/>
                    <a:latin typeface="幼圆" panose="02010509060101010101" pitchFamily="49" charset="-122"/>
                    <a:ea typeface="幼圆" panose="02010509060101010101" pitchFamily="49" charset="-122"/>
                    <a:cs typeface="+mn-cs"/>
                  </a:rPr>
                  <a:t>）</a:t>
                </a:r>
                <a:endParaRPr kumimoji="1" lang="zh-CN" altLang="en-US" sz="1500" b="0" i="0" u="none" strike="noStrike" kern="1200" cap="none" spc="0" normalizeH="0" baseline="0" noProof="0">
                  <a:ln>
                    <a:noFill/>
                  </a:ln>
                  <a:solidFill>
                    <a:srgbClr val="CC0000"/>
                  </a:solidFill>
                  <a:effectLst/>
                  <a:uLnTx/>
                  <a:uFillTx/>
                  <a:latin typeface="幼圆" panose="02010509060101010101" pitchFamily="49" charset="-122"/>
                  <a:ea typeface="幼圆" panose="02010509060101010101" pitchFamily="49" charset="-122"/>
                  <a:cs typeface="+mn-cs"/>
                </a:endParaRPr>
              </a:p>
            </p:txBody>
          </p:sp>
          <p:sp>
            <p:nvSpPr>
              <p:cNvPr id="69645" name="AutoShape 31">
                <a:hlinkClick r:id="rId5" action="ppaction://hlinksldjump"/>
              </p:cNvPr>
              <p:cNvSpPr/>
              <p:nvPr/>
            </p:nvSpPr>
            <p:spPr>
              <a:xfrm>
                <a:off x="2789" y="2600"/>
                <a:ext cx="557" cy="315"/>
              </a:xfrm>
              <a:prstGeom prst="roundRect">
                <a:avLst>
                  <a:gd name="adj" fmla="val 16667"/>
                </a:avLst>
              </a:prstGeom>
              <a:solidFill>
                <a:schemeClr val="accent1"/>
              </a:soli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lIns="69056" tIns="34529" rIns="69056" bIns="34529">
                <a:spAutoFit/>
                <a:flatTx/>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defTabSz="762000" eaLnBrk="1" hangingPunct="1">
                  <a:spcBef>
                    <a:spcPct val="0"/>
                  </a:spcBef>
                  <a:buNone/>
                </a:pPr>
                <a:r>
                  <a:rPr lang="zh-CN" altLang="en-US" sz="1500" b="1" u="sng" dirty="0">
                    <a:solidFill>
                      <a:schemeClr val="bg1"/>
                    </a:solidFill>
                    <a:latin typeface="幼圆" panose="02010509060101010101" pitchFamily="49" charset="-122"/>
                    <a:ea typeface="幼圆" panose="02010509060101010101" pitchFamily="49" charset="-122"/>
                  </a:rPr>
                  <a:t>控制器</a:t>
                </a:r>
                <a:endParaRPr lang="zh-CN" altLang="en-US" sz="1500" b="1" dirty="0">
                  <a:solidFill>
                    <a:schemeClr val="bg1"/>
                  </a:solidFill>
                  <a:latin typeface="幼圆" panose="02010509060101010101" pitchFamily="49" charset="-122"/>
                  <a:ea typeface="幼圆" panose="02010509060101010101" pitchFamily="49" charset="-122"/>
                </a:endParaRPr>
              </a:p>
            </p:txBody>
          </p:sp>
          <p:sp>
            <p:nvSpPr>
              <p:cNvPr id="69646" name="Rectangle 32"/>
              <p:cNvSpPr/>
              <p:nvPr/>
            </p:nvSpPr>
            <p:spPr>
              <a:xfrm>
                <a:off x="520" y="1292"/>
                <a:ext cx="954" cy="960"/>
              </a:xfrm>
              <a:prstGeom prst="rect">
                <a:avLst/>
              </a:prstGeom>
              <a:gradFill rotWithShape="0">
                <a:gsLst>
                  <a:gs pos="0">
                    <a:srgbClr val="0000FF"/>
                  </a:gs>
                  <a:gs pos="50000">
                    <a:srgbClr val="DEDEFF"/>
                  </a:gs>
                  <a:gs pos="100000">
                    <a:srgbClr val="0000FF"/>
                  </a:gs>
                </a:gsLst>
                <a:lin ang="5400000" scaled="1"/>
                <a:tileRect/>
              </a:gra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0000FF"/>
                </a:extrusionClr>
              </a:sp3d>
            </p:spPr>
            <p:txBody>
              <a:bodyPr wrap="none" anchor="ctr" anchorCtr="0">
                <a:flatTx/>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tx2"/>
                    </a:solidFill>
                    <a:latin typeface="隶书" panose="02010509060101010101" pitchFamily="49" charset="-122"/>
                    <a:ea typeface="隶书" panose="02010509060101010101" pitchFamily="49" charset="-122"/>
                  </a:rPr>
                  <a:t>输入</a:t>
                </a:r>
              </a:p>
              <a:p>
                <a:pPr marL="0" lvl="0" indent="0" algn="ctr" eaLnBrk="1" hangingPunct="1">
                  <a:spcBef>
                    <a:spcPct val="0"/>
                  </a:spcBef>
                  <a:buNone/>
                </a:pPr>
                <a:r>
                  <a:rPr lang="zh-CN" altLang="en-US" sz="2400" b="1" dirty="0">
                    <a:solidFill>
                      <a:schemeClr val="tx2"/>
                    </a:solidFill>
                    <a:latin typeface="隶书" panose="02010509060101010101" pitchFamily="49" charset="-122"/>
                    <a:ea typeface="隶书" panose="02010509060101010101" pitchFamily="49" charset="-122"/>
                  </a:rPr>
                  <a:t>设备</a:t>
                </a:r>
              </a:p>
            </p:txBody>
          </p:sp>
          <p:sp>
            <p:nvSpPr>
              <p:cNvPr id="69647" name="Rectangle 33"/>
              <p:cNvSpPr/>
              <p:nvPr/>
            </p:nvSpPr>
            <p:spPr>
              <a:xfrm>
                <a:off x="3928" y="1292"/>
                <a:ext cx="993" cy="960"/>
              </a:xfrm>
              <a:prstGeom prst="rect">
                <a:avLst/>
              </a:prstGeom>
              <a:gradFill rotWithShape="0">
                <a:gsLst>
                  <a:gs pos="0">
                    <a:srgbClr val="0000FF"/>
                  </a:gs>
                  <a:gs pos="50000">
                    <a:srgbClr val="DEDEFF"/>
                  </a:gs>
                  <a:gs pos="100000">
                    <a:srgbClr val="0000FF"/>
                  </a:gs>
                </a:gsLst>
                <a:lin ang="5400000" scaled="1"/>
                <a:tileRect/>
              </a:gra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0000FF"/>
                </a:extrusionClr>
              </a:sp3d>
            </p:spPr>
            <p:txBody>
              <a:bodyPr wrap="none" anchor="ctr" anchorCtr="0">
                <a:flatTx/>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tx2"/>
                    </a:solidFill>
                    <a:latin typeface="隶书" panose="02010509060101010101" pitchFamily="49" charset="-122"/>
                    <a:ea typeface="隶书" panose="02010509060101010101" pitchFamily="49" charset="-122"/>
                  </a:rPr>
                  <a:t>输出</a:t>
                </a:r>
              </a:p>
              <a:p>
                <a:pPr marL="0" lvl="0" indent="0" algn="ctr" eaLnBrk="1" hangingPunct="1">
                  <a:spcBef>
                    <a:spcPct val="0"/>
                  </a:spcBef>
                  <a:buNone/>
                </a:pPr>
                <a:r>
                  <a:rPr lang="zh-CN" altLang="en-US" sz="2400" b="1" dirty="0">
                    <a:solidFill>
                      <a:schemeClr val="tx2"/>
                    </a:solidFill>
                    <a:latin typeface="隶书" panose="02010509060101010101" pitchFamily="49" charset="-122"/>
                    <a:ea typeface="隶书" panose="02010509060101010101" pitchFamily="49" charset="-122"/>
                  </a:rPr>
                  <a:t>设备</a:t>
                </a:r>
              </a:p>
            </p:txBody>
          </p:sp>
          <p:sp>
            <p:nvSpPr>
              <p:cNvPr id="69648" name="AutoShape 34" descr="深色横线"/>
              <p:cNvSpPr/>
              <p:nvPr/>
            </p:nvSpPr>
            <p:spPr>
              <a:xfrm rot="-5400000" flipH="1">
                <a:off x="3522" y="1531"/>
                <a:ext cx="334" cy="480"/>
              </a:xfrm>
              <a:prstGeom prst="downArrow">
                <a:avLst>
                  <a:gd name="adj1" fmla="val 50000"/>
                  <a:gd name="adj2" fmla="val 58529"/>
                </a:avLst>
              </a:prstGeom>
              <a:blipFill rotWithShape="0">
                <a:blip r:embed="rId6"/>
              </a:blipFill>
              <a:ln w="9525" cap="flat" cmpd="sng">
                <a:solidFill>
                  <a:schemeClr val="accent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300" dirty="0">
                  <a:latin typeface="Tahoma" panose="020B0604030504040204" pitchFamily="34" charset="0"/>
                </a:endParaRPr>
              </a:p>
            </p:txBody>
          </p:sp>
          <p:sp>
            <p:nvSpPr>
              <p:cNvPr id="69649" name="AutoShape 35" descr="深色横线"/>
              <p:cNvSpPr/>
              <p:nvPr/>
            </p:nvSpPr>
            <p:spPr>
              <a:xfrm rot="-5400000" flipH="1">
                <a:off x="1365" y="1553"/>
                <a:ext cx="337" cy="481"/>
              </a:xfrm>
              <a:prstGeom prst="downArrow">
                <a:avLst>
                  <a:gd name="adj1" fmla="val 50000"/>
                  <a:gd name="adj2" fmla="val 58532"/>
                </a:avLst>
              </a:prstGeom>
              <a:blipFill rotWithShape="0">
                <a:blip r:embed="rId6"/>
              </a:blipFill>
              <a:ln w="9525" cap="flat" cmpd="sng">
                <a:solidFill>
                  <a:schemeClr val="accent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300" dirty="0">
                  <a:latin typeface="Tahoma" panose="020B0604030504040204" pitchFamily="34" charset="0"/>
                </a:endParaRPr>
              </a:p>
            </p:txBody>
          </p:sp>
          <p:sp>
            <p:nvSpPr>
              <p:cNvPr id="16" name="AutoShape 36" descr="深色竖线"/>
              <p:cNvSpPr>
                <a:spLocks noChangeArrowheads="1"/>
              </p:cNvSpPr>
              <p:nvPr/>
            </p:nvSpPr>
            <p:spPr bwMode="auto">
              <a:xfrm>
                <a:off x="2248" y="1268"/>
                <a:ext cx="336" cy="289"/>
              </a:xfrm>
              <a:prstGeom prst="downArrow">
                <a:avLst>
                  <a:gd name="adj1" fmla="val 50000"/>
                  <a:gd name="adj2" fmla="val 40972"/>
                </a:avLst>
              </a:prstGeom>
              <a:blipFill dpi="0" rotWithShape="0">
                <a:blip r:embed="rId7"/>
                <a:srcRect/>
                <a:tile tx="0" ty="0" sx="100000" sy="100000" flip="none" algn="tl"/>
              </a:blipFill>
              <a:ln w="9525">
                <a:solidFill>
                  <a:schemeClr val="accent1"/>
                </a:solidFill>
                <a:miter lim="800000"/>
              </a:ln>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9651" name="AutoShape 37" descr="深色竖线"/>
              <p:cNvSpPr/>
              <p:nvPr/>
            </p:nvSpPr>
            <p:spPr>
              <a:xfrm flipV="1">
                <a:off x="2632" y="1219"/>
                <a:ext cx="335" cy="289"/>
              </a:xfrm>
              <a:prstGeom prst="downArrow">
                <a:avLst>
                  <a:gd name="adj1" fmla="val 50000"/>
                  <a:gd name="adj2" fmla="val 40972"/>
                </a:avLst>
              </a:prstGeom>
              <a:blipFill rotWithShape="0">
                <a:blip r:embed="rId7"/>
              </a:blipFill>
              <a:ln w="9525" cap="flat" cmpd="sng">
                <a:solidFill>
                  <a:schemeClr val="accent1"/>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300" dirty="0">
                  <a:latin typeface="Tahoma" panose="020B0604030504040204" pitchFamily="34" charset="0"/>
                </a:endParaRPr>
              </a:p>
            </p:txBody>
          </p:sp>
          <p:cxnSp>
            <p:nvCxnSpPr>
              <p:cNvPr id="69652" name="AutoShape 38"/>
              <p:cNvCxnSpPr>
                <a:endCxn id="69646" idx="1"/>
              </p:cNvCxnSpPr>
              <p:nvPr/>
            </p:nvCxnSpPr>
            <p:spPr>
              <a:xfrm rot="10800000">
                <a:off x="520" y="1772"/>
                <a:ext cx="2283" cy="882"/>
              </a:xfrm>
              <a:prstGeom prst="bentConnector3">
                <a:avLst>
                  <a:gd name="adj1" fmla="val 106306"/>
                </a:avLst>
              </a:prstGeom>
              <a:ln w="57150" cap="flat" cmpd="sng">
                <a:solidFill>
                  <a:srgbClr val="FF3300"/>
                </a:solidFill>
                <a:prstDash val="solid"/>
                <a:miter/>
                <a:headEnd type="none" w="med" len="med"/>
                <a:tailEnd type="triangle" w="med" len="med"/>
              </a:ln>
            </p:spPr>
          </p:cxnSp>
          <p:cxnSp>
            <p:nvCxnSpPr>
              <p:cNvPr id="69653" name="AutoShape 39"/>
              <p:cNvCxnSpPr>
                <a:stCxn id="69645" idx="3"/>
                <a:endCxn id="69647" idx="2"/>
              </p:cNvCxnSpPr>
              <p:nvPr/>
            </p:nvCxnSpPr>
            <p:spPr>
              <a:xfrm flipV="1">
                <a:off x="3417" y="2252"/>
                <a:ext cx="1007" cy="488"/>
              </a:xfrm>
              <a:prstGeom prst="bentConnector2">
                <a:avLst/>
              </a:prstGeom>
              <a:ln w="57150" cap="flat" cmpd="sng">
                <a:solidFill>
                  <a:srgbClr val="FF3300"/>
                </a:solidFill>
                <a:prstDash val="solid"/>
                <a:miter/>
                <a:headEnd type="none" w="med" len="med"/>
                <a:tailEnd type="triangle" w="med" len="med"/>
              </a:ln>
            </p:spPr>
          </p:cxnSp>
          <p:cxnSp>
            <p:nvCxnSpPr>
              <p:cNvPr id="69654" name="AutoShape 40"/>
              <p:cNvCxnSpPr>
                <a:stCxn id="69645" idx="2"/>
                <a:endCxn id="8" idx="4"/>
              </p:cNvCxnSpPr>
              <p:nvPr/>
            </p:nvCxnSpPr>
            <p:spPr>
              <a:xfrm rot="5400000" flipH="1" flipV="1">
                <a:off x="2346" y="1730"/>
                <a:ext cx="1906" cy="393"/>
              </a:xfrm>
              <a:prstGeom prst="bentConnector4">
                <a:avLst>
                  <a:gd name="adj1" fmla="val -7556"/>
                  <a:gd name="adj2" fmla="val 136653"/>
                </a:avLst>
              </a:prstGeom>
              <a:ln w="57150" cap="flat" cmpd="sng">
                <a:solidFill>
                  <a:srgbClr val="FF3300"/>
                </a:solidFill>
                <a:prstDash val="solid"/>
                <a:miter/>
                <a:headEnd type="none" w="med" len="med"/>
                <a:tailEnd type="triangle" w="med" len="med"/>
              </a:ln>
            </p:spPr>
          </p:cxnSp>
          <p:sp>
            <p:nvSpPr>
              <p:cNvPr id="69655" name="Line 41"/>
              <p:cNvSpPr/>
              <p:nvPr/>
            </p:nvSpPr>
            <p:spPr>
              <a:xfrm flipV="1">
                <a:off x="3272" y="1940"/>
                <a:ext cx="0" cy="672"/>
              </a:xfrm>
              <a:prstGeom prst="line">
                <a:avLst/>
              </a:prstGeom>
              <a:ln w="57150" cap="flat" cmpd="sng">
                <a:solidFill>
                  <a:srgbClr val="FF3300"/>
                </a:solidFill>
                <a:prstDash val="solid"/>
                <a:headEnd type="none" w="med" len="med"/>
                <a:tailEnd type="triangle" w="med" len="med"/>
              </a:ln>
            </p:spPr>
            <p:txBody>
              <a:bodyPr/>
              <a:lstStyle/>
              <a:p>
                <a:endParaRPr lang="zh-CN" altLang="en-US"/>
              </a:p>
            </p:txBody>
          </p:sp>
          <p:grpSp>
            <p:nvGrpSpPr>
              <p:cNvPr id="69656" name="Group 42"/>
              <p:cNvGrpSpPr/>
              <p:nvPr/>
            </p:nvGrpSpPr>
            <p:grpSpPr>
              <a:xfrm>
                <a:off x="4236" y="3451"/>
                <a:ext cx="1371" cy="886"/>
                <a:chOff x="4416" y="4262"/>
                <a:chExt cx="1149" cy="886"/>
              </a:xfrm>
            </p:grpSpPr>
            <p:sp>
              <p:nvSpPr>
                <p:cNvPr id="31" name="Rectangle 43"/>
                <p:cNvSpPr>
                  <a:spLocks noChangeArrowheads="1"/>
                </p:cNvSpPr>
                <p:nvPr/>
              </p:nvSpPr>
              <p:spPr bwMode="auto">
                <a:xfrm>
                  <a:off x="4966" y="4262"/>
                  <a:ext cx="599" cy="886"/>
                </a:xfrm>
                <a:prstGeom prst="rect">
                  <a:avLst/>
                </a:prstGeom>
              </p:spPr>
              <p:style>
                <a:lnRef idx="1">
                  <a:schemeClr val="accent5"/>
                </a:lnRef>
                <a:fillRef idx="2">
                  <a:schemeClr val="accent5"/>
                </a:fillRef>
                <a:effectRef idx="1">
                  <a:schemeClr val="accent5"/>
                </a:effectRef>
                <a:fontRef idx="minor">
                  <a:schemeClr val="dk1"/>
                </a:fontRef>
              </p:style>
              <p:txBody>
                <a:bodyPr lIns="69056" tIns="34529" rIns="69056" bIns="34529">
                  <a:spAutoFit/>
                </a:bodyPr>
                <a:lstStyle/>
                <a:p>
                  <a:pPr marL="0" marR="0" lvl="0" indent="0" algn="l" defTabSz="571500" rtl="0" eaLnBrk="1" fontAlgn="base" latinLnBrk="0" hangingPunct="1">
                    <a:lnSpc>
                      <a:spcPct val="125000"/>
                    </a:lnSpc>
                    <a:spcBef>
                      <a:spcPct val="0"/>
                    </a:spcBef>
                    <a:spcAft>
                      <a:spcPct val="0"/>
                    </a:spcAft>
                    <a:buClrTx/>
                    <a:buSzTx/>
                    <a:buFont typeface="Arial" panose="020B0604020202020204" pitchFamily="34" charset="0"/>
                    <a:buNone/>
                    <a:defRPr/>
                  </a:pPr>
                  <a:r>
                    <a:rPr kumimoji="1" lang="zh-CN" altLang="en-US" sz="1500" b="1" i="0" u="none" strike="noStrike" kern="1200" cap="none" spc="0" normalizeH="0" baseline="0" noProof="0" dirty="0">
                      <a:ln>
                        <a:noFill/>
                      </a:ln>
                      <a:solidFill>
                        <a:schemeClr val="accent1"/>
                      </a:solidFill>
                      <a:effectLst/>
                      <a:uLnTx/>
                      <a:uFillTx/>
                      <a:latin typeface="幼圆" panose="02010509060101010101" pitchFamily="49" charset="-122"/>
                      <a:ea typeface="幼圆" panose="02010509060101010101" pitchFamily="49" charset="-122"/>
                      <a:cs typeface="+mn-cs"/>
                    </a:rPr>
                    <a:t>数据流</a:t>
                  </a:r>
                  <a:endParaRPr kumimoji="1" lang="zh-CN" altLang="en-US" sz="1500" b="1" i="0" u="none" strike="noStrike" kern="1200" cap="none" spc="0" normalizeH="0" baseline="0" noProof="0" dirty="0">
                    <a:ln>
                      <a:noFill/>
                    </a:ln>
                    <a:solidFill>
                      <a:srgbClr val="00FF00"/>
                    </a:solidFill>
                    <a:effectLst/>
                    <a:uLnTx/>
                    <a:uFillTx/>
                    <a:latin typeface="幼圆" panose="02010509060101010101" pitchFamily="49" charset="-122"/>
                    <a:ea typeface="幼圆" panose="02010509060101010101" pitchFamily="49" charset="-122"/>
                    <a:cs typeface="+mn-cs"/>
                  </a:endParaRPr>
                </a:p>
                <a:p>
                  <a:pPr marL="0" marR="0" lvl="0" indent="0" algn="l" defTabSz="571500" rtl="0" eaLnBrk="1" fontAlgn="base" latinLnBrk="0" hangingPunct="1">
                    <a:lnSpc>
                      <a:spcPct val="125000"/>
                    </a:lnSpc>
                    <a:spcBef>
                      <a:spcPct val="0"/>
                    </a:spcBef>
                    <a:spcAft>
                      <a:spcPct val="0"/>
                    </a:spcAft>
                    <a:buClrTx/>
                    <a:buSzTx/>
                    <a:buFont typeface="Arial" panose="020B0604020202020204" pitchFamily="34" charset="0"/>
                    <a:buNone/>
                    <a:defRPr/>
                  </a:pPr>
                  <a:r>
                    <a:rPr kumimoji="1" lang="zh-CN" altLang="en-US" sz="15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地  址</a:t>
                  </a:r>
                  <a:endParaRPr kumimoji="1" lang="zh-CN" altLang="en-US" sz="15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endParaRPr>
                </a:p>
                <a:p>
                  <a:pPr marL="0" marR="0" lvl="0" indent="0" algn="l" defTabSz="571500" rtl="0" eaLnBrk="1" fontAlgn="base" latinLnBrk="0" hangingPunct="1">
                    <a:lnSpc>
                      <a:spcPct val="125000"/>
                    </a:lnSpc>
                    <a:spcBef>
                      <a:spcPct val="0"/>
                    </a:spcBef>
                    <a:spcAft>
                      <a:spcPct val="0"/>
                    </a:spcAft>
                    <a:buClrTx/>
                    <a:buSzTx/>
                    <a:buFont typeface="Arial" panose="020B0604020202020204" pitchFamily="34" charset="0"/>
                    <a:buNone/>
                    <a:defRPr/>
                  </a:pPr>
                  <a:r>
                    <a:rPr kumimoji="1" lang="zh-CN" altLang="en-US" sz="15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控制流</a:t>
                  </a:r>
                  <a:endParaRPr kumimoji="1" lang="zh-CN" altLang="en-US" sz="12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endParaRPr>
                </a:p>
              </p:txBody>
            </p:sp>
            <p:sp>
              <p:nvSpPr>
                <p:cNvPr id="32" name="AutoShape 44" descr="深色横线"/>
                <p:cNvSpPr>
                  <a:spLocks noChangeArrowheads="1"/>
                </p:cNvSpPr>
                <p:nvPr/>
              </p:nvSpPr>
              <p:spPr bwMode="auto">
                <a:xfrm rot="16200000" flipH="1">
                  <a:off x="4543" y="4202"/>
                  <a:ext cx="239" cy="480"/>
                </a:xfrm>
                <a:prstGeom prst="downArrow">
                  <a:avLst>
                    <a:gd name="adj1" fmla="val 50000"/>
                    <a:gd name="adj2" fmla="val 81944"/>
                  </a:avLst>
                </a:prstGeom>
                <a:blipFill dpi="0" rotWithShape="0">
                  <a:blip r:embed="rId6"/>
                  <a:srcRect/>
                  <a:tile tx="0" ty="0" sx="100000" sy="100000" flip="none" algn="tl"/>
                </a:blipFill>
                <a:ln w="9525">
                  <a:solidFill>
                    <a:srgbClr val="FF3300"/>
                  </a:solidFill>
                  <a:miter lim="800000"/>
                </a:ln>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AutoShape 45" descr="深色横线"/>
                <p:cNvSpPr>
                  <a:spLocks noChangeArrowheads="1"/>
                </p:cNvSpPr>
                <p:nvPr/>
              </p:nvSpPr>
              <p:spPr bwMode="auto">
                <a:xfrm rot="16200000" flipH="1">
                  <a:off x="4596" y="4466"/>
                  <a:ext cx="193" cy="480"/>
                </a:xfrm>
                <a:prstGeom prst="downArrow">
                  <a:avLst>
                    <a:gd name="adj1" fmla="val 50000"/>
                    <a:gd name="adj2" fmla="val 102431"/>
                  </a:avLst>
                </a:prstGeom>
                <a:blipFill dpi="0" rotWithShape="0">
                  <a:blip r:embed="rId8"/>
                  <a:srcRect/>
                  <a:tile tx="0" ty="0" sx="100000" sy="100000" flip="none" algn="tl"/>
                </a:blipFill>
                <a:ln w="9525">
                  <a:solidFill>
                    <a:srgbClr val="FF3300"/>
                  </a:solidFill>
                  <a:miter lim="800000"/>
                </a:ln>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668" name="Line 46"/>
                <p:cNvSpPr/>
                <p:nvPr/>
              </p:nvSpPr>
              <p:spPr>
                <a:xfrm>
                  <a:off x="4416" y="4946"/>
                  <a:ext cx="384" cy="0"/>
                </a:xfrm>
                <a:prstGeom prst="line">
                  <a:avLst/>
                </a:prstGeom>
                <a:ln w="57150" cap="flat" cmpd="sng">
                  <a:solidFill>
                    <a:srgbClr val="FF3300"/>
                  </a:solidFill>
                  <a:prstDash val="solid"/>
                  <a:headEnd type="none" w="med" len="med"/>
                  <a:tailEnd type="triangle" w="med" len="med"/>
                </a:ln>
              </p:spPr>
              <p:txBody>
                <a:bodyPr/>
                <a:lstStyle/>
                <a:p>
                  <a:endParaRPr lang="zh-CN" altLang="en-US"/>
                </a:p>
              </p:txBody>
            </p:sp>
          </p:grpSp>
          <p:sp>
            <p:nvSpPr>
              <p:cNvPr id="69657" name="AutoShape 47">
                <a:hlinkClick r:id="rId4" action="ppaction://hlinksldjump"/>
              </p:cNvPr>
              <p:cNvSpPr/>
              <p:nvPr/>
            </p:nvSpPr>
            <p:spPr>
              <a:xfrm>
                <a:off x="1733" y="2600"/>
                <a:ext cx="557" cy="315"/>
              </a:xfrm>
              <a:prstGeom prst="roundRect">
                <a:avLst>
                  <a:gd name="adj" fmla="val 16667"/>
                </a:avLst>
              </a:prstGeom>
              <a:noFill/>
              <a:ln w="57150" cap="flat" cmpd="sng">
                <a:solidFill>
                  <a:srgbClr val="FFCC00"/>
                </a:solidFill>
                <a:prstDash val="solid"/>
                <a:headEnd type="none" w="med" len="med"/>
                <a:tailEnd type="none" w="med" len="med"/>
              </a:ln>
            </p:spPr>
            <p:txBody>
              <a:bodyPr wrap="none" lIns="69056" tIns="34529" rIns="69056" bIns="34529">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defTabSz="762000" eaLnBrk="1" hangingPunct="1">
                  <a:spcBef>
                    <a:spcPct val="0"/>
                  </a:spcBef>
                  <a:buNone/>
                </a:pPr>
                <a:r>
                  <a:rPr lang="zh-CN" altLang="en-US" sz="1500" b="1" u="sng" dirty="0">
                    <a:solidFill>
                      <a:srgbClr val="002060"/>
                    </a:solidFill>
                    <a:latin typeface="幼圆" panose="02010509060101010101" pitchFamily="49" charset="-122"/>
                    <a:ea typeface="幼圆" panose="02010509060101010101" pitchFamily="49" charset="-122"/>
                  </a:rPr>
                  <a:t>运算器</a:t>
                </a:r>
                <a:endParaRPr lang="zh-CN" altLang="en-US" sz="1500" b="1" dirty="0">
                  <a:solidFill>
                    <a:srgbClr val="002060"/>
                  </a:solidFill>
                  <a:latin typeface="幼圆" panose="02010509060101010101" pitchFamily="49" charset="-122"/>
                  <a:ea typeface="幼圆" panose="02010509060101010101" pitchFamily="49" charset="-122"/>
                </a:endParaRPr>
              </a:p>
            </p:txBody>
          </p:sp>
          <p:sp>
            <p:nvSpPr>
              <p:cNvPr id="24" name="AutoShape 48" descr="深色竖线"/>
              <p:cNvSpPr>
                <a:spLocks noChangeArrowheads="1"/>
              </p:cNvSpPr>
              <p:nvPr/>
            </p:nvSpPr>
            <p:spPr bwMode="auto">
              <a:xfrm>
                <a:off x="2120" y="1988"/>
                <a:ext cx="335" cy="576"/>
              </a:xfrm>
              <a:prstGeom prst="upDownArrow">
                <a:avLst>
                  <a:gd name="adj1" fmla="val 50000"/>
                  <a:gd name="adj2" fmla="val 44944"/>
                </a:avLst>
              </a:prstGeom>
              <a:blipFill dpi="0" rotWithShape="0">
                <a:blip r:embed="rId7"/>
                <a:srcRect/>
                <a:tile tx="0" ty="0" sx="100000" sy="100000" flip="none" algn="tl"/>
              </a:blipFill>
              <a:ln w="9525">
                <a:solidFill>
                  <a:schemeClr val="accent1"/>
                </a:solidFill>
                <a:miter lim="800000"/>
              </a:ln>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 name="AutoShape 49" descr="深色竖线"/>
              <p:cNvSpPr>
                <a:spLocks noChangeArrowheads="1"/>
              </p:cNvSpPr>
              <p:nvPr/>
            </p:nvSpPr>
            <p:spPr bwMode="auto">
              <a:xfrm>
                <a:off x="2744" y="1988"/>
                <a:ext cx="336" cy="576"/>
              </a:xfrm>
              <a:prstGeom prst="downArrow">
                <a:avLst>
                  <a:gd name="adj1" fmla="val 50000"/>
                  <a:gd name="adj2" fmla="val 42857"/>
                </a:avLst>
              </a:prstGeom>
              <a:blipFill dpi="0" rotWithShape="0">
                <a:blip r:embed="rId9"/>
                <a:srcRect/>
                <a:tile tx="0" ty="0" sx="100000" sy="100000" flip="none" algn="tl"/>
              </a:blipFill>
              <a:ln w="9525">
                <a:solidFill>
                  <a:srgbClr val="FF0000"/>
                </a:solidFill>
                <a:miter lim="800000"/>
              </a:ln>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pic>
            <p:nvPicPr>
              <p:cNvPr id="69660" name="Picture 50"/>
              <p:cNvPicPr>
                <a:picLocks noChangeAspect="1"/>
              </p:cNvPicPr>
              <p:nvPr/>
            </p:nvPicPr>
            <p:blipFill>
              <a:blip r:embed="rId10"/>
              <a:stretch>
                <a:fillRect/>
              </a:stretch>
            </p:blipFill>
            <p:spPr>
              <a:xfrm>
                <a:off x="288" y="2568"/>
                <a:ext cx="1027" cy="262"/>
              </a:xfrm>
              <a:prstGeom prst="rect">
                <a:avLst/>
              </a:prstGeom>
              <a:noFill/>
              <a:ln w="9525">
                <a:noFill/>
              </a:ln>
            </p:spPr>
          </p:pic>
          <p:sp>
            <p:nvSpPr>
              <p:cNvPr id="69661" name="AutoShape 51" descr="深色横线"/>
              <p:cNvSpPr/>
              <p:nvPr/>
            </p:nvSpPr>
            <p:spPr>
              <a:xfrm rot="-5400000" flipH="1">
                <a:off x="72" y="1372"/>
                <a:ext cx="335" cy="480"/>
              </a:xfrm>
              <a:prstGeom prst="downArrow">
                <a:avLst>
                  <a:gd name="adj1" fmla="val 50000"/>
                  <a:gd name="adj2" fmla="val 58533"/>
                </a:avLst>
              </a:prstGeom>
              <a:blipFill rotWithShape="0">
                <a:blip r:embed="rId6"/>
              </a:blipFill>
              <a:ln w="9525" cap="flat" cmpd="sng">
                <a:solidFill>
                  <a:schemeClr val="accent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300" dirty="0">
                  <a:latin typeface="Tahoma" panose="020B0604030504040204" pitchFamily="34" charset="0"/>
                </a:endParaRPr>
              </a:p>
            </p:txBody>
          </p:sp>
          <p:sp>
            <p:nvSpPr>
              <p:cNvPr id="69662" name="AutoShape 52" descr="深色横线"/>
              <p:cNvSpPr/>
              <p:nvPr/>
            </p:nvSpPr>
            <p:spPr>
              <a:xfrm rot="-5400000" flipH="1">
                <a:off x="5038" y="1508"/>
                <a:ext cx="337" cy="480"/>
              </a:xfrm>
              <a:prstGeom prst="downArrow">
                <a:avLst>
                  <a:gd name="adj1" fmla="val 50000"/>
                  <a:gd name="adj2" fmla="val 58529"/>
                </a:avLst>
              </a:prstGeom>
              <a:blipFill rotWithShape="0">
                <a:blip r:embed="rId6"/>
              </a:blipFill>
              <a:ln w="9525" cap="flat" cmpd="sng">
                <a:solidFill>
                  <a:schemeClr val="accent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300" dirty="0">
                  <a:latin typeface="Tahoma" panose="020B0604030504040204" pitchFamily="34" charset="0"/>
                </a:endParaRPr>
              </a:p>
            </p:txBody>
          </p:sp>
          <p:sp>
            <p:nvSpPr>
              <p:cNvPr id="29" name="Text Box 53"/>
              <p:cNvSpPr txBox="1">
                <a:spLocks noChangeArrowheads="1"/>
              </p:cNvSpPr>
              <p:nvPr/>
            </p:nvSpPr>
            <p:spPr bwMode="auto">
              <a:xfrm>
                <a:off x="5148" y="1320"/>
                <a:ext cx="455" cy="30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500" b="1" i="0" u="none" strike="noStrike" kern="1200" cap="none" spc="0" normalizeH="0" baseline="0" noProof="0">
                    <a:ln>
                      <a:noFill/>
                    </a:ln>
                    <a:solidFill>
                      <a:schemeClr val="tx2"/>
                    </a:solidFill>
                    <a:effectLst/>
                    <a:uLnTx/>
                    <a:uFillTx/>
                    <a:latin typeface="楷体" panose="02010609060101010101" pitchFamily="49" charset="-122"/>
                    <a:ea typeface="楷体" panose="02010609060101010101" pitchFamily="49" charset="-122"/>
                    <a:cs typeface="+mn-cs"/>
                  </a:rPr>
                  <a:t>结果</a:t>
                </a:r>
              </a:p>
            </p:txBody>
          </p:sp>
          <p:sp>
            <p:nvSpPr>
              <p:cNvPr id="69664" name="Line 54"/>
              <p:cNvSpPr/>
              <p:nvPr/>
            </p:nvSpPr>
            <p:spPr>
              <a:xfrm flipH="1">
                <a:off x="2381" y="2760"/>
                <a:ext cx="408" cy="0"/>
              </a:xfrm>
              <a:prstGeom prst="line">
                <a:avLst/>
              </a:prstGeom>
              <a:ln w="76200" cap="flat" cmpd="sng">
                <a:solidFill>
                  <a:srgbClr val="FF3300"/>
                </a:solidFill>
                <a:prstDash val="solid"/>
                <a:headEnd type="none" w="med" len="med"/>
                <a:tailEnd type="triangle" w="med" len="med"/>
              </a:ln>
            </p:spPr>
            <p:txBody>
              <a:bodyPr/>
              <a:lstStyle/>
              <a:p>
                <a:endParaRPr lang="zh-CN" altLang="en-US"/>
              </a:p>
            </p:txBody>
          </p:sp>
        </p:grpSp>
        <p:sp>
          <p:nvSpPr>
            <p:cNvPr id="5" name="AutoShape 55"/>
            <p:cNvSpPr>
              <a:spLocks noChangeArrowheads="1"/>
            </p:cNvSpPr>
            <p:nvPr/>
          </p:nvSpPr>
          <p:spPr bwMode="auto">
            <a:xfrm>
              <a:off x="67" y="3314"/>
              <a:ext cx="1542" cy="600"/>
            </a:xfrm>
            <a:prstGeom prst="wedgeRoundRectCallout">
              <a:avLst>
                <a:gd name="adj1" fmla="val 65428"/>
                <a:gd name="adj2" fmla="val -11999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1500" b="1"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完成二进制编码的算术或逻辑运算的部件。</a:t>
              </a:r>
            </a:p>
          </p:txBody>
        </p:sp>
        <p:sp>
          <p:nvSpPr>
            <p:cNvPr id="6" name="AutoShape 56"/>
            <p:cNvSpPr>
              <a:spLocks noChangeArrowheads="1"/>
            </p:cNvSpPr>
            <p:nvPr/>
          </p:nvSpPr>
          <p:spPr bwMode="auto">
            <a:xfrm>
              <a:off x="3970" y="2740"/>
              <a:ext cx="1633" cy="711"/>
            </a:xfrm>
            <a:prstGeom prst="wedgeRoundRectCallout">
              <a:avLst>
                <a:gd name="adj1" fmla="val -77057"/>
                <a:gd name="adj2" fmla="val -4624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1500" b="1"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控制整个计算机自动地、连续地和协调地完成一条条指令。</a:t>
              </a:r>
            </a:p>
          </p:txBody>
        </p:sp>
        <p:sp>
          <p:nvSpPr>
            <p:cNvPr id="7" name="Rectangle 57"/>
            <p:cNvSpPr>
              <a:spLocks noChangeArrowheads="1"/>
            </p:cNvSpPr>
            <p:nvPr/>
          </p:nvSpPr>
          <p:spPr bwMode="auto">
            <a:xfrm>
              <a:off x="204" y="693"/>
              <a:ext cx="1270" cy="678"/>
            </a:xfrm>
            <a:prstGeom prst="rect">
              <a:avLst/>
            </a:prstGeom>
            <a:solidFill>
              <a:srgbClr val="FFFF00"/>
            </a:solidFill>
            <a:ln w="38100">
              <a:solidFill>
                <a:schemeClr val="tx1"/>
              </a:solidFill>
              <a:miter lim="800000"/>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135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mn-cs"/>
                </a:rPr>
                <a:t>程序通过输入设备送入计算机的存储器中</a:t>
              </a:r>
            </a:p>
          </p:txBody>
        </p:sp>
      </p:grpSp>
      <p:sp>
        <p:nvSpPr>
          <p:cNvPr id="69636"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
        <p:nvSpPr>
          <p:cNvPr id="69637" name="矩形 1"/>
          <p:cNvSpPr/>
          <p:nvPr/>
        </p:nvSpPr>
        <p:spPr>
          <a:xfrm>
            <a:off x="133350" y="6067425"/>
            <a:ext cx="8986838"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000" b="1" dirty="0"/>
              <a:t>同样是五个部件，以不同的结构连接，便体现了不同的性能--这就是“系统”：强调“结构”，强调部件连接后的整体性、协同性</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8" y="2463800"/>
            <a:ext cx="1811338" cy="984250"/>
          </a:xfrm>
        </p:spPr>
        <p:txBody>
          <a:bodyPr vert="horz" wrap="square" lIns="91440" tIns="45720" rIns="91440" bIns="45720" numCol="1" anchor="ctr" anchorCtr="0" compatLnSpc="1">
            <a:no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2"/>
                </a:solidFill>
                <a:effectLst/>
                <a:uLnTx/>
                <a:uFillTx/>
                <a:latin typeface="+mn-ea"/>
                <a:ea typeface="+mn-ea"/>
                <a:cs typeface="+mj-cs"/>
              </a:rPr>
              <a:t>冯</a:t>
            </a:r>
            <a:r>
              <a:rPr kumimoji="0" lang="en-US" altLang="zh-CN" sz="2000" b="1" i="0" u="none" strike="noStrike" kern="1200" cap="none" spc="0" normalizeH="0" baseline="0" noProof="0" dirty="0">
                <a:ln>
                  <a:noFill/>
                </a:ln>
                <a:solidFill>
                  <a:schemeClr val="tx2"/>
                </a:solidFill>
                <a:effectLst/>
                <a:uLnTx/>
                <a:uFillTx/>
                <a:latin typeface="+mn-ea"/>
                <a:ea typeface="+mn-ea"/>
                <a:cs typeface="+mj-cs"/>
              </a:rPr>
              <a:t>·</a:t>
            </a:r>
            <a:r>
              <a:rPr kumimoji="0" lang="zh-CN" altLang="en-US" sz="2000" b="1" i="0" u="none" strike="noStrike" kern="1200" cap="none" spc="0" normalizeH="0" baseline="0" noProof="0" dirty="0">
                <a:ln>
                  <a:noFill/>
                </a:ln>
                <a:solidFill>
                  <a:schemeClr val="tx2"/>
                </a:solidFill>
                <a:effectLst/>
                <a:uLnTx/>
                <a:uFillTx/>
                <a:latin typeface="+mn-ea"/>
                <a:ea typeface="+mn-ea"/>
                <a:cs typeface="+mj-cs"/>
              </a:rPr>
              <a:t>诺伊曼计算机逻辑结构</a:t>
            </a:r>
          </a:p>
        </p:txBody>
      </p:sp>
      <p:pic>
        <p:nvPicPr>
          <p:cNvPr id="71683" name="图片 3"/>
          <p:cNvPicPr>
            <a:picLocks noChangeAspect="1"/>
          </p:cNvPicPr>
          <p:nvPr/>
        </p:nvPicPr>
        <p:blipFill>
          <a:blip r:embed="rId3"/>
          <a:stretch>
            <a:fillRect/>
          </a:stretch>
        </p:blipFill>
        <p:spPr>
          <a:xfrm>
            <a:off x="2339975" y="2183464"/>
            <a:ext cx="4171383" cy="1821600"/>
          </a:xfrm>
          <a:prstGeom prst="rect">
            <a:avLst/>
          </a:prstGeom>
          <a:solidFill>
            <a:schemeClr val="bg1"/>
          </a:solidFill>
          <a:ln w="9525" cap="flat" cmpd="sng">
            <a:solidFill>
              <a:schemeClr val="tx1"/>
            </a:solidFill>
            <a:prstDash val="solid"/>
            <a:miter/>
            <a:headEnd type="none" w="med" len="med"/>
            <a:tailEnd type="none" w="med" len="med"/>
          </a:ln>
        </p:spPr>
      </p:pic>
      <p:pic>
        <p:nvPicPr>
          <p:cNvPr id="71684" name="图片 5"/>
          <p:cNvPicPr>
            <a:picLocks noChangeAspect="1"/>
          </p:cNvPicPr>
          <p:nvPr/>
        </p:nvPicPr>
        <p:blipFill>
          <a:blip r:embed="rId4"/>
          <a:stretch>
            <a:fillRect/>
          </a:stretch>
        </p:blipFill>
        <p:spPr>
          <a:xfrm>
            <a:off x="2339975" y="4297363"/>
            <a:ext cx="4162425" cy="1946275"/>
          </a:xfrm>
          <a:prstGeom prst="rect">
            <a:avLst/>
          </a:prstGeom>
          <a:solidFill>
            <a:srgbClr val="DDDDDD"/>
          </a:solidFill>
          <a:ln w="9525" cap="flat" cmpd="sng">
            <a:solidFill>
              <a:schemeClr val="tx1"/>
            </a:solidFill>
            <a:prstDash val="solid"/>
            <a:miter/>
            <a:headEnd type="none" w="med" len="med"/>
            <a:tailEnd type="none" w="med" len="med"/>
          </a:ln>
        </p:spPr>
      </p:pic>
      <p:sp>
        <p:nvSpPr>
          <p:cNvPr id="71685" name="标题 1"/>
          <p:cNvSpPr txBox="1"/>
          <p:nvPr/>
        </p:nvSpPr>
        <p:spPr>
          <a:xfrm>
            <a:off x="611188" y="4581525"/>
            <a:ext cx="1570037" cy="108108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defTabSz="457200">
              <a:spcBef>
                <a:spcPct val="0"/>
              </a:spcBef>
              <a:buNone/>
            </a:pPr>
            <a:r>
              <a:rPr lang="zh-CN" altLang="en-US" sz="2000" b="1" dirty="0">
                <a:solidFill>
                  <a:srgbClr val="262626"/>
                </a:solidFill>
                <a:latin typeface="宋体" panose="02010600030101010101" pitchFamily="2" charset="-122"/>
              </a:rPr>
              <a:t>现代计算机逻辑结构</a:t>
            </a:r>
          </a:p>
        </p:txBody>
      </p:sp>
      <p:sp>
        <p:nvSpPr>
          <p:cNvPr id="71686" name="文本框 2"/>
          <p:cNvSpPr txBox="1"/>
          <p:nvPr/>
        </p:nvSpPr>
        <p:spPr>
          <a:xfrm>
            <a:off x="6640513" y="4665663"/>
            <a:ext cx="785812"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1800" b="1" dirty="0"/>
              <a:t>主机</a:t>
            </a:r>
          </a:p>
        </p:txBody>
      </p:sp>
      <p:sp>
        <p:nvSpPr>
          <p:cNvPr id="71687" name="文本框 9"/>
          <p:cNvSpPr txBox="1"/>
          <p:nvPr/>
        </p:nvSpPr>
        <p:spPr>
          <a:xfrm>
            <a:off x="6635750" y="5589588"/>
            <a:ext cx="722313"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1800" b="1" dirty="0"/>
              <a:t>外设</a:t>
            </a:r>
          </a:p>
        </p:txBody>
      </p:sp>
      <p:sp>
        <p:nvSpPr>
          <p:cNvPr id="71688"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
        <p:nvSpPr>
          <p:cNvPr id="71689" name="文本框 3"/>
          <p:cNvSpPr txBox="1"/>
          <p:nvPr/>
        </p:nvSpPr>
        <p:spPr>
          <a:xfrm>
            <a:off x="541338" y="1303338"/>
            <a:ext cx="3816350"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t>现代计算机的逻辑结构</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txBox="1"/>
          <p:nvPr/>
        </p:nvSpPr>
        <p:spPr>
          <a:xfrm>
            <a:off x="323850" y="1844675"/>
            <a:ext cx="7724775" cy="539750"/>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90000"/>
              </a:lnSpc>
              <a:spcBef>
                <a:spcPct val="0"/>
              </a:spcBef>
              <a:buNone/>
            </a:pPr>
            <a:r>
              <a:rPr lang="zh-CN" altLang="en-US" sz="2400" b="1" dirty="0"/>
              <a:t>“存储程序控制”原理</a:t>
            </a:r>
          </a:p>
        </p:txBody>
      </p:sp>
      <p:sp>
        <p:nvSpPr>
          <p:cNvPr id="5" name="内容占位符 2"/>
          <p:cNvSpPr txBox="1"/>
          <p:nvPr/>
        </p:nvSpPr>
        <p:spPr>
          <a:xfrm>
            <a:off x="468313" y="2636838"/>
            <a:ext cx="8421687" cy="3384550"/>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28600" lvl="0" indent="-228600" algn="just" eaLnBrk="1" hangingPunct="1">
              <a:lnSpc>
                <a:spcPct val="120000"/>
              </a:lnSpc>
              <a:spcBef>
                <a:spcPts val="600"/>
              </a:spcBef>
              <a:spcAft>
                <a:spcPts val="600"/>
              </a:spcAft>
              <a:buFont typeface="Wingdings" panose="05000000000000000000" pitchFamily="2" charset="2"/>
              <a:buChar char="l"/>
            </a:pPr>
            <a:r>
              <a:rPr lang="zh-CN" altLang="en-US" sz="2200" b="1" dirty="0"/>
              <a:t>  </a:t>
            </a:r>
            <a:r>
              <a:rPr lang="zh-CN" altLang="en-US" sz="2200" b="1" dirty="0">
                <a:solidFill>
                  <a:srgbClr val="FF0000"/>
                </a:solidFill>
              </a:rPr>
              <a:t>程序</a:t>
            </a:r>
            <a:r>
              <a:rPr lang="zh-CN" altLang="en-US" sz="2200" b="1" dirty="0"/>
              <a:t>是一个问题的解算步骤，由一系列计算机能识别和执行的</a:t>
            </a:r>
            <a:r>
              <a:rPr lang="zh-CN" altLang="en-US" sz="2200" b="1" dirty="0">
                <a:solidFill>
                  <a:srgbClr val="FF0000"/>
                </a:solidFill>
              </a:rPr>
              <a:t>指令</a:t>
            </a:r>
            <a:r>
              <a:rPr lang="zh-CN" altLang="en-US" sz="2200" b="1" dirty="0"/>
              <a:t>序列构成。</a:t>
            </a:r>
          </a:p>
          <a:p>
            <a:pPr marL="228600" lvl="0" indent="-228600" algn="just" eaLnBrk="1" hangingPunct="1">
              <a:lnSpc>
                <a:spcPct val="120000"/>
              </a:lnSpc>
              <a:spcBef>
                <a:spcPts val="600"/>
              </a:spcBef>
              <a:spcAft>
                <a:spcPts val="600"/>
              </a:spcAft>
              <a:buFont typeface="Wingdings" panose="05000000000000000000" pitchFamily="2" charset="2"/>
              <a:buChar char="l"/>
            </a:pPr>
            <a:r>
              <a:rPr lang="zh-CN" altLang="en-US" sz="2200" b="1" dirty="0"/>
              <a:t> </a:t>
            </a:r>
            <a:r>
              <a:rPr lang="zh-CN" altLang="en-US" sz="2200" b="1" dirty="0">
                <a:solidFill>
                  <a:srgbClr val="FF0000"/>
                </a:solidFill>
              </a:rPr>
              <a:t>“存储程序”</a:t>
            </a:r>
            <a:r>
              <a:rPr lang="zh-CN" altLang="en-US" sz="2200" b="1" dirty="0"/>
              <a:t>是将事先编写的程序和原始数据</a:t>
            </a:r>
            <a:r>
              <a:rPr lang="zh-CN" altLang="en-US" sz="2200" b="1" dirty="0">
                <a:solidFill>
                  <a:srgbClr val="0000FF"/>
                </a:solidFill>
              </a:rPr>
              <a:t>以同等地位</a:t>
            </a:r>
            <a:r>
              <a:rPr lang="zh-CN" altLang="en-US" sz="2200" b="1" dirty="0"/>
              <a:t>存储在存储器中。</a:t>
            </a:r>
          </a:p>
          <a:p>
            <a:pPr marL="228600" lvl="0" indent="-228600" algn="just" eaLnBrk="1" hangingPunct="1">
              <a:lnSpc>
                <a:spcPct val="120000"/>
              </a:lnSpc>
              <a:spcBef>
                <a:spcPts val="600"/>
              </a:spcBef>
              <a:spcAft>
                <a:spcPts val="600"/>
              </a:spcAft>
              <a:buFont typeface="Wingdings" panose="05000000000000000000" pitchFamily="2" charset="2"/>
              <a:buChar char="l"/>
            </a:pPr>
            <a:r>
              <a:rPr lang="zh-CN" altLang="en-US" sz="2200" b="1" dirty="0"/>
              <a:t> </a:t>
            </a:r>
            <a:r>
              <a:rPr lang="zh-CN" altLang="en-US" sz="2200" b="1" dirty="0">
                <a:solidFill>
                  <a:srgbClr val="FF0000"/>
                </a:solidFill>
              </a:rPr>
              <a:t>“程序控制”</a:t>
            </a:r>
            <a:r>
              <a:rPr lang="zh-CN" altLang="en-US" sz="2200" b="1" dirty="0"/>
              <a:t>指的是计算机</a:t>
            </a:r>
            <a:r>
              <a:rPr lang="zh-CN" altLang="en-US" sz="2200" b="1" dirty="0">
                <a:solidFill>
                  <a:srgbClr val="FF0000"/>
                </a:solidFill>
              </a:rPr>
              <a:t>按照顺序</a:t>
            </a:r>
            <a:r>
              <a:rPr lang="zh-CN" altLang="en-US" sz="2200" b="1" dirty="0">
                <a:solidFill>
                  <a:srgbClr val="0000FF"/>
                </a:solidFill>
              </a:rPr>
              <a:t>自动、连续地</a:t>
            </a:r>
            <a:r>
              <a:rPr lang="zh-CN" altLang="en-US" sz="2200" b="1" dirty="0"/>
              <a:t>从存储器逐条取出程序的指令加以分析并执行。</a:t>
            </a:r>
          </a:p>
        </p:txBody>
      </p:sp>
      <p:sp>
        <p:nvSpPr>
          <p:cNvPr id="74756"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4"/>
          <p:cNvGrpSpPr/>
          <p:nvPr/>
        </p:nvGrpSpPr>
        <p:grpSpPr>
          <a:xfrm>
            <a:off x="4521200" y="2917825"/>
            <a:ext cx="2687638" cy="2347913"/>
            <a:chOff x="2914" y="1935"/>
            <a:chExt cx="2256" cy="1972"/>
          </a:xfrm>
        </p:grpSpPr>
        <p:sp>
          <p:nvSpPr>
            <p:cNvPr id="75817" name="Rectangle 5"/>
            <p:cNvSpPr/>
            <p:nvPr/>
          </p:nvSpPr>
          <p:spPr>
            <a:xfrm>
              <a:off x="2914" y="1935"/>
              <a:ext cx="2256" cy="1972"/>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44" name="Text Box 6"/>
            <p:cNvSpPr txBox="1">
              <a:spLocks noChangeArrowheads="1"/>
            </p:cNvSpPr>
            <p:nvPr/>
          </p:nvSpPr>
          <p:spPr bwMode="auto">
            <a:xfrm>
              <a:off x="3274" y="2882"/>
              <a:ext cx="585" cy="972"/>
            </a:xfrm>
            <a:prstGeom prst="rect">
              <a:avLst/>
            </a:prstGeom>
            <a:solidFill>
              <a:srgbClr val="FFFFFF"/>
            </a:solidFill>
            <a:ln w="19050">
              <a:solidFill>
                <a:srgbClr val="000000"/>
              </a:solidFill>
              <a:miter lim="800000"/>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80000"/>
                </a:lnSpc>
                <a:spcBef>
                  <a:spcPct val="0"/>
                </a:spcBef>
                <a:spcAft>
                  <a:spcPct val="0"/>
                </a:spcAft>
                <a:buClrTx/>
                <a:buSzTx/>
                <a:buFontTx/>
                <a:buNone/>
                <a:defRPr/>
              </a:pPr>
              <a:r>
                <a:rPr kumimoji="0" lang="zh-CN" altLang="en-US" sz="2325"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寄存器组</a:t>
              </a:r>
              <a:endParaRPr kumimoji="0" lang="zh-CN" altLang="en-US" sz="232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Text Box 7"/>
            <p:cNvSpPr txBox="1">
              <a:spLocks noChangeArrowheads="1"/>
            </p:cNvSpPr>
            <p:nvPr/>
          </p:nvSpPr>
          <p:spPr bwMode="auto">
            <a:xfrm>
              <a:off x="4160" y="2884"/>
              <a:ext cx="549" cy="973"/>
            </a:xfrm>
            <a:prstGeom prst="rect">
              <a:avLst/>
            </a:prstGeom>
            <a:solidFill>
              <a:srgbClr val="FFFFFF"/>
            </a:solidFill>
            <a:ln w="19050">
              <a:solidFill>
                <a:srgbClr val="000000"/>
              </a:solidFill>
              <a:miter lim="800000"/>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2325"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运算器</a:t>
              </a:r>
              <a:endParaRPr kumimoji="0" lang="zh-CN" altLang="en-US" sz="232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20" name="Text Box 8"/>
            <p:cNvSpPr txBox="1"/>
            <p:nvPr/>
          </p:nvSpPr>
          <p:spPr>
            <a:xfrm>
              <a:off x="3172" y="1969"/>
              <a:ext cx="1765" cy="726"/>
            </a:xfrm>
            <a:prstGeom prst="rect">
              <a:avLst/>
            </a:prstGeom>
            <a:solidFill>
              <a:srgbClr val="FFFFFF"/>
            </a:solidFill>
            <a:ln w="19050" cap="flat" cmpd="sng">
              <a:solidFill>
                <a:srgbClr val="000000"/>
              </a:solidFill>
              <a:prstDash val="lgDash"/>
              <a:miter/>
              <a:headEnd type="none" w="med" len="med"/>
              <a:tailEnd type="none" w="med" len="med"/>
            </a:ln>
          </p:spPr>
          <p:txBody>
            <a:bodyPr lIns="52226" tIns="26116" rIns="52226" bIns="26116"/>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defTabSz="717550" eaLnBrk="1" hangingPunct="1">
                <a:spcBef>
                  <a:spcPct val="0"/>
                </a:spcBef>
                <a:buNone/>
              </a:pPr>
              <a:endParaRPr lang="zh-CN" altLang="en-US" sz="3600" dirty="0"/>
            </a:p>
          </p:txBody>
        </p:sp>
        <p:sp>
          <p:nvSpPr>
            <p:cNvPr id="47" name="Text Box 9"/>
            <p:cNvSpPr txBox="1">
              <a:spLocks noChangeArrowheads="1"/>
            </p:cNvSpPr>
            <p:nvPr/>
          </p:nvSpPr>
          <p:spPr bwMode="auto">
            <a:xfrm>
              <a:off x="4762" y="2886"/>
              <a:ext cx="408" cy="1008"/>
            </a:xfrm>
            <a:prstGeom prst="rect">
              <a:avLst/>
            </a:prstGeom>
            <a:noFill/>
            <a:ln>
              <a:noFill/>
            </a:ln>
          </p:spPr>
          <p:txBody>
            <a:bodyPr vert="eaVert"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90000"/>
                </a:lnSpc>
                <a:spcBef>
                  <a:spcPct val="0"/>
                </a:spcBef>
                <a:spcAft>
                  <a:spcPct val="0"/>
                </a:spcAft>
                <a:buClrTx/>
                <a:buSzTx/>
                <a:buFontTx/>
                <a:buNone/>
                <a:defRPr/>
              </a:pPr>
              <a:r>
                <a:rPr kumimoji="0" lang="zh-CN" altLang="en-US" sz="1725"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中央处理器</a:t>
              </a:r>
              <a:endParaRPr kumimoji="0" lang="zh-CN" altLang="en-US" sz="172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22" name="Line 10"/>
            <p:cNvSpPr/>
            <p:nvPr/>
          </p:nvSpPr>
          <p:spPr>
            <a:xfrm flipH="1">
              <a:off x="4418" y="2699"/>
              <a:ext cx="5" cy="187"/>
            </a:xfrm>
            <a:prstGeom prst="line">
              <a:avLst/>
            </a:prstGeom>
            <a:ln w="19050" cap="flat" cmpd="sng">
              <a:solidFill>
                <a:srgbClr val="000000"/>
              </a:solidFill>
              <a:prstDash val="solid"/>
              <a:headEnd type="none" w="med" len="med"/>
              <a:tailEnd type="triangle" w="sm" len="med"/>
            </a:ln>
          </p:spPr>
          <p:txBody>
            <a:bodyPr/>
            <a:lstStyle/>
            <a:p>
              <a:endParaRPr lang="zh-CN" altLang="en-US"/>
            </a:p>
          </p:txBody>
        </p:sp>
        <p:sp>
          <p:nvSpPr>
            <p:cNvPr id="75823" name="AutoShape 11"/>
            <p:cNvSpPr/>
            <p:nvPr/>
          </p:nvSpPr>
          <p:spPr>
            <a:xfrm rot="-5400000">
              <a:off x="3912" y="3192"/>
              <a:ext cx="200" cy="273"/>
            </a:xfrm>
            <a:prstGeom prst="upDownArrow">
              <a:avLst>
                <a:gd name="adj1" fmla="val 50000"/>
                <a:gd name="adj2" fmla="val 27300"/>
              </a:avLst>
            </a:prstGeom>
            <a:solidFill>
              <a:srgbClr val="FFFFFF"/>
            </a:solidFill>
            <a:ln w="9525" cap="flat" cmpd="sng">
              <a:solidFill>
                <a:srgbClr val="000000"/>
              </a:solidFill>
              <a:prstDash val="solid"/>
              <a:miter/>
              <a:headEnd type="none" w="med" len="med"/>
              <a:tailEnd type="none" w="med" len="med"/>
            </a:ln>
          </p:spPr>
          <p:txBody>
            <a:bodyPr vert="eaVert"/>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50" name="Text Box 12"/>
            <p:cNvSpPr txBox="1">
              <a:spLocks noChangeArrowheads="1"/>
            </p:cNvSpPr>
            <p:nvPr/>
          </p:nvSpPr>
          <p:spPr bwMode="auto">
            <a:xfrm>
              <a:off x="3666" y="2594"/>
              <a:ext cx="825" cy="360"/>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50000"/>
                </a:lnSpc>
                <a:spcBef>
                  <a:spcPct val="0"/>
                </a:spcBef>
                <a:spcAft>
                  <a:spcPct val="0"/>
                </a:spcAft>
                <a:buClrTx/>
                <a:buSzTx/>
                <a:buFontTx/>
                <a:buNone/>
                <a:defRPr/>
              </a:pPr>
              <a:endParaRPr kumimoji="0" lang="zh-CN" altLang="en-US" sz="322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25" name="Line 13"/>
            <p:cNvSpPr/>
            <p:nvPr/>
          </p:nvSpPr>
          <p:spPr>
            <a:xfrm>
              <a:off x="3560" y="2682"/>
              <a:ext cx="0" cy="204"/>
            </a:xfrm>
            <a:prstGeom prst="line">
              <a:avLst/>
            </a:prstGeom>
            <a:ln w="19050" cap="flat" cmpd="sng">
              <a:solidFill>
                <a:srgbClr val="000000"/>
              </a:solidFill>
              <a:prstDash val="solid"/>
              <a:headEnd type="none" w="med" len="med"/>
              <a:tailEnd type="triangle" w="sm" len="med"/>
            </a:ln>
          </p:spPr>
          <p:txBody>
            <a:bodyPr/>
            <a:lstStyle/>
            <a:p>
              <a:endParaRPr lang="zh-CN" altLang="en-US"/>
            </a:p>
          </p:txBody>
        </p:sp>
        <p:sp>
          <p:nvSpPr>
            <p:cNvPr id="52" name="Text Box 14"/>
            <p:cNvSpPr txBox="1">
              <a:spLocks noChangeArrowheads="1"/>
            </p:cNvSpPr>
            <p:nvPr/>
          </p:nvSpPr>
          <p:spPr bwMode="auto">
            <a:xfrm>
              <a:off x="3384" y="2016"/>
              <a:ext cx="1226" cy="276"/>
            </a:xfrm>
            <a:prstGeom prst="rect">
              <a:avLst/>
            </a:prstGeom>
            <a:noFill/>
            <a:ln w="19050">
              <a:solidFill>
                <a:srgbClr val="000000"/>
              </a:solidFill>
              <a:miter lim="800000"/>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指令计数器</a:t>
              </a:r>
              <a:endParaRPr kumimoji="0" lang="zh-CN" altLang="en-US" sz="322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Text Box 15"/>
            <p:cNvSpPr txBox="1">
              <a:spLocks noChangeArrowheads="1"/>
            </p:cNvSpPr>
            <p:nvPr/>
          </p:nvSpPr>
          <p:spPr bwMode="auto">
            <a:xfrm>
              <a:off x="3398" y="2368"/>
              <a:ext cx="1226" cy="277"/>
            </a:xfrm>
            <a:prstGeom prst="rect">
              <a:avLst/>
            </a:prstGeom>
            <a:noFill/>
            <a:ln w="19050">
              <a:solidFill>
                <a:srgbClr val="000000"/>
              </a:solidFill>
              <a:miter lim="800000"/>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指令寄存器</a:t>
              </a:r>
              <a:endParaRPr kumimoji="0" lang="zh-CN" altLang="en-US" sz="322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 name="Text Box 16"/>
            <p:cNvSpPr txBox="1">
              <a:spLocks noChangeArrowheads="1"/>
            </p:cNvSpPr>
            <p:nvPr/>
          </p:nvSpPr>
          <p:spPr bwMode="auto">
            <a:xfrm>
              <a:off x="4474" y="2011"/>
              <a:ext cx="589" cy="667"/>
            </a:xfrm>
            <a:prstGeom prst="rect">
              <a:avLst/>
            </a:prstGeom>
            <a:noFill/>
            <a:ln>
              <a:noFill/>
            </a:ln>
          </p:spPr>
          <p:txBody>
            <a:bodyPr vert="eaVert"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3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控制器</a:t>
              </a:r>
              <a:endParaRPr kumimoji="0" lang="zh-CN" altLang="en-US" sz="322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75779" name="Group 20"/>
          <p:cNvGrpSpPr/>
          <p:nvPr/>
        </p:nvGrpSpPr>
        <p:grpSpPr>
          <a:xfrm>
            <a:off x="1941513" y="2717800"/>
            <a:ext cx="1516062" cy="2733675"/>
            <a:chOff x="720" y="1933"/>
            <a:chExt cx="1275" cy="2019"/>
          </a:xfrm>
        </p:grpSpPr>
        <p:sp>
          <p:nvSpPr>
            <p:cNvPr id="75800" name="Rectangle 21"/>
            <p:cNvSpPr/>
            <p:nvPr/>
          </p:nvSpPr>
          <p:spPr>
            <a:xfrm>
              <a:off x="793" y="1933"/>
              <a:ext cx="1069" cy="199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75801" name="Text Box 22"/>
            <p:cNvSpPr txBox="1"/>
            <p:nvPr/>
          </p:nvSpPr>
          <p:spPr>
            <a:xfrm>
              <a:off x="1021" y="2001"/>
              <a:ext cx="362" cy="408"/>
            </a:xfrm>
            <a:prstGeom prst="rect">
              <a:avLst/>
            </a:prstGeom>
            <a:noFill/>
            <a:ln w="9525">
              <a:noFill/>
            </a:ln>
          </p:spPr>
          <p:txBody>
            <a:bodyPr vert="eaVert" lIns="52226" tIns="26116" rIns="52226" bIns="26116"/>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defTabSz="717550" eaLnBrk="1" hangingPunct="1">
                <a:lnSpc>
                  <a:spcPct val="110000"/>
                </a:lnSpc>
                <a:spcBef>
                  <a:spcPct val="0"/>
                </a:spcBef>
                <a:buNone/>
              </a:pPr>
              <a:r>
                <a:rPr lang="zh-CN" altLang="en-US" sz="1500" b="1" dirty="0">
                  <a:latin typeface="Times New Roman" panose="02020603050405020304" pitchFamily="18" charset="0"/>
                </a:rPr>
                <a:t>程序</a:t>
              </a:r>
              <a:endParaRPr lang="zh-CN" altLang="en-US" sz="3000" b="1" dirty="0"/>
            </a:p>
          </p:txBody>
        </p:sp>
        <p:grpSp>
          <p:nvGrpSpPr>
            <p:cNvPr id="75802" name="Group 23"/>
            <p:cNvGrpSpPr/>
            <p:nvPr/>
          </p:nvGrpSpPr>
          <p:grpSpPr>
            <a:xfrm>
              <a:off x="1326" y="2029"/>
              <a:ext cx="669" cy="1923"/>
              <a:chOff x="1326" y="2029"/>
              <a:chExt cx="669" cy="1923"/>
            </a:xfrm>
          </p:grpSpPr>
          <p:sp>
            <p:nvSpPr>
              <p:cNvPr id="18" name="Text Box 24"/>
              <p:cNvSpPr txBox="1">
                <a:spLocks noChangeArrowheads="1"/>
              </p:cNvSpPr>
              <p:nvPr/>
            </p:nvSpPr>
            <p:spPr bwMode="auto">
              <a:xfrm>
                <a:off x="1350" y="2061"/>
                <a:ext cx="579" cy="306"/>
              </a:xfrm>
              <a:prstGeom prst="rect">
                <a:avLst/>
              </a:prstGeom>
              <a:noFill/>
              <a:ln>
                <a:noFill/>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a:t>
                </a:r>
              </a:p>
            </p:txBody>
          </p:sp>
          <p:sp>
            <p:nvSpPr>
              <p:cNvPr id="19" name="Text Box 25"/>
              <p:cNvSpPr txBox="1">
                <a:spLocks noChangeArrowheads="1"/>
              </p:cNvSpPr>
              <p:nvPr/>
            </p:nvSpPr>
            <p:spPr bwMode="auto">
              <a:xfrm>
                <a:off x="1350" y="2250"/>
                <a:ext cx="579" cy="306"/>
              </a:xfrm>
              <a:prstGeom prst="rect">
                <a:avLst/>
              </a:prstGeom>
              <a:noFill/>
              <a:ln>
                <a:noFill/>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a:t>
                </a:r>
                <a:endParaRPr kumimoji="0" lang="en-US" altLang="zh-CN" sz="27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Text Box 26"/>
              <p:cNvSpPr txBox="1">
                <a:spLocks noChangeArrowheads="1"/>
              </p:cNvSpPr>
              <p:nvPr/>
            </p:nvSpPr>
            <p:spPr bwMode="auto">
              <a:xfrm>
                <a:off x="1350" y="2553"/>
                <a:ext cx="579" cy="307"/>
              </a:xfrm>
              <a:prstGeom prst="rect">
                <a:avLst/>
              </a:prstGeom>
              <a:noFill/>
              <a:ln>
                <a:noFill/>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k</a:t>
                </a:r>
              </a:p>
              <a:p>
                <a:pPr marL="0" marR="0" lvl="0" indent="0" algn="l" defTabSz="717550" rtl="0" eaLnBrk="1" fontAlgn="base" latinLnBrk="0" hangingPunct="1">
                  <a:lnSpc>
                    <a:spcPct val="100000"/>
                  </a:lnSpc>
                  <a:spcBef>
                    <a:spcPct val="0"/>
                  </a:spcBef>
                  <a:spcAft>
                    <a:spcPct val="0"/>
                  </a:spcAft>
                  <a:buClrTx/>
                  <a:buSzTx/>
                  <a:buFontTx/>
                  <a:buNone/>
                  <a:defRPr/>
                </a:pPr>
                <a:endParaRPr kumimoji="0" lang="en-US" altLang="zh-CN" sz="27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Text Box 27"/>
              <p:cNvSpPr txBox="1">
                <a:spLocks noChangeArrowheads="1"/>
              </p:cNvSpPr>
              <p:nvPr/>
            </p:nvSpPr>
            <p:spPr bwMode="auto">
              <a:xfrm>
                <a:off x="1350" y="2819"/>
                <a:ext cx="579" cy="307"/>
              </a:xfrm>
              <a:prstGeom prst="rect">
                <a:avLst/>
              </a:prstGeom>
              <a:noFill/>
              <a:ln>
                <a:noFill/>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n</a:t>
                </a:r>
              </a:p>
              <a:p>
                <a:pPr marL="0" marR="0" lvl="0" indent="0" algn="l" defTabSz="717550" rtl="0" eaLnBrk="1" fontAlgn="base" latinLnBrk="0" hangingPunct="1">
                  <a:lnSpc>
                    <a:spcPct val="100000"/>
                  </a:lnSpc>
                  <a:spcBef>
                    <a:spcPct val="0"/>
                  </a:spcBef>
                  <a:spcAft>
                    <a:spcPct val="0"/>
                  </a:spcAft>
                  <a:buClrTx/>
                  <a:buSzTx/>
                  <a:buFontTx/>
                  <a:buNone/>
                  <a:defRPr/>
                </a:pPr>
                <a:endParaRPr kumimoji="0" lang="en-US" altLang="zh-CN" sz="27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09" name="Line 28"/>
              <p:cNvSpPr/>
              <p:nvPr/>
            </p:nvSpPr>
            <p:spPr>
              <a:xfrm>
                <a:off x="1465" y="2504"/>
                <a:ext cx="142" cy="0"/>
              </a:xfrm>
              <a:prstGeom prst="line">
                <a:avLst/>
              </a:prstGeom>
              <a:ln w="12700" cap="flat" cmpd="sng">
                <a:solidFill>
                  <a:srgbClr val="000000"/>
                </a:solidFill>
                <a:prstDash val="sysDot"/>
                <a:headEnd type="none" w="med" len="med"/>
                <a:tailEnd type="none" w="med" len="med"/>
              </a:ln>
            </p:spPr>
            <p:txBody>
              <a:bodyPr/>
              <a:lstStyle/>
              <a:p>
                <a:endParaRPr lang="zh-CN" altLang="en-US"/>
              </a:p>
            </p:txBody>
          </p:sp>
          <p:sp>
            <p:nvSpPr>
              <p:cNvPr id="75810" name="Line 29"/>
              <p:cNvSpPr/>
              <p:nvPr/>
            </p:nvSpPr>
            <p:spPr>
              <a:xfrm>
                <a:off x="1458" y="2785"/>
                <a:ext cx="143" cy="0"/>
              </a:xfrm>
              <a:prstGeom prst="line">
                <a:avLst/>
              </a:prstGeom>
              <a:ln w="12700" cap="flat" cmpd="sng">
                <a:solidFill>
                  <a:srgbClr val="000000"/>
                </a:solidFill>
                <a:prstDash val="sysDot"/>
                <a:headEnd type="none" w="med" len="med"/>
                <a:tailEnd type="none" w="med" len="med"/>
              </a:ln>
            </p:spPr>
            <p:txBody>
              <a:bodyPr/>
              <a:lstStyle/>
              <a:p>
                <a:endParaRPr lang="zh-CN" altLang="en-US"/>
              </a:p>
            </p:txBody>
          </p:sp>
          <p:sp>
            <p:nvSpPr>
              <p:cNvPr id="75811" name="Rectangle 30"/>
              <p:cNvSpPr/>
              <p:nvPr/>
            </p:nvSpPr>
            <p:spPr>
              <a:xfrm>
                <a:off x="1326" y="2029"/>
                <a:ext cx="421" cy="1018"/>
              </a:xfrm>
              <a:prstGeom prst="rect">
                <a:avLst/>
              </a:prstGeom>
              <a:noFill/>
              <a:ln w="6350" cap="flat" cmpd="sng">
                <a:solidFill>
                  <a:srgbClr val="000000"/>
                </a:solidFill>
                <a:prstDash val="dash"/>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25" name="Text Box 31"/>
              <p:cNvSpPr txBox="1">
                <a:spLocks noChangeArrowheads="1"/>
              </p:cNvSpPr>
              <p:nvPr/>
            </p:nvSpPr>
            <p:spPr bwMode="auto">
              <a:xfrm>
                <a:off x="1350" y="3097"/>
                <a:ext cx="550" cy="428"/>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数据</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a:t>
                </a:r>
              </a:p>
            </p:txBody>
          </p:sp>
          <p:sp>
            <p:nvSpPr>
              <p:cNvPr id="26" name="Text Box 32"/>
              <p:cNvSpPr txBox="1">
                <a:spLocks noChangeArrowheads="1"/>
              </p:cNvSpPr>
              <p:nvPr/>
            </p:nvSpPr>
            <p:spPr bwMode="auto">
              <a:xfrm>
                <a:off x="1350" y="3291"/>
                <a:ext cx="550" cy="427"/>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数据</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a:t>
                </a:r>
              </a:p>
            </p:txBody>
          </p:sp>
          <p:sp>
            <p:nvSpPr>
              <p:cNvPr id="27" name="Text Box 33"/>
              <p:cNvSpPr txBox="1">
                <a:spLocks noChangeArrowheads="1"/>
              </p:cNvSpPr>
              <p:nvPr/>
            </p:nvSpPr>
            <p:spPr bwMode="auto">
              <a:xfrm>
                <a:off x="1355" y="3524"/>
                <a:ext cx="640" cy="428"/>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数据</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m</a:t>
                </a:r>
              </a:p>
            </p:txBody>
          </p:sp>
          <p:sp>
            <p:nvSpPr>
              <p:cNvPr id="75815" name="Line 34"/>
              <p:cNvSpPr/>
              <p:nvPr/>
            </p:nvSpPr>
            <p:spPr>
              <a:xfrm>
                <a:off x="1458" y="3539"/>
                <a:ext cx="142" cy="0"/>
              </a:xfrm>
              <a:prstGeom prst="line">
                <a:avLst/>
              </a:prstGeom>
              <a:ln w="12700" cap="flat" cmpd="sng">
                <a:solidFill>
                  <a:srgbClr val="000000"/>
                </a:solidFill>
                <a:prstDash val="sysDot"/>
                <a:headEnd type="none" w="med" len="med"/>
                <a:tailEnd type="none" w="med" len="med"/>
              </a:ln>
            </p:spPr>
            <p:txBody>
              <a:bodyPr/>
              <a:lstStyle/>
              <a:p>
                <a:endParaRPr lang="zh-CN" altLang="en-US"/>
              </a:p>
            </p:txBody>
          </p:sp>
          <p:sp>
            <p:nvSpPr>
              <p:cNvPr id="75816" name="Rectangle 35"/>
              <p:cNvSpPr/>
              <p:nvPr/>
            </p:nvSpPr>
            <p:spPr>
              <a:xfrm>
                <a:off x="1326" y="3104"/>
                <a:ext cx="421" cy="689"/>
              </a:xfrm>
              <a:prstGeom prst="rect">
                <a:avLst/>
              </a:prstGeom>
              <a:noFill/>
              <a:ln w="6350" cap="flat" cmpd="sng">
                <a:solidFill>
                  <a:srgbClr val="000000"/>
                </a:solidFill>
                <a:prstDash val="dash"/>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grpSp>
        <p:sp>
          <p:nvSpPr>
            <p:cNvPr id="75803" name="Text Box 36"/>
            <p:cNvSpPr txBox="1"/>
            <p:nvPr/>
          </p:nvSpPr>
          <p:spPr>
            <a:xfrm>
              <a:off x="1022" y="3045"/>
              <a:ext cx="384" cy="408"/>
            </a:xfrm>
            <a:prstGeom prst="rect">
              <a:avLst/>
            </a:prstGeom>
            <a:noFill/>
            <a:ln w="9525">
              <a:noFill/>
            </a:ln>
          </p:spPr>
          <p:txBody>
            <a:bodyPr vert="eaVert" lIns="52226" tIns="26116" rIns="52226" bIns="26116"/>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defTabSz="717550" eaLnBrk="1" hangingPunct="1">
                <a:lnSpc>
                  <a:spcPct val="110000"/>
                </a:lnSpc>
                <a:spcBef>
                  <a:spcPct val="0"/>
                </a:spcBef>
                <a:buNone/>
              </a:pPr>
              <a:r>
                <a:rPr lang="zh-CN" altLang="en-US" sz="1500" b="1" dirty="0">
                  <a:latin typeface="Times New Roman" panose="02020603050405020304" pitchFamily="18" charset="0"/>
                </a:rPr>
                <a:t>数据</a:t>
              </a:r>
              <a:endParaRPr lang="zh-CN" altLang="en-US" sz="3000" b="1" dirty="0"/>
            </a:p>
          </p:txBody>
        </p:sp>
        <p:sp>
          <p:nvSpPr>
            <p:cNvPr id="17" name="Text Box 37"/>
            <p:cNvSpPr txBox="1">
              <a:spLocks noChangeArrowheads="1"/>
            </p:cNvSpPr>
            <p:nvPr/>
          </p:nvSpPr>
          <p:spPr bwMode="auto">
            <a:xfrm>
              <a:off x="720" y="3060"/>
              <a:ext cx="368" cy="892"/>
            </a:xfrm>
            <a:prstGeom prst="rect">
              <a:avLst/>
            </a:prstGeom>
            <a:noFill/>
            <a:ln>
              <a:noFill/>
            </a:ln>
          </p:spPr>
          <p:txBody>
            <a:bodyPr vert="eaVert"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725"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内存储器</a:t>
              </a:r>
              <a:endParaRPr kumimoji="0" lang="zh-CN" altLang="en-US" sz="172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5780" name="矩形 2"/>
          <p:cNvSpPr/>
          <p:nvPr/>
        </p:nvSpPr>
        <p:spPr>
          <a:xfrm>
            <a:off x="292100" y="1314450"/>
            <a:ext cx="8423275" cy="5334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342900" eaLnBrk="1" hangingPunct="1">
              <a:lnSpc>
                <a:spcPct val="150000"/>
              </a:lnSpc>
              <a:spcBef>
                <a:spcPct val="0"/>
              </a:spcBef>
              <a:buNone/>
            </a:pPr>
            <a:r>
              <a:rPr lang="en-US" altLang="zh-CN" sz="2200" b="1" dirty="0"/>
              <a:t>CPU</a:t>
            </a:r>
            <a:r>
              <a:rPr lang="zh-CN" altLang="en-US" sz="2200" b="1" dirty="0"/>
              <a:t>主要由运算器、控制器和寄存器组三部分组成。</a:t>
            </a:r>
          </a:p>
        </p:txBody>
      </p:sp>
      <p:sp>
        <p:nvSpPr>
          <p:cNvPr id="7" name="AutoShape 48"/>
          <p:cNvSpPr>
            <a:spLocks noChangeArrowheads="1"/>
          </p:cNvSpPr>
          <p:nvPr/>
        </p:nvSpPr>
        <p:spPr bwMode="auto">
          <a:xfrm>
            <a:off x="788988" y="2555875"/>
            <a:ext cx="1036638" cy="695325"/>
          </a:xfrm>
          <a:prstGeom prst="wedgeEllipseCallout">
            <a:avLst>
              <a:gd name="adj1" fmla="val 107246"/>
              <a:gd name="adj2" fmla="val 109916"/>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已经启动运行的程序和数据</a:t>
            </a:r>
          </a:p>
        </p:txBody>
      </p:sp>
      <p:sp>
        <p:nvSpPr>
          <p:cNvPr id="8" name="AutoShape 47"/>
          <p:cNvSpPr>
            <a:spLocks noChangeArrowheads="1"/>
          </p:cNvSpPr>
          <p:nvPr/>
        </p:nvSpPr>
        <p:spPr bwMode="auto">
          <a:xfrm>
            <a:off x="6965950" y="2197100"/>
            <a:ext cx="1189038" cy="493713"/>
          </a:xfrm>
          <a:prstGeom prst="wedgeEllipseCallout">
            <a:avLst>
              <a:gd name="adj1" fmla="val -100817"/>
              <a:gd name="adj2" fmla="val 126916"/>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存放待执行指令的地址</a:t>
            </a:r>
          </a:p>
        </p:txBody>
      </p:sp>
      <p:sp>
        <p:nvSpPr>
          <p:cNvPr id="9" name="AutoShape 49"/>
          <p:cNvSpPr>
            <a:spLocks noChangeArrowheads="1"/>
          </p:cNvSpPr>
          <p:nvPr/>
        </p:nvSpPr>
        <p:spPr bwMode="auto">
          <a:xfrm>
            <a:off x="7332663" y="3806825"/>
            <a:ext cx="1189038" cy="636588"/>
          </a:xfrm>
          <a:prstGeom prst="wedgeEllipseCallout">
            <a:avLst>
              <a:gd name="adj1" fmla="val -125505"/>
              <a:gd name="adj2" fmla="val -74570"/>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存放待执行的指令并进行译码</a:t>
            </a:r>
          </a:p>
        </p:txBody>
      </p:sp>
      <p:sp>
        <p:nvSpPr>
          <p:cNvPr id="10" name="AutoShape 51"/>
          <p:cNvSpPr>
            <a:spLocks noChangeArrowheads="1"/>
          </p:cNvSpPr>
          <p:nvPr/>
        </p:nvSpPr>
        <p:spPr bwMode="auto">
          <a:xfrm>
            <a:off x="3897313" y="5394325"/>
            <a:ext cx="1574800" cy="477838"/>
          </a:xfrm>
          <a:prstGeom prst="wedgeEllipseCallout">
            <a:avLst>
              <a:gd name="adj1" fmla="val 37409"/>
              <a:gd name="adj2" fmla="val -97339"/>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暂存参加运算的数据和运算结果</a:t>
            </a:r>
          </a:p>
        </p:txBody>
      </p:sp>
      <p:sp>
        <p:nvSpPr>
          <p:cNvPr id="11" name="AutoShape 50"/>
          <p:cNvSpPr>
            <a:spLocks noChangeArrowheads="1"/>
          </p:cNvSpPr>
          <p:nvPr/>
        </p:nvSpPr>
        <p:spPr bwMode="auto">
          <a:xfrm>
            <a:off x="6313488" y="5422900"/>
            <a:ext cx="955675" cy="422275"/>
          </a:xfrm>
          <a:prstGeom prst="wedgeEllipseCallout">
            <a:avLst>
              <a:gd name="adj1" fmla="val -49083"/>
              <a:gd name="adj2" fmla="val -123674"/>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完成规定的运算</a:t>
            </a:r>
          </a:p>
        </p:txBody>
      </p:sp>
      <p:grpSp>
        <p:nvGrpSpPr>
          <p:cNvPr id="30" name="Group 41"/>
          <p:cNvGrpSpPr/>
          <p:nvPr/>
        </p:nvGrpSpPr>
        <p:grpSpPr>
          <a:xfrm>
            <a:off x="3225800" y="2809875"/>
            <a:ext cx="1857375" cy="481013"/>
            <a:chOff x="1917" y="1856"/>
            <a:chExt cx="1560" cy="405"/>
          </a:xfrm>
        </p:grpSpPr>
        <p:sp>
          <p:nvSpPr>
            <p:cNvPr id="31" name="Text Box 42"/>
            <p:cNvSpPr txBox="1">
              <a:spLocks noChangeArrowheads="1"/>
            </p:cNvSpPr>
            <p:nvPr/>
          </p:nvSpPr>
          <p:spPr bwMode="auto">
            <a:xfrm>
              <a:off x="1988" y="1856"/>
              <a:ext cx="1112" cy="405"/>
            </a:xfrm>
            <a:prstGeom prst="rect">
              <a:avLst/>
            </a:prstGeom>
            <a:noFill/>
            <a:ln>
              <a:noFill/>
            </a:ln>
            <a:effectLst/>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3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zh-CN" altLang="en-US" sz="16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指令地址</a:t>
              </a:r>
              <a:endPar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99" name="Line 43"/>
            <p:cNvSpPr/>
            <p:nvPr/>
          </p:nvSpPr>
          <p:spPr>
            <a:xfrm flipH="1" flipV="1">
              <a:off x="1917" y="2178"/>
              <a:ext cx="1560" cy="0"/>
            </a:xfrm>
            <a:prstGeom prst="line">
              <a:avLst/>
            </a:prstGeom>
            <a:ln w="28575" cap="flat" cmpd="sng">
              <a:solidFill>
                <a:srgbClr val="000000"/>
              </a:solidFill>
              <a:prstDash val="solid"/>
              <a:headEnd type="none" w="med" len="med"/>
              <a:tailEnd type="triangle" w="sm" len="lg"/>
            </a:ln>
          </p:spPr>
          <p:txBody>
            <a:bodyPr/>
            <a:lstStyle/>
            <a:p>
              <a:endParaRPr lang="zh-CN" altLang="en-US"/>
            </a:p>
          </p:txBody>
        </p:sp>
      </p:grpSp>
      <p:grpSp>
        <p:nvGrpSpPr>
          <p:cNvPr id="33" name="Group 38"/>
          <p:cNvGrpSpPr/>
          <p:nvPr/>
        </p:nvGrpSpPr>
        <p:grpSpPr>
          <a:xfrm>
            <a:off x="3246438" y="3192463"/>
            <a:ext cx="1836737" cy="533400"/>
            <a:chOff x="1882" y="2143"/>
            <a:chExt cx="1543" cy="448"/>
          </a:xfrm>
        </p:grpSpPr>
        <p:sp>
          <p:nvSpPr>
            <p:cNvPr id="34" name="Text Box 39"/>
            <p:cNvSpPr txBox="1">
              <a:spLocks noChangeArrowheads="1"/>
            </p:cNvSpPr>
            <p:nvPr/>
          </p:nvSpPr>
          <p:spPr bwMode="auto">
            <a:xfrm>
              <a:off x="1995" y="2143"/>
              <a:ext cx="992" cy="407"/>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30000"/>
                </a:lnSpc>
                <a:spcBef>
                  <a:spcPct val="0"/>
                </a:spcBef>
                <a:spcAft>
                  <a:spcPct val="0"/>
                </a:spcAft>
                <a:buClrTx/>
                <a:buSzTx/>
                <a:buFontTx/>
                <a:buNone/>
                <a:defRPr/>
              </a:pPr>
              <a:r>
                <a:rPr kumimoji="0" lang="zh-CN" altLang="en-US" sz="16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指 令</a:t>
              </a:r>
              <a:endPar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97" name="AutoShape 40"/>
            <p:cNvSpPr/>
            <p:nvPr/>
          </p:nvSpPr>
          <p:spPr>
            <a:xfrm>
              <a:off x="1882" y="2387"/>
              <a:ext cx="1543" cy="204"/>
            </a:xfrm>
            <a:prstGeom prst="rightArrow">
              <a:avLst>
                <a:gd name="adj1" fmla="val 56481"/>
                <a:gd name="adj2" fmla="val 70874"/>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grpSp>
      <p:grpSp>
        <p:nvGrpSpPr>
          <p:cNvPr id="36" name="Group 44"/>
          <p:cNvGrpSpPr/>
          <p:nvPr/>
        </p:nvGrpSpPr>
        <p:grpSpPr>
          <a:xfrm>
            <a:off x="3163888" y="4021138"/>
            <a:ext cx="1749425" cy="403225"/>
            <a:chOff x="1796" y="2954"/>
            <a:chExt cx="1470" cy="340"/>
          </a:xfrm>
        </p:grpSpPr>
        <p:sp>
          <p:nvSpPr>
            <p:cNvPr id="37" name="Text Box 45"/>
            <p:cNvSpPr txBox="1">
              <a:spLocks noChangeArrowheads="1"/>
            </p:cNvSpPr>
            <p:nvPr/>
          </p:nvSpPr>
          <p:spPr bwMode="auto">
            <a:xfrm>
              <a:off x="1796" y="2954"/>
              <a:ext cx="1235" cy="340"/>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2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zh-CN" altLang="en-US" sz="16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操作数地址</a:t>
              </a:r>
              <a:endPar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95" name="Line 46"/>
            <p:cNvSpPr/>
            <p:nvPr/>
          </p:nvSpPr>
          <p:spPr>
            <a:xfrm flipH="1">
              <a:off x="1849" y="3249"/>
              <a:ext cx="1417" cy="0"/>
            </a:xfrm>
            <a:prstGeom prst="line">
              <a:avLst/>
            </a:prstGeom>
            <a:ln w="28575" cap="flat" cmpd="sng">
              <a:solidFill>
                <a:srgbClr val="000000"/>
              </a:solidFill>
              <a:prstDash val="solid"/>
              <a:headEnd type="none" w="med" len="med"/>
              <a:tailEnd type="triangle" w="sm" len="lg"/>
            </a:ln>
          </p:spPr>
          <p:txBody>
            <a:bodyPr/>
            <a:lstStyle/>
            <a:p>
              <a:endParaRPr lang="zh-CN" altLang="en-US"/>
            </a:p>
          </p:txBody>
        </p:sp>
      </p:grpSp>
      <p:grpSp>
        <p:nvGrpSpPr>
          <p:cNvPr id="61" name="组合 60"/>
          <p:cNvGrpSpPr/>
          <p:nvPr/>
        </p:nvGrpSpPr>
        <p:grpSpPr>
          <a:xfrm>
            <a:off x="3240088" y="4494213"/>
            <a:ext cx="1658937" cy="604837"/>
            <a:chOff x="4319678" y="4931785"/>
            <a:chExt cx="2212469" cy="806911"/>
          </a:xfrm>
        </p:grpSpPr>
        <p:sp>
          <p:nvSpPr>
            <p:cNvPr id="75792" name="AutoShape 40"/>
            <p:cNvSpPr/>
            <p:nvPr/>
          </p:nvSpPr>
          <p:spPr>
            <a:xfrm>
              <a:off x="4319678" y="4931785"/>
              <a:ext cx="2212469" cy="324035"/>
            </a:xfrm>
            <a:prstGeom prst="rightArrow">
              <a:avLst>
                <a:gd name="adj1" fmla="val 56481"/>
                <a:gd name="adj2" fmla="val 70870"/>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40" name="Text Box 18"/>
            <p:cNvSpPr txBox="1">
              <a:spLocks noChangeArrowheads="1"/>
            </p:cNvSpPr>
            <p:nvPr/>
          </p:nvSpPr>
          <p:spPr bwMode="auto">
            <a:xfrm>
              <a:off x="4584327" y="5046150"/>
              <a:ext cx="1420639" cy="692546"/>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50000"/>
                </a:lnSpc>
                <a:spcBef>
                  <a:spcPct val="0"/>
                </a:spcBef>
                <a:spcAft>
                  <a:spcPct val="0"/>
                </a:spcAft>
                <a:buClrTx/>
                <a:buSzTx/>
                <a:buFontTx/>
                <a:buNone/>
                <a:defRPr/>
              </a:pPr>
              <a:r>
                <a:rPr kumimoji="0" lang="zh-CN" altLang="en-US" sz="16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数 据</a:t>
              </a:r>
              <a:endPar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9" name="AutoShape 40"/>
          <p:cNvSpPr/>
          <p:nvPr/>
        </p:nvSpPr>
        <p:spPr>
          <a:xfrm flipH="1">
            <a:off x="3206750" y="4889500"/>
            <a:ext cx="1685925" cy="242888"/>
          </a:xfrm>
          <a:prstGeom prst="rightArrow">
            <a:avLst>
              <a:gd name="adj1" fmla="val 56481"/>
              <a:gd name="adj2" fmla="val 70857"/>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75791"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righ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right)">
                                      <p:cBhvr>
                                        <p:cTn id="5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5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a:spLocks noGrp="1"/>
          </p:cNvSpPr>
          <p:nvPr>
            <p:ph idx="1"/>
          </p:nvPr>
        </p:nvSpPr>
        <p:spPr>
          <a:xfrm>
            <a:off x="323850" y="1495425"/>
            <a:ext cx="8280400" cy="2555875"/>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ts val="1350"/>
              </a:spcBef>
              <a:spcAft>
                <a:spcPct val="0"/>
              </a:spcAft>
              <a:buClr>
                <a:srgbClr val="C00000"/>
              </a:buClr>
              <a:buSzPct val="90000"/>
              <a:buFont typeface="Wingdings" panose="05000000000000000000" pitchFamily="2" charset="2"/>
              <a:buChar char="u"/>
              <a:defRPr/>
            </a:pPr>
            <a:r>
              <a:rPr kumimoji="0" lang="zh-CN" altLang="en-US" sz="2200" b="1" i="0" u="none" strike="noStrike" kern="1200" cap="none" spc="0" normalizeH="0" baseline="0" noProof="0" dirty="0">
                <a:ln>
                  <a:noFill/>
                </a:ln>
                <a:solidFill>
                  <a:srgbClr val="FF0000"/>
                </a:solidFill>
                <a:effectLst/>
                <a:uLnTx/>
                <a:uFillTx/>
                <a:latin typeface="+mn-ea"/>
                <a:ea typeface="+mn-ea"/>
                <a:cs typeface="+mn-cs"/>
              </a:rPr>
              <a:t>指令：</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指示计算机执行特定操作（告诉计算机做什么以及如何做）的命令，一条指令是计算机硬件可以执行的一步操作。 </a:t>
            </a:r>
            <a:endParaRPr kumimoji="0" lang="en-US" altLang="zh-CN" sz="22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just" defTabSz="914400" rtl="0" eaLnBrk="0" fontAlgn="base" latinLnBrk="0" hangingPunct="0">
              <a:lnSpc>
                <a:spcPct val="100000"/>
              </a:lnSpc>
              <a:spcBef>
                <a:spcPts val="1350"/>
              </a:spcBef>
              <a:spcAft>
                <a:spcPct val="0"/>
              </a:spcAft>
              <a:buClr>
                <a:srgbClr val="C00000"/>
              </a:buClr>
              <a:buSzPct val="90000"/>
              <a:buFont typeface="Wingdings" panose="05000000000000000000" pitchFamily="2" charset="2"/>
              <a:buChar char="u"/>
              <a:defRPr/>
            </a:pPr>
            <a:r>
              <a:rPr kumimoji="0" lang="zh-CN" altLang="en-US" sz="2200" b="1" i="0" u="none" strike="noStrike" kern="1200" cap="none" spc="0" normalizeH="0" baseline="0" noProof="0" dirty="0">
                <a:ln>
                  <a:noFill/>
                </a:ln>
                <a:solidFill>
                  <a:srgbClr val="FF0000"/>
                </a:solidFill>
                <a:effectLst/>
                <a:uLnTx/>
                <a:uFillTx/>
                <a:latin typeface="+mn-ea"/>
                <a:ea typeface="+mn-ea"/>
                <a:cs typeface="+mn-cs"/>
              </a:rPr>
              <a:t>程序：</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完成特定任务的一组指令序列。</a:t>
            </a:r>
          </a:p>
          <a:p>
            <a:pPr marL="342900" marR="0" lvl="0" indent="-342900" algn="just" defTabSz="914400" rtl="0" eaLnBrk="0" fontAlgn="base" latinLnBrk="0" hangingPunct="0">
              <a:lnSpc>
                <a:spcPct val="100000"/>
              </a:lnSpc>
              <a:spcBef>
                <a:spcPts val="1350"/>
              </a:spcBef>
              <a:spcAft>
                <a:spcPct val="0"/>
              </a:spcAft>
              <a:buClr>
                <a:srgbClr val="C00000"/>
              </a:buClr>
              <a:buSzPct val="90000"/>
              <a:buFont typeface="Wingdings" panose="05000000000000000000" pitchFamily="2" charset="2"/>
              <a:buChar char="u"/>
              <a:defRPr/>
            </a:pPr>
            <a:r>
              <a:rPr kumimoji="0" lang="zh-CN" altLang="en-US" sz="2200" b="1" i="0" u="none" strike="noStrike" kern="1200" cap="none" spc="0" normalizeH="0" baseline="0" noProof="0" dirty="0">
                <a:ln>
                  <a:noFill/>
                </a:ln>
                <a:solidFill>
                  <a:srgbClr val="FF0000"/>
                </a:solidFill>
                <a:effectLst/>
                <a:uLnTx/>
                <a:uFillTx/>
                <a:latin typeface="+mn-ea"/>
                <a:ea typeface="+mn-ea"/>
                <a:cs typeface="+mn-cs"/>
              </a:rPr>
              <a:t>指令系统：</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所能执行的全部指令的集合，即</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的机器语言，也就是计算机硬件的语言系统。</a:t>
            </a:r>
          </a:p>
        </p:txBody>
      </p:sp>
      <p:sp>
        <p:nvSpPr>
          <p:cNvPr id="5" name="矩形 4"/>
          <p:cNvSpPr/>
          <p:nvPr/>
        </p:nvSpPr>
        <p:spPr>
          <a:xfrm>
            <a:off x="4813300" y="4192588"/>
            <a:ext cx="3436938" cy="312738"/>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文本框 5"/>
          <p:cNvSpPr txBox="1"/>
          <p:nvPr/>
        </p:nvSpPr>
        <p:spPr>
          <a:xfrm>
            <a:off x="4813300" y="4192588"/>
            <a:ext cx="3436938" cy="1476375"/>
          </a:xfrm>
          <a:prstGeom prst="rect">
            <a:avLst/>
          </a:prstGeom>
          <a:noFill/>
          <a:ln w="28575" cap="flat" cmpd="sng">
            <a:solidFill>
              <a:srgbClr val="0000CC"/>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b="1" dirty="0">
                <a:latin typeface="Century Gothic" panose="020B0502020202020204" pitchFamily="34" charset="0"/>
              </a:rPr>
              <a:t>10010101</a:t>
            </a:r>
            <a:r>
              <a:rPr lang="en-US" altLang="zh-CN" sz="1800" dirty="0">
                <a:latin typeface="Century Gothic" panose="020B0502020202020204" pitchFamily="34" charset="0"/>
              </a:rPr>
              <a:t>1100011101010001</a:t>
            </a:r>
          </a:p>
          <a:p>
            <a:pPr marL="0" lvl="0" indent="0">
              <a:spcBef>
                <a:spcPct val="0"/>
              </a:spcBef>
              <a:buNone/>
            </a:pPr>
            <a:r>
              <a:rPr lang="en-US" altLang="zh-CN" sz="1800" b="1" dirty="0">
                <a:latin typeface="Century Gothic" panose="020B0502020202020204" pitchFamily="34" charset="0"/>
              </a:rPr>
              <a:t>10010101</a:t>
            </a:r>
            <a:r>
              <a:rPr lang="en-US" altLang="zh-CN" sz="1800" dirty="0">
                <a:latin typeface="Century Gothic" panose="020B0502020202020204" pitchFamily="34" charset="0"/>
              </a:rPr>
              <a:t>0010010101010010</a:t>
            </a:r>
            <a:endParaRPr lang="en-US" altLang="zh-CN" sz="1800" b="1" dirty="0">
              <a:latin typeface="Century Gothic" panose="020B0502020202020204" pitchFamily="34" charset="0"/>
            </a:endParaRPr>
          </a:p>
          <a:p>
            <a:pPr marL="0" lvl="0" indent="0">
              <a:spcBef>
                <a:spcPct val="0"/>
              </a:spcBef>
              <a:buNone/>
            </a:pPr>
            <a:r>
              <a:rPr lang="en-US" altLang="zh-CN" sz="1800" b="1" dirty="0">
                <a:latin typeface="Century Gothic" panose="020B0502020202020204" pitchFamily="34" charset="0"/>
              </a:rPr>
              <a:t>00111001</a:t>
            </a:r>
            <a:r>
              <a:rPr lang="en-US" altLang="zh-CN" sz="1800" dirty="0">
                <a:latin typeface="Century Gothic" panose="020B0502020202020204" pitchFamily="34" charset="0"/>
              </a:rPr>
              <a:t>1000000101000111</a:t>
            </a:r>
          </a:p>
          <a:p>
            <a:pPr marL="0" lvl="0" indent="0">
              <a:spcBef>
                <a:spcPct val="0"/>
              </a:spcBef>
              <a:buNone/>
            </a:pPr>
            <a:r>
              <a:rPr lang="en-US" altLang="zh-CN" sz="1800" b="1" dirty="0">
                <a:latin typeface="Century Gothic" panose="020B0502020202020204" pitchFamily="34" charset="0"/>
              </a:rPr>
              <a:t>00111001</a:t>
            </a:r>
            <a:r>
              <a:rPr lang="en-US" altLang="zh-CN" sz="1800" dirty="0">
                <a:latin typeface="Century Gothic" panose="020B0502020202020204" pitchFamily="34" charset="0"/>
              </a:rPr>
              <a:t>1000000111001000</a:t>
            </a:r>
          </a:p>
          <a:p>
            <a:pPr marL="0" lvl="0" indent="0">
              <a:spcBef>
                <a:spcPct val="0"/>
              </a:spcBef>
              <a:buNone/>
            </a:pPr>
            <a:r>
              <a:rPr lang="en-US" altLang="zh-CN" sz="1800" b="1" dirty="0">
                <a:latin typeface="Century Gothic" panose="020B0502020202020204" pitchFamily="34" charset="0"/>
              </a:rPr>
              <a:t>10010101</a:t>
            </a:r>
            <a:r>
              <a:rPr lang="en-US" altLang="zh-CN" sz="1800" dirty="0">
                <a:latin typeface="Century Gothic" panose="020B0502020202020204" pitchFamily="34" charset="0"/>
              </a:rPr>
              <a:t>0101001011100011</a:t>
            </a:r>
          </a:p>
        </p:txBody>
      </p:sp>
      <p:sp>
        <p:nvSpPr>
          <p:cNvPr id="7" name="文本框 6"/>
          <p:cNvSpPr txBox="1"/>
          <p:nvPr/>
        </p:nvSpPr>
        <p:spPr>
          <a:xfrm>
            <a:off x="2987675" y="4119563"/>
            <a:ext cx="147478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latin typeface="宋体" panose="02010600030101010101" pitchFamily="2" charset="-122"/>
              </a:rPr>
              <a:t>指令</a:t>
            </a:r>
          </a:p>
        </p:txBody>
      </p:sp>
      <p:cxnSp>
        <p:nvCxnSpPr>
          <p:cNvPr id="8" name="直接箭头连接符 7"/>
          <p:cNvCxnSpPr/>
          <p:nvPr/>
        </p:nvCxnSpPr>
        <p:spPr>
          <a:xfrm>
            <a:off x="4064000" y="4356100"/>
            <a:ext cx="7493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807"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755650" y="1404938"/>
            <a:ext cx="2095500" cy="371475"/>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2"/>
                </a:solidFill>
                <a:effectLst/>
                <a:uLnTx/>
                <a:uFillTx/>
                <a:latin typeface="+mn-ea"/>
                <a:ea typeface="+mn-ea"/>
                <a:cs typeface="+mj-cs"/>
              </a:rPr>
              <a:t>指令的组成</a:t>
            </a:r>
          </a:p>
        </p:txBody>
      </p:sp>
      <p:grpSp>
        <p:nvGrpSpPr>
          <p:cNvPr id="5" name="Group 7"/>
          <p:cNvGrpSpPr/>
          <p:nvPr/>
        </p:nvGrpSpPr>
        <p:grpSpPr>
          <a:xfrm>
            <a:off x="2268538" y="2212975"/>
            <a:ext cx="4270375" cy="431800"/>
            <a:chOff x="1383" y="2069"/>
            <a:chExt cx="3248" cy="295"/>
          </a:xfrm>
        </p:grpSpPr>
        <p:sp>
          <p:nvSpPr>
            <p:cNvPr id="6" name="Text Box 8"/>
            <p:cNvSpPr txBox="1">
              <a:spLocks noChangeArrowheads="1"/>
            </p:cNvSpPr>
            <p:nvPr/>
          </p:nvSpPr>
          <p:spPr bwMode="auto">
            <a:xfrm>
              <a:off x="1383" y="2069"/>
              <a:ext cx="1040" cy="295"/>
            </a:xfrm>
            <a:prstGeom prst="rect">
              <a:avLst/>
            </a:prstGeom>
            <a:solidFill>
              <a:schemeClr val="accent2">
                <a:lumMod val="60000"/>
                <a:lumOff val="40000"/>
              </a:schemeClr>
            </a:solidFill>
            <a:ln w="28575">
              <a:solidFill>
                <a:schemeClr val="tx1"/>
              </a:solidFill>
              <a:miter lim="800000"/>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9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操作码</a:t>
              </a:r>
              <a:endParaRPr kumimoji="0" lang="zh-CN" altLang="en-US" sz="19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Text Box 9"/>
            <p:cNvSpPr txBox="1">
              <a:spLocks noChangeArrowheads="1"/>
            </p:cNvSpPr>
            <p:nvPr/>
          </p:nvSpPr>
          <p:spPr bwMode="auto">
            <a:xfrm>
              <a:off x="2427" y="2069"/>
              <a:ext cx="2204" cy="295"/>
            </a:xfrm>
            <a:prstGeom prst="rect">
              <a:avLst/>
            </a:prstGeom>
            <a:solidFill>
              <a:schemeClr val="accent4">
                <a:lumMod val="40000"/>
                <a:lumOff val="60000"/>
              </a:schemeClr>
            </a:solidFill>
            <a:ln w="28575">
              <a:solidFill>
                <a:schemeClr val="tx1"/>
              </a:solidFill>
              <a:miter lim="800000"/>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9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操 作 数</a:t>
              </a:r>
              <a:endParaRPr kumimoji="0" lang="zh-CN" altLang="en-US" sz="19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8" name="AutoShape 10"/>
          <p:cNvSpPr>
            <a:spLocks noChangeArrowheads="1"/>
          </p:cNvSpPr>
          <p:nvPr/>
        </p:nvSpPr>
        <p:spPr bwMode="auto">
          <a:xfrm>
            <a:off x="1585913" y="3106738"/>
            <a:ext cx="2917825" cy="984250"/>
          </a:xfrm>
          <a:prstGeom prst="wedgeRoundRectCallout">
            <a:avLst>
              <a:gd name="adj1" fmla="val 3286"/>
              <a:gd name="adj2" fmla="val -106262"/>
              <a:gd name="adj3" fmla="val 16667"/>
            </a:avLst>
          </a:prstGeom>
          <a:solidFill>
            <a:schemeClr val="accent2">
              <a:lumMod val="20000"/>
              <a:lumOff val="80000"/>
            </a:schemeClr>
          </a:solidFill>
          <a:ln w="9525" algn="ctr">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l" defTabSz="717550" rtl="0" eaLnBrk="1" fontAlgn="base" latinLnBrk="0" hangingPunct="1">
              <a:lnSpc>
                <a:spcPct val="110000"/>
              </a:lnSpc>
              <a:spcBef>
                <a:spcPct val="0"/>
              </a:spcBef>
              <a:spcAft>
                <a:spcPct val="0"/>
              </a:spcAft>
              <a:buClrTx/>
              <a:buSzTx/>
              <a:buFontTx/>
              <a:buNone/>
              <a:defRPr/>
            </a:pPr>
            <a:r>
              <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指出</a:t>
            </a:r>
            <a:r>
              <a:rPr kumimoji="0" lang="en-US" altLang="zh-CN"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CPU</a:t>
            </a:r>
            <a:r>
              <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应执行何种操作的一个命令词，例如加、减、乘、除等 </a:t>
            </a:r>
          </a:p>
        </p:txBody>
      </p:sp>
      <p:sp>
        <p:nvSpPr>
          <p:cNvPr id="9" name="AutoShape 11"/>
          <p:cNvSpPr>
            <a:spLocks noChangeArrowheads="1"/>
          </p:cNvSpPr>
          <p:nvPr/>
        </p:nvSpPr>
        <p:spPr bwMode="auto">
          <a:xfrm>
            <a:off x="4557713" y="3105150"/>
            <a:ext cx="3187700" cy="985838"/>
          </a:xfrm>
          <a:prstGeom prst="wedgeRoundRectCallout">
            <a:avLst>
              <a:gd name="adj1" fmla="val -34241"/>
              <a:gd name="adj2" fmla="val -104323"/>
              <a:gd name="adj3" fmla="val 16667"/>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l" defTabSz="717550" rtl="0" eaLnBrk="1" fontAlgn="base" latinLnBrk="0" hangingPunct="1">
              <a:lnSpc>
                <a:spcPct val="110000"/>
              </a:lnSpc>
              <a:spcBef>
                <a:spcPct val="0"/>
              </a:spcBef>
              <a:spcAft>
                <a:spcPct val="0"/>
              </a:spcAft>
              <a:buClrTx/>
              <a:buSzTx/>
              <a:buFontTx/>
              <a:buNone/>
              <a:defRPr/>
            </a:pPr>
            <a:r>
              <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指出该指令所操作（处理）的数据或者数据所在位置（内存中的存储单元地址）</a:t>
            </a:r>
          </a:p>
        </p:txBody>
      </p:sp>
      <p:sp>
        <p:nvSpPr>
          <p:cNvPr id="76806" name="矩形 4"/>
          <p:cNvSpPr/>
          <p:nvPr/>
        </p:nvSpPr>
        <p:spPr>
          <a:xfrm>
            <a:off x="827088" y="4797425"/>
            <a:ext cx="7632700" cy="1754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1800" b="1" dirty="0"/>
              <a:t>例如：</a:t>
            </a:r>
            <a:r>
              <a:rPr lang="en-US" altLang="zh-CN" sz="1800" b="1" dirty="0">
                <a:solidFill>
                  <a:srgbClr val="FF0000"/>
                </a:solidFill>
              </a:rPr>
              <a:t>10110000</a:t>
            </a:r>
            <a:r>
              <a:rPr lang="en-US" altLang="zh-CN" sz="1800" b="1" dirty="0"/>
              <a:t>  00000101</a:t>
            </a:r>
          </a:p>
          <a:p>
            <a:pPr marL="0" lvl="0" indent="0" algn="just" eaLnBrk="1" hangingPunct="1">
              <a:lnSpc>
                <a:spcPct val="150000"/>
              </a:lnSpc>
              <a:spcBef>
                <a:spcPct val="0"/>
              </a:spcBef>
              <a:buNone/>
            </a:pPr>
            <a:r>
              <a:rPr lang="zh-CN" altLang="en-US" sz="1800" b="1" dirty="0"/>
              <a:t>这是一条</a:t>
            </a:r>
            <a:r>
              <a:rPr lang="en-US" altLang="zh-CN" sz="1800" b="1" dirty="0"/>
              <a:t>2</a:t>
            </a:r>
            <a:r>
              <a:rPr lang="zh-CN" altLang="en-US" sz="1800" b="1" dirty="0"/>
              <a:t>字节指令，第</a:t>
            </a:r>
            <a:r>
              <a:rPr lang="en-US" altLang="zh-CN" sz="1800" b="1" dirty="0"/>
              <a:t>1</a:t>
            </a:r>
            <a:r>
              <a:rPr lang="zh-CN" altLang="en-US" sz="1800" b="1" dirty="0"/>
              <a:t>个字节（即</a:t>
            </a:r>
            <a:r>
              <a:rPr lang="en-US" altLang="zh-CN" sz="1800" b="1" dirty="0"/>
              <a:t>10110000</a:t>
            </a:r>
            <a:r>
              <a:rPr lang="zh-CN" altLang="en-US" sz="1800" b="1" dirty="0"/>
              <a:t>）表示操作码，第</a:t>
            </a:r>
            <a:r>
              <a:rPr lang="en-US" altLang="zh-CN" sz="1800" b="1" dirty="0"/>
              <a:t>2</a:t>
            </a:r>
            <a:r>
              <a:rPr lang="zh-CN" altLang="en-US" sz="1800" b="1" dirty="0"/>
              <a:t>个字节（即</a:t>
            </a:r>
            <a:r>
              <a:rPr lang="en-US" altLang="zh-CN" sz="1800" b="1" dirty="0"/>
              <a:t>00000101</a:t>
            </a:r>
            <a:r>
              <a:rPr lang="zh-CN" altLang="en-US" sz="1800" b="1" dirty="0"/>
              <a:t>）表示操作数。</a:t>
            </a:r>
            <a:endParaRPr lang="en-US" altLang="zh-CN" sz="1800" b="1" dirty="0"/>
          </a:p>
          <a:p>
            <a:pPr marL="0" lvl="0" indent="0" algn="just" eaLnBrk="1" hangingPunct="1">
              <a:lnSpc>
                <a:spcPct val="150000"/>
              </a:lnSpc>
              <a:spcBef>
                <a:spcPct val="0"/>
              </a:spcBef>
              <a:buNone/>
            </a:pPr>
            <a:r>
              <a:rPr lang="zh-CN" altLang="en-US" sz="1800" b="1" dirty="0"/>
              <a:t>含义：把数</a:t>
            </a:r>
            <a:r>
              <a:rPr lang="en-US" altLang="zh-CN" sz="1800" b="1" dirty="0"/>
              <a:t>5</a:t>
            </a:r>
            <a:r>
              <a:rPr lang="zh-CN" altLang="en-US" sz="1800" b="1" dirty="0"/>
              <a:t>送入累加器</a:t>
            </a:r>
            <a:r>
              <a:rPr lang="en-US" altLang="zh-CN" sz="1800" b="1" dirty="0"/>
              <a:t>A</a:t>
            </a:r>
            <a:r>
              <a:rPr lang="zh-CN" altLang="en-US" sz="1800" b="1" dirty="0"/>
              <a:t>。</a:t>
            </a:r>
            <a:endParaRPr lang="en-US" altLang="zh-CN" sz="1800" b="1" dirty="0"/>
          </a:p>
        </p:txBody>
      </p:sp>
      <p:sp>
        <p:nvSpPr>
          <p:cNvPr id="78855"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6806"/>
                                        </p:tgtEl>
                                        <p:attrNameLst>
                                          <p:attrName>style.visibility</p:attrName>
                                        </p:attrNameLst>
                                      </p:cBhvr>
                                      <p:to>
                                        <p:strVal val="visible"/>
                                      </p:to>
                                    </p:set>
                                    <p:animEffect transition="in" filter="fade">
                                      <p:cBhvr>
                                        <p:cTn id="25" dur="1000"/>
                                        <p:tgtEl>
                                          <p:spTgt spid="76806"/>
                                        </p:tgtEl>
                                      </p:cBhvr>
                                    </p:animEffect>
                                    <p:anim calcmode="lin" valueType="num">
                                      <p:cBhvr>
                                        <p:cTn id="26" dur="1000" fill="hold"/>
                                        <p:tgtEl>
                                          <p:spTgt spid="76806"/>
                                        </p:tgtEl>
                                        <p:attrNameLst>
                                          <p:attrName>ppt_x</p:attrName>
                                        </p:attrNameLst>
                                      </p:cBhvr>
                                      <p:tavLst>
                                        <p:tav tm="0">
                                          <p:val>
                                            <p:strVal val="#ppt_x"/>
                                          </p:val>
                                        </p:tav>
                                        <p:tav tm="100000">
                                          <p:val>
                                            <p:strVal val="#ppt_x"/>
                                          </p:val>
                                        </p:tav>
                                      </p:tavLst>
                                    </p:anim>
                                    <p:anim calcmode="lin" valueType="num">
                                      <p:cBhvr>
                                        <p:cTn id="27" dur="1000" fill="hold"/>
                                        <p:tgtEl>
                                          <p:spTgt spid="768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680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
          <p:cNvSpPr txBox="1"/>
          <p:nvPr/>
        </p:nvSpPr>
        <p:spPr>
          <a:xfrm>
            <a:off x="628650" y="404400"/>
            <a:ext cx="7886700" cy="452502"/>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3600" dirty="0"/>
              <a:t>现代计算机结构模型</a:t>
            </a:r>
          </a:p>
        </p:txBody>
      </p:sp>
      <p:sp>
        <p:nvSpPr>
          <p:cNvPr id="111" name="Text Box 3"/>
          <p:cNvSpPr txBox="1">
            <a:spLocks noChangeArrowheads="1"/>
          </p:cNvSpPr>
          <p:nvPr/>
        </p:nvSpPr>
        <p:spPr bwMode="auto">
          <a:xfrm>
            <a:off x="971421" y="1268084"/>
            <a:ext cx="7382519" cy="10325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Tx/>
              <a:buNone/>
            </a:pPr>
            <a:r>
              <a:rPr lang="en-US" altLang="zh-CN" sz="1800" dirty="0">
                <a:latin typeface="微软雅黑" panose="020B0503020204020204" pitchFamily="34" charset="-122"/>
                <a:ea typeface="微软雅黑" panose="020B0503020204020204" pitchFamily="34" charset="-122"/>
              </a:rPr>
              <a:t>CPU</a:t>
            </a:r>
            <a:r>
              <a:rPr lang="zh-CN" altLang="en-US" sz="1800" dirty="0">
                <a:latin typeface="微软雅黑" panose="020B0503020204020204" pitchFamily="34" charset="-122"/>
                <a:ea typeface="微软雅黑" panose="020B0503020204020204" pitchFamily="34" charset="-122"/>
              </a:rPr>
              <a:t>：中央处理器；</a:t>
            </a:r>
            <a:r>
              <a:rPr lang="en-US" altLang="zh-CN" sz="1800" dirty="0">
                <a:latin typeface="微软雅黑" panose="020B0503020204020204" pitchFamily="34" charset="-122"/>
                <a:ea typeface="微软雅黑" panose="020B0503020204020204" pitchFamily="34" charset="-122"/>
              </a:rPr>
              <a:t>PC</a:t>
            </a:r>
            <a:r>
              <a:rPr lang="zh-CN" altLang="en-US" sz="1800" dirty="0">
                <a:latin typeface="微软雅黑" panose="020B0503020204020204" pitchFamily="34" charset="-122"/>
                <a:ea typeface="微软雅黑" panose="020B0503020204020204" pitchFamily="34" charset="-122"/>
              </a:rPr>
              <a:t>：程序计数器；</a:t>
            </a:r>
            <a:r>
              <a:rPr lang="en-US" altLang="zh-CN" sz="1800" dirty="0">
                <a:latin typeface="微软雅黑" panose="020B0503020204020204" pitchFamily="34" charset="-122"/>
                <a:ea typeface="微软雅黑" panose="020B0503020204020204" pitchFamily="34" charset="-122"/>
              </a:rPr>
              <a:t>MAR</a:t>
            </a:r>
            <a:r>
              <a:rPr lang="zh-CN" altLang="en-US" sz="1800" dirty="0">
                <a:latin typeface="微软雅黑" panose="020B0503020204020204" pitchFamily="34" charset="-122"/>
                <a:ea typeface="微软雅黑" panose="020B0503020204020204" pitchFamily="34" charset="-122"/>
              </a:rPr>
              <a:t>：存储器地址寄存器</a:t>
            </a:r>
          </a:p>
          <a:p>
            <a:pPr>
              <a:lnSpc>
                <a:spcPct val="100000"/>
              </a:lnSpc>
              <a:buFontTx/>
              <a:buNone/>
            </a:pPr>
            <a:r>
              <a:rPr lang="en-US" altLang="zh-CN" sz="1800" dirty="0">
                <a:solidFill>
                  <a:srgbClr val="3333CC"/>
                </a:solidFill>
                <a:latin typeface="微软雅黑" panose="020B0503020204020204" pitchFamily="34" charset="-122"/>
                <a:ea typeface="微软雅黑" panose="020B0503020204020204" pitchFamily="34" charset="-122"/>
              </a:rPr>
              <a:t>ALU</a:t>
            </a:r>
            <a:r>
              <a:rPr lang="zh-CN" altLang="en-US" sz="1800" dirty="0">
                <a:solidFill>
                  <a:srgbClr val="3333CC"/>
                </a:solidFill>
                <a:latin typeface="微软雅黑" panose="020B0503020204020204" pitchFamily="34" charset="-122"/>
                <a:ea typeface="微软雅黑" panose="020B0503020204020204" pitchFamily="34" charset="-122"/>
              </a:rPr>
              <a:t>：算术逻辑部件；</a:t>
            </a:r>
            <a:r>
              <a:rPr lang="en-US" altLang="zh-CN" sz="1800" dirty="0">
                <a:solidFill>
                  <a:srgbClr val="3333CC"/>
                </a:solidFill>
                <a:latin typeface="微软雅黑" panose="020B0503020204020204" pitchFamily="34" charset="-122"/>
                <a:ea typeface="微软雅黑" panose="020B0503020204020204" pitchFamily="34" charset="-122"/>
              </a:rPr>
              <a:t>IR</a:t>
            </a:r>
            <a:r>
              <a:rPr lang="zh-CN" altLang="en-US" sz="1800" dirty="0">
                <a:solidFill>
                  <a:srgbClr val="3333CC"/>
                </a:solidFill>
                <a:latin typeface="微软雅黑" panose="020B0503020204020204" pitchFamily="34" charset="-122"/>
                <a:ea typeface="微软雅黑" panose="020B0503020204020204" pitchFamily="34" charset="-122"/>
              </a:rPr>
              <a:t>：指令寄存器；</a:t>
            </a:r>
            <a:r>
              <a:rPr lang="en-US" altLang="zh-CN" sz="1800" dirty="0">
                <a:solidFill>
                  <a:srgbClr val="3333CC"/>
                </a:solidFill>
                <a:latin typeface="微软雅黑" panose="020B0503020204020204" pitchFamily="34" charset="-122"/>
                <a:ea typeface="微软雅黑" panose="020B0503020204020204" pitchFamily="34" charset="-122"/>
              </a:rPr>
              <a:t>MDR</a:t>
            </a:r>
            <a:r>
              <a:rPr lang="zh-CN" altLang="en-US" sz="1800" dirty="0">
                <a:solidFill>
                  <a:srgbClr val="3333CC"/>
                </a:solidFill>
                <a:latin typeface="微软雅黑" panose="020B0503020204020204" pitchFamily="34" charset="-122"/>
                <a:ea typeface="微软雅黑" panose="020B0503020204020204" pitchFamily="34" charset="-122"/>
              </a:rPr>
              <a:t>：存储器数据寄存器</a:t>
            </a:r>
          </a:p>
          <a:p>
            <a:pPr>
              <a:lnSpc>
                <a:spcPct val="100000"/>
              </a:lnSpc>
              <a:buFontTx/>
              <a:buNone/>
            </a:pPr>
            <a:r>
              <a:rPr lang="en-US" altLang="zh-CN" sz="1800" dirty="0">
                <a:solidFill>
                  <a:srgbClr val="008000"/>
                </a:solidFill>
                <a:latin typeface="微软雅黑" panose="020B0503020204020204" pitchFamily="34" charset="-122"/>
                <a:ea typeface="微软雅黑" panose="020B0503020204020204" pitchFamily="34" charset="-122"/>
              </a:rPr>
              <a:t>GPRs</a:t>
            </a:r>
            <a:r>
              <a:rPr lang="zh-CN" altLang="en-US" sz="1800" dirty="0">
                <a:solidFill>
                  <a:srgbClr val="008000"/>
                </a:solidFill>
                <a:latin typeface="微软雅黑" panose="020B0503020204020204" pitchFamily="34" charset="-122"/>
                <a:ea typeface="微软雅黑" panose="020B0503020204020204" pitchFamily="34" charset="-122"/>
              </a:rPr>
              <a:t>：通用寄存器组（由若干通用寄存器组成，早期就是累加器）</a:t>
            </a:r>
          </a:p>
        </p:txBody>
      </p:sp>
      <p:grpSp>
        <p:nvGrpSpPr>
          <p:cNvPr id="112" name="组合 1"/>
          <p:cNvGrpSpPr/>
          <p:nvPr/>
        </p:nvGrpSpPr>
        <p:grpSpPr bwMode="auto">
          <a:xfrm>
            <a:off x="601390" y="2307467"/>
            <a:ext cx="8366092" cy="4392215"/>
            <a:chOff x="161925" y="2076412"/>
            <a:chExt cx="8859838" cy="4638712"/>
          </a:xfrm>
        </p:grpSpPr>
        <p:sp>
          <p:nvSpPr>
            <p:cNvPr id="113" name="Text Box 61"/>
            <p:cNvSpPr txBox="1">
              <a:spLocks noChangeArrowheads="1"/>
            </p:cNvSpPr>
            <p:nvPr/>
          </p:nvSpPr>
          <p:spPr bwMode="auto">
            <a:xfrm>
              <a:off x="387350" y="2753075"/>
              <a:ext cx="1169988" cy="419595"/>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GPRs</a:t>
              </a:r>
            </a:p>
          </p:txBody>
        </p:sp>
        <p:grpSp>
          <p:nvGrpSpPr>
            <p:cNvPr id="114" name="Group 63"/>
            <p:cNvGrpSpPr/>
            <p:nvPr/>
          </p:nvGrpSpPr>
          <p:grpSpPr bwMode="auto">
            <a:xfrm>
              <a:off x="877888" y="3253137"/>
              <a:ext cx="1035050" cy="1574800"/>
              <a:chOff x="2228" y="1678"/>
              <a:chExt cx="737" cy="992"/>
            </a:xfrm>
          </p:grpSpPr>
          <p:sp>
            <p:nvSpPr>
              <p:cNvPr id="210"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211" name="Line 65"/>
              <p:cNvSpPr>
                <a:spLocks noChangeShapeType="1"/>
              </p:cNvSpPr>
              <p:nvPr/>
            </p:nvSpPr>
            <p:spPr bwMode="auto">
              <a:xfrm>
                <a:off x="2228" y="1933"/>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212" name="Line 66"/>
              <p:cNvSpPr>
                <a:spLocks noChangeShapeType="1"/>
              </p:cNvSpPr>
              <p:nvPr/>
            </p:nvSpPr>
            <p:spPr bwMode="auto">
              <a:xfrm>
                <a:off x="2228" y="2188"/>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213" name="Line 67"/>
              <p:cNvSpPr>
                <a:spLocks noChangeShapeType="1"/>
              </p:cNvSpPr>
              <p:nvPr/>
            </p:nvSpPr>
            <p:spPr bwMode="auto">
              <a:xfrm>
                <a:off x="2228" y="2415"/>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115" name="Text Box 68"/>
            <p:cNvSpPr txBox="1">
              <a:spLocks noChangeArrowheads="1"/>
            </p:cNvSpPr>
            <p:nvPr/>
          </p:nvSpPr>
          <p:spPr bwMode="auto">
            <a:xfrm>
              <a:off x="519113" y="3267425"/>
              <a:ext cx="315912"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0</a:t>
              </a:r>
            </a:p>
          </p:txBody>
        </p:sp>
        <p:sp>
          <p:nvSpPr>
            <p:cNvPr id="116" name="Text Box 69"/>
            <p:cNvSpPr txBox="1">
              <a:spLocks noChangeArrowheads="1"/>
            </p:cNvSpPr>
            <p:nvPr/>
          </p:nvSpPr>
          <p:spPr bwMode="auto">
            <a:xfrm>
              <a:off x="520700" y="3653187"/>
              <a:ext cx="3159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1</a:t>
              </a:r>
            </a:p>
          </p:txBody>
        </p:sp>
        <p:sp>
          <p:nvSpPr>
            <p:cNvPr id="117" name="Text Box 70"/>
            <p:cNvSpPr txBox="1">
              <a:spLocks noChangeArrowheads="1"/>
            </p:cNvSpPr>
            <p:nvPr/>
          </p:nvSpPr>
          <p:spPr bwMode="auto">
            <a:xfrm>
              <a:off x="520700" y="4064350"/>
              <a:ext cx="31591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2</a:t>
              </a:r>
            </a:p>
          </p:txBody>
        </p:sp>
        <p:sp>
          <p:nvSpPr>
            <p:cNvPr id="118" name="Text Box 71"/>
            <p:cNvSpPr txBox="1">
              <a:spLocks noChangeArrowheads="1"/>
            </p:cNvSpPr>
            <p:nvPr/>
          </p:nvSpPr>
          <p:spPr bwMode="auto">
            <a:xfrm>
              <a:off x="519113" y="4513612"/>
              <a:ext cx="3159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3</a:t>
              </a:r>
            </a:p>
          </p:txBody>
        </p:sp>
        <p:sp>
          <p:nvSpPr>
            <p:cNvPr id="119" name="Rectangle 72"/>
            <p:cNvSpPr>
              <a:spLocks noChangeArrowheads="1"/>
            </p:cNvSpPr>
            <p:nvPr/>
          </p:nvSpPr>
          <p:spPr bwMode="auto">
            <a:xfrm>
              <a:off x="882650" y="3253137"/>
              <a:ext cx="1035050" cy="1574800"/>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nvGrpSpPr>
            <p:cNvPr id="120" name="组合 25"/>
            <p:cNvGrpSpPr/>
            <p:nvPr/>
          </p:nvGrpSpPr>
          <p:grpSpPr bwMode="auto">
            <a:xfrm>
              <a:off x="652463" y="5389912"/>
              <a:ext cx="1406525" cy="711376"/>
              <a:chOff x="1241560" y="5094186"/>
              <a:chExt cx="1484313" cy="649421"/>
            </a:xfrm>
          </p:grpSpPr>
          <p:grpSp>
            <p:nvGrpSpPr>
              <p:cNvPr id="200" name="Group 19"/>
              <p:cNvGrpSpPr/>
              <p:nvPr/>
            </p:nvGrpSpPr>
            <p:grpSpPr bwMode="auto">
              <a:xfrm rot="16200000" flipH="1">
                <a:off x="1659006" y="4676740"/>
                <a:ext cx="649421" cy="1484313"/>
                <a:chOff x="3078" y="2330"/>
                <a:chExt cx="625" cy="1580"/>
              </a:xfrm>
            </p:grpSpPr>
            <p:sp>
              <p:nvSpPr>
                <p:cNvPr id="202" name="Line 12"/>
                <p:cNvSpPr>
                  <a:spLocks noChangeShapeType="1"/>
                </p:cNvSpPr>
                <p:nvPr/>
              </p:nvSpPr>
              <p:spPr bwMode="auto">
                <a:xfrm flipH="1">
                  <a:off x="3078" y="2330"/>
                  <a:ext cx="9" cy="69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3" name="Line 13"/>
                <p:cNvSpPr>
                  <a:spLocks noChangeShapeType="1"/>
                </p:cNvSpPr>
                <p:nvPr/>
              </p:nvSpPr>
              <p:spPr bwMode="auto">
                <a:xfrm>
                  <a:off x="3107" y="2330"/>
                  <a:ext cx="592" cy="30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4" name="Line 14"/>
                <p:cNvSpPr>
                  <a:spLocks noChangeShapeType="1"/>
                </p:cNvSpPr>
                <p:nvPr/>
              </p:nvSpPr>
              <p:spPr bwMode="auto">
                <a:xfrm>
                  <a:off x="3087" y="3018"/>
                  <a:ext cx="213" cy="11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5" name="Line 16"/>
                <p:cNvSpPr>
                  <a:spLocks noChangeShapeType="1"/>
                </p:cNvSpPr>
                <p:nvPr/>
              </p:nvSpPr>
              <p:spPr bwMode="auto">
                <a:xfrm>
                  <a:off x="3693" y="2644"/>
                  <a:ext cx="10" cy="45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6" name="Line 18"/>
                <p:cNvSpPr>
                  <a:spLocks noChangeShapeType="1"/>
                </p:cNvSpPr>
                <p:nvPr/>
              </p:nvSpPr>
              <p:spPr bwMode="auto">
                <a:xfrm flipV="1">
                  <a:off x="3120" y="3256"/>
                  <a:ext cx="0" cy="6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7" name="Line 19"/>
                <p:cNvSpPr>
                  <a:spLocks noChangeShapeType="1"/>
                </p:cNvSpPr>
                <p:nvPr/>
              </p:nvSpPr>
              <p:spPr bwMode="auto">
                <a:xfrm flipV="1">
                  <a:off x="3135" y="3549"/>
                  <a:ext cx="564" cy="34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8" name="Line 20"/>
                <p:cNvSpPr>
                  <a:spLocks noChangeShapeType="1"/>
                </p:cNvSpPr>
                <p:nvPr/>
              </p:nvSpPr>
              <p:spPr bwMode="auto">
                <a:xfrm flipV="1">
                  <a:off x="3121" y="3125"/>
                  <a:ext cx="171" cy="12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9" name="Line 22"/>
                <p:cNvSpPr>
                  <a:spLocks noChangeShapeType="1"/>
                </p:cNvSpPr>
                <p:nvPr/>
              </p:nvSpPr>
              <p:spPr bwMode="auto">
                <a:xfrm flipV="1">
                  <a:off x="3702" y="3067"/>
                  <a:ext cx="0" cy="48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grpSp>
          <p:sp>
            <p:nvSpPr>
              <p:cNvPr id="201" name="Rectangle 25"/>
              <p:cNvSpPr>
                <a:spLocks noChangeArrowheads="1"/>
              </p:cNvSpPr>
              <p:nvPr/>
            </p:nvSpPr>
            <p:spPr bwMode="auto">
              <a:xfrm flipH="1">
                <a:off x="1574496" y="5298266"/>
                <a:ext cx="859310" cy="35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000">
                    <a:cs typeface="Arial" panose="020B0604020202020204" pitchFamily="34" charset="0"/>
                  </a:rPr>
                  <a:t>ALU</a:t>
                </a:r>
              </a:p>
            </p:txBody>
          </p:sp>
        </p:grpSp>
        <p:sp>
          <p:nvSpPr>
            <p:cNvPr id="121" name="Line 30"/>
            <p:cNvSpPr>
              <a:spLocks noChangeShapeType="1"/>
            </p:cNvSpPr>
            <p:nvPr/>
          </p:nvSpPr>
          <p:spPr bwMode="auto">
            <a:xfrm rot="16200000" flipH="1">
              <a:off x="704056" y="5106544"/>
              <a:ext cx="566737"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22" name="Line 31"/>
            <p:cNvSpPr>
              <a:spLocks noChangeShapeType="1"/>
            </p:cNvSpPr>
            <p:nvPr/>
          </p:nvSpPr>
          <p:spPr bwMode="auto">
            <a:xfrm rot="-5400000" flipH="1" flipV="1">
              <a:off x="1496219" y="5120831"/>
              <a:ext cx="592138"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23" name="Text Box 6"/>
            <p:cNvSpPr txBox="1">
              <a:spLocks noChangeArrowheads="1"/>
            </p:cNvSpPr>
            <p:nvPr/>
          </p:nvSpPr>
          <p:spPr bwMode="auto">
            <a:xfrm>
              <a:off x="2971800" y="5084338"/>
              <a:ext cx="584201" cy="355041"/>
            </a:xfrm>
            <a:prstGeom prst="rect">
              <a:avLst/>
            </a:prstGeom>
            <a:solidFill>
              <a:srgbClr val="FF0000">
                <a:alpha val="18039"/>
              </a:srgbClr>
            </a:solidFill>
            <a:ln w="25400"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 PC</a:t>
              </a:r>
            </a:p>
          </p:txBody>
        </p:sp>
        <p:sp>
          <p:nvSpPr>
            <p:cNvPr id="124" name="Text Box 13"/>
            <p:cNvSpPr txBox="1">
              <a:spLocks noChangeArrowheads="1"/>
            </p:cNvSpPr>
            <p:nvPr/>
          </p:nvSpPr>
          <p:spPr bwMode="auto">
            <a:xfrm>
              <a:off x="4560888" y="5084338"/>
              <a:ext cx="781050" cy="355041"/>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MAR</a:t>
              </a:r>
            </a:p>
          </p:txBody>
        </p:sp>
        <p:sp>
          <p:nvSpPr>
            <p:cNvPr id="125" name="Text Box 14"/>
            <p:cNvSpPr txBox="1">
              <a:spLocks noChangeArrowheads="1"/>
            </p:cNvSpPr>
            <p:nvPr/>
          </p:nvSpPr>
          <p:spPr bwMode="auto">
            <a:xfrm>
              <a:off x="4257675" y="3095173"/>
              <a:ext cx="1084263" cy="368300"/>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chemeClr val="accent2"/>
                  </a:solidFill>
                  <a:latin typeface="微软雅黑" panose="020B0503020204020204" pitchFamily="34" charset="-122"/>
                  <a:ea typeface="微软雅黑" panose="020B0503020204020204" pitchFamily="34" charset="-122"/>
                </a:rPr>
                <a:t>  MDR</a:t>
              </a:r>
            </a:p>
          </p:txBody>
        </p:sp>
        <p:sp>
          <p:nvSpPr>
            <p:cNvPr id="126" name="Text Box 32"/>
            <p:cNvSpPr txBox="1">
              <a:spLocks noChangeArrowheads="1"/>
            </p:cNvSpPr>
            <p:nvPr/>
          </p:nvSpPr>
          <p:spPr bwMode="auto">
            <a:xfrm>
              <a:off x="3040063" y="5683600"/>
              <a:ext cx="1508125" cy="400050"/>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标志寄存器</a:t>
              </a:r>
              <a:endParaRPr lang="en-US" altLang="zh-CN" sz="1800">
                <a:latin typeface="微软雅黑" panose="020B0503020204020204" pitchFamily="34" charset="-122"/>
                <a:ea typeface="微软雅黑" panose="020B0503020204020204" pitchFamily="34" charset="-122"/>
              </a:endParaRPr>
            </a:p>
          </p:txBody>
        </p:sp>
        <p:sp>
          <p:nvSpPr>
            <p:cNvPr id="127" name="Text Box 2"/>
            <p:cNvSpPr txBox="1">
              <a:spLocks noChangeArrowheads="1"/>
            </p:cNvSpPr>
            <p:nvPr/>
          </p:nvSpPr>
          <p:spPr bwMode="auto">
            <a:xfrm>
              <a:off x="2852738" y="4085800"/>
              <a:ext cx="1358900" cy="419595"/>
            </a:xfrm>
            <a:prstGeom prst="rect">
              <a:avLst/>
            </a:prstGeom>
            <a:solidFill>
              <a:srgbClr val="0000FF">
                <a:alpha val="25882"/>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latin typeface="微软雅黑" panose="020B0503020204020204" pitchFamily="34" charset="-122"/>
                  <a:ea typeface="微软雅黑" panose="020B0503020204020204" pitchFamily="34" charset="-122"/>
                </a:rPr>
                <a:t> 控制器</a:t>
              </a:r>
            </a:p>
          </p:txBody>
        </p:sp>
        <p:grpSp>
          <p:nvGrpSpPr>
            <p:cNvPr id="128" name="组合 42"/>
            <p:cNvGrpSpPr/>
            <p:nvPr/>
          </p:nvGrpSpPr>
          <p:grpSpPr bwMode="auto">
            <a:xfrm>
              <a:off x="5334000" y="2766535"/>
              <a:ext cx="1179513" cy="752475"/>
              <a:chOff x="7442619" y="4868863"/>
              <a:chExt cx="1118160" cy="648200"/>
            </a:xfrm>
          </p:grpSpPr>
          <p:sp>
            <p:nvSpPr>
              <p:cNvPr id="198" name="Text Box 55"/>
              <p:cNvSpPr txBox="1">
                <a:spLocks noChangeArrowheads="1"/>
              </p:cNvSpPr>
              <p:nvPr/>
            </p:nvSpPr>
            <p:spPr bwMode="auto">
              <a:xfrm>
                <a:off x="7641184" y="4868863"/>
                <a:ext cx="759053" cy="3336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3333CC"/>
                    </a:solidFill>
                    <a:latin typeface="微软雅黑" panose="020B0503020204020204" pitchFamily="34" charset="-122"/>
                    <a:ea typeface="微软雅黑" panose="020B0503020204020204" pitchFamily="34" charset="-122"/>
                  </a:rPr>
                  <a:t>数据</a:t>
                </a:r>
              </a:p>
            </p:txBody>
          </p:sp>
          <p:sp>
            <p:nvSpPr>
              <p:cNvPr id="199" name="AutoShape 56"/>
              <p:cNvSpPr>
                <a:spLocks noChangeArrowheads="1"/>
              </p:cNvSpPr>
              <p:nvPr/>
            </p:nvSpPr>
            <p:spPr bwMode="auto">
              <a:xfrm>
                <a:off x="7442619" y="5138739"/>
                <a:ext cx="1118160" cy="378324"/>
              </a:xfrm>
              <a:prstGeom prst="leftRightArrow">
                <a:avLst>
                  <a:gd name="adj1" fmla="val 50000"/>
                  <a:gd name="adj2" fmla="val 55909"/>
                </a:avLst>
              </a:prstGeom>
              <a:solidFill>
                <a:schemeClr val="bg1"/>
              </a:solidFill>
              <a:ln w="28575" algn="ctr">
                <a:solidFill>
                  <a:srgbClr val="3333C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grpSp>
          <p:nvGrpSpPr>
            <p:cNvPr id="129" name="组合 43"/>
            <p:cNvGrpSpPr/>
            <p:nvPr/>
          </p:nvGrpSpPr>
          <p:grpSpPr bwMode="auto">
            <a:xfrm>
              <a:off x="5381625" y="3804335"/>
              <a:ext cx="1077913" cy="703263"/>
              <a:chOff x="7482051" y="3223714"/>
              <a:chExt cx="1077320" cy="606260"/>
            </a:xfrm>
          </p:grpSpPr>
          <p:sp>
            <p:nvSpPr>
              <p:cNvPr id="196" name="AutoShape 54"/>
              <p:cNvSpPr>
                <a:spLocks noChangeArrowheads="1"/>
              </p:cNvSpPr>
              <p:nvPr/>
            </p:nvSpPr>
            <p:spPr bwMode="auto">
              <a:xfrm>
                <a:off x="7482051" y="3475038"/>
                <a:ext cx="1077320" cy="354936"/>
              </a:xfrm>
              <a:prstGeom prst="leftRightArrow">
                <a:avLst>
                  <a:gd name="adj1" fmla="val 50000"/>
                  <a:gd name="adj2" fmla="val 53876"/>
                </a:avLst>
              </a:prstGeom>
              <a:solidFill>
                <a:schemeClr val="bg1"/>
              </a:solidFill>
              <a:ln w="28575" algn="ctr">
                <a:solidFill>
                  <a:srgbClr val="FF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197" name="Text Box 57"/>
              <p:cNvSpPr txBox="1">
                <a:spLocks noChangeArrowheads="1"/>
              </p:cNvSpPr>
              <p:nvPr/>
            </p:nvSpPr>
            <p:spPr bwMode="auto">
              <a:xfrm>
                <a:off x="7682024" y="3223714"/>
                <a:ext cx="759053" cy="3338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控制</a:t>
                </a:r>
              </a:p>
            </p:txBody>
          </p:sp>
        </p:grpSp>
        <p:grpSp>
          <p:nvGrpSpPr>
            <p:cNvPr id="130" name="组合 44"/>
            <p:cNvGrpSpPr/>
            <p:nvPr/>
          </p:nvGrpSpPr>
          <p:grpSpPr bwMode="auto">
            <a:xfrm>
              <a:off x="5356225" y="4777473"/>
              <a:ext cx="1133475" cy="766762"/>
              <a:chOff x="7597835" y="1807906"/>
              <a:chExt cx="961535" cy="660644"/>
            </a:xfrm>
          </p:grpSpPr>
          <p:sp>
            <p:nvSpPr>
              <p:cNvPr id="194" name="Text Box 53"/>
              <p:cNvSpPr txBox="1">
                <a:spLocks noChangeArrowheads="1"/>
              </p:cNvSpPr>
              <p:nvPr/>
            </p:nvSpPr>
            <p:spPr bwMode="auto">
              <a:xfrm>
                <a:off x="7637346" y="1807906"/>
                <a:ext cx="759053" cy="3337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008000"/>
                    </a:solidFill>
                    <a:latin typeface="微软雅黑" panose="020B0503020204020204" pitchFamily="34" charset="-122"/>
                    <a:ea typeface="微软雅黑" panose="020B0503020204020204" pitchFamily="34" charset="-122"/>
                  </a:rPr>
                  <a:t>地址</a:t>
                </a:r>
              </a:p>
            </p:txBody>
          </p:sp>
          <p:sp>
            <p:nvSpPr>
              <p:cNvPr id="195" name="AutoShape 58"/>
              <p:cNvSpPr>
                <a:spLocks noChangeArrowheads="1"/>
              </p:cNvSpPr>
              <p:nvPr/>
            </p:nvSpPr>
            <p:spPr bwMode="auto">
              <a:xfrm>
                <a:off x="7597835" y="2040659"/>
                <a:ext cx="961535" cy="427891"/>
              </a:xfrm>
              <a:prstGeom prst="rightArrow">
                <a:avLst>
                  <a:gd name="adj1" fmla="val 50000"/>
                  <a:gd name="adj2" fmla="val 58207"/>
                </a:avLst>
              </a:prstGeom>
              <a:solidFill>
                <a:schemeClr val="bg1"/>
              </a:solidFill>
              <a:ln w="28575" algn="ctr">
                <a:solidFill>
                  <a:srgbClr val="008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sp>
          <p:nvSpPr>
            <p:cNvPr id="131" name="Line 59"/>
            <p:cNvSpPr>
              <a:spLocks noChangeShapeType="1"/>
            </p:cNvSpPr>
            <p:nvPr/>
          </p:nvSpPr>
          <p:spPr bwMode="auto">
            <a:xfrm rot="5400000" flipH="1" flipV="1">
              <a:off x="4769644" y="3764332"/>
              <a:ext cx="0" cy="11160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32" name="Text Box 49"/>
            <p:cNvSpPr txBox="1">
              <a:spLocks noChangeArrowheads="1"/>
            </p:cNvSpPr>
            <p:nvPr/>
          </p:nvSpPr>
          <p:spPr bwMode="auto">
            <a:xfrm>
              <a:off x="2735263" y="3093585"/>
              <a:ext cx="1144587" cy="355041"/>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FF3300"/>
                  </a:solidFill>
                  <a:latin typeface="微软雅黑" panose="020B0503020204020204" pitchFamily="34" charset="-122"/>
                  <a:ea typeface="微软雅黑" panose="020B0503020204020204" pitchFamily="34" charset="-122"/>
                </a:rPr>
                <a:t>    </a:t>
              </a:r>
              <a:endParaRPr lang="en-US" altLang="zh-CN" sz="1600">
                <a:solidFill>
                  <a:schemeClr val="hlink"/>
                </a:solidFill>
                <a:latin typeface="微软雅黑" panose="020B0503020204020204" pitchFamily="34" charset="-122"/>
                <a:ea typeface="微软雅黑" panose="020B0503020204020204" pitchFamily="34" charset="-122"/>
              </a:endParaRPr>
            </a:p>
          </p:txBody>
        </p:sp>
        <p:sp>
          <p:nvSpPr>
            <p:cNvPr id="133" name="矩形 46"/>
            <p:cNvSpPr>
              <a:spLocks noChangeArrowheads="1"/>
            </p:cNvSpPr>
            <p:nvPr/>
          </p:nvSpPr>
          <p:spPr bwMode="auto">
            <a:xfrm>
              <a:off x="2368550" y="3112635"/>
              <a:ext cx="493713" cy="35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IR</a:t>
              </a:r>
              <a:endParaRPr lang="zh-CN" altLang="en-US" sz="1600">
                <a:solidFill>
                  <a:srgbClr val="FF0000"/>
                </a:solidFill>
                <a:latin typeface="微软雅黑" panose="020B0503020204020204" pitchFamily="34" charset="-122"/>
                <a:ea typeface="微软雅黑" panose="020B0503020204020204" pitchFamily="34" charset="-122"/>
              </a:endParaRPr>
            </a:p>
          </p:txBody>
        </p:sp>
        <p:grpSp>
          <p:nvGrpSpPr>
            <p:cNvPr id="134" name="Group 73"/>
            <p:cNvGrpSpPr/>
            <p:nvPr/>
          </p:nvGrpSpPr>
          <p:grpSpPr bwMode="auto">
            <a:xfrm>
              <a:off x="6502400" y="2076412"/>
              <a:ext cx="1577975" cy="4038600"/>
              <a:chOff x="4125" y="1565"/>
              <a:chExt cx="994" cy="2544"/>
            </a:xfrm>
          </p:grpSpPr>
          <p:grpSp>
            <p:nvGrpSpPr>
              <p:cNvPr id="175" name="Group 74"/>
              <p:cNvGrpSpPr/>
              <p:nvPr/>
            </p:nvGrpSpPr>
            <p:grpSpPr bwMode="auto">
              <a:xfrm>
                <a:off x="4125" y="1565"/>
                <a:ext cx="994" cy="2544"/>
                <a:chOff x="4156" y="1565"/>
                <a:chExt cx="1026" cy="2544"/>
              </a:xfrm>
            </p:grpSpPr>
            <p:sp>
              <p:nvSpPr>
                <p:cNvPr id="177" name="Text Box 75"/>
                <p:cNvSpPr txBox="1">
                  <a:spLocks noChangeArrowheads="1"/>
                </p:cNvSpPr>
                <p:nvPr/>
              </p:nvSpPr>
              <p:spPr bwMode="auto">
                <a:xfrm>
                  <a:off x="4156" y="1565"/>
                  <a:ext cx="737" cy="264"/>
                </a:xfrm>
                <a:prstGeom prst="rect">
                  <a:avLst/>
                </a:prstGeom>
                <a:solidFill>
                  <a:srgbClr val="0000FF">
                    <a:alpha val="2588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latin typeface="微软雅黑" panose="020B0503020204020204" pitchFamily="34" charset="-122"/>
                      <a:ea typeface="微软雅黑" panose="020B0503020204020204" pitchFamily="34" charset="-122"/>
                    </a:rPr>
                    <a:t>存储器</a:t>
                  </a:r>
                </a:p>
              </p:txBody>
            </p:sp>
            <p:grpSp>
              <p:nvGrpSpPr>
                <p:cNvPr id="178" name="Group 76"/>
                <p:cNvGrpSpPr/>
                <p:nvPr/>
              </p:nvGrpSpPr>
              <p:grpSpPr bwMode="auto">
                <a:xfrm>
                  <a:off x="4156" y="1877"/>
                  <a:ext cx="737" cy="2211"/>
                  <a:chOff x="3447" y="1423"/>
                  <a:chExt cx="879" cy="2211"/>
                </a:xfrm>
              </p:grpSpPr>
              <p:sp>
                <p:nvSpPr>
                  <p:cNvPr id="186"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187" name="Line 78"/>
                  <p:cNvSpPr>
                    <a:spLocks noChangeShapeType="1"/>
                  </p:cNvSpPr>
                  <p:nvPr/>
                </p:nvSpPr>
                <p:spPr bwMode="auto">
                  <a:xfrm>
                    <a:off x="3447" y="1678"/>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88" name="Line 79"/>
                  <p:cNvSpPr>
                    <a:spLocks noChangeShapeType="1"/>
                  </p:cNvSpPr>
                  <p:nvPr/>
                </p:nvSpPr>
                <p:spPr bwMode="auto">
                  <a:xfrm>
                    <a:off x="3447" y="196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89" name="Line 80"/>
                  <p:cNvSpPr>
                    <a:spLocks noChangeShapeType="1"/>
                  </p:cNvSpPr>
                  <p:nvPr/>
                </p:nvSpPr>
                <p:spPr bwMode="auto">
                  <a:xfrm>
                    <a:off x="3447" y="2245"/>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0" name="Line 81"/>
                  <p:cNvSpPr>
                    <a:spLocks noChangeShapeType="1"/>
                  </p:cNvSpPr>
                  <p:nvPr/>
                </p:nvSpPr>
                <p:spPr bwMode="auto">
                  <a:xfrm>
                    <a:off x="3447" y="252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1" name="Line 82"/>
                  <p:cNvSpPr>
                    <a:spLocks noChangeShapeType="1"/>
                  </p:cNvSpPr>
                  <p:nvPr/>
                </p:nvSpPr>
                <p:spPr bwMode="auto">
                  <a:xfrm>
                    <a:off x="3447" y="281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2" name="Line 83"/>
                  <p:cNvSpPr>
                    <a:spLocks noChangeShapeType="1"/>
                  </p:cNvSpPr>
                  <p:nvPr/>
                </p:nvSpPr>
                <p:spPr bwMode="auto">
                  <a:xfrm>
                    <a:off x="3447" y="3096"/>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3" name="Line 84"/>
                  <p:cNvSpPr>
                    <a:spLocks noChangeShapeType="1"/>
                  </p:cNvSpPr>
                  <p:nvPr/>
                </p:nvSpPr>
                <p:spPr bwMode="auto">
                  <a:xfrm>
                    <a:off x="3447" y="337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179"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0</a:t>
                  </a:r>
                </a:p>
              </p:txBody>
            </p:sp>
            <p:sp>
              <p:nvSpPr>
                <p:cNvPr id="180"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a:t>
                  </a:r>
                </a:p>
              </p:txBody>
            </p:sp>
            <p:sp>
              <p:nvSpPr>
                <p:cNvPr id="181"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2</a:t>
                  </a:r>
                </a:p>
              </p:txBody>
            </p:sp>
            <p:sp>
              <p:nvSpPr>
                <p:cNvPr id="182"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3</a:t>
                  </a:r>
                </a:p>
              </p:txBody>
            </p:sp>
            <p:sp>
              <p:nvSpPr>
                <p:cNvPr id="183"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en-US" altLang="zh-CN" sz="1600">
                    <a:solidFill>
                      <a:srgbClr val="008000"/>
                    </a:solidFill>
                    <a:latin typeface="微软雅黑" panose="020B0503020204020204" pitchFamily="34" charset="-122"/>
                    <a:ea typeface="微软雅黑" panose="020B0503020204020204" pitchFamily="34" charset="-122"/>
                  </a:endParaRPr>
                </a:p>
              </p:txBody>
            </p:sp>
            <p:sp>
              <p:nvSpPr>
                <p:cNvPr id="184" name="Text Box 91"/>
                <p:cNvSpPr txBox="1">
                  <a:spLocks noChangeArrowheads="1"/>
                </p:cNvSpPr>
                <p:nvPr/>
              </p:nvSpPr>
              <p:spPr bwMode="auto">
                <a:xfrm>
                  <a:off x="4864" y="3578"/>
                  <a:ext cx="318" cy="2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14</a:t>
                  </a:r>
                </a:p>
              </p:txBody>
            </p:sp>
            <p:sp>
              <p:nvSpPr>
                <p:cNvPr id="185" name="Text Box 92"/>
                <p:cNvSpPr txBox="1">
                  <a:spLocks noChangeArrowheads="1"/>
                </p:cNvSpPr>
                <p:nvPr/>
              </p:nvSpPr>
              <p:spPr bwMode="auto">
                <a:xfrm>
                  <a:off x="4864" y="3885"/>
                  <a:ext cx="318" cy="2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15</a:t>
                  </a:r>
                </a:p>
              </p:txBody>
            </p:sp>
          </p:grpSp>
          <p:sp>
            <p:nvSpPr>
              <p:cNvPr id="176"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135" name="直接连接符 134"/>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136" name="矩形 70"/>
            <p:cNvSpPr>
              <a:spLocks noChangeArrowheads="1"/>
            </p:cNvSpPr>
            <p:nvPr/>
          </p:nvSpPr>
          <p:spPr bwMode="auto">
            <a:xfrm>
              <a:off x="2681288" y="3125335"/>
              <a:ext cx="571500" cy="35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OP</a:t>
              </a:r>
              <a:endParaRPr lang="zh-CN" altLang="en-US" sz="1600">
                <a:solidFill>
                  <a:srgbClr val="FF0000"/>
                </a:solidFill>
                <a:latin typeface="微软雅黑" panose="020B0503020204020204" pitchFamily="34" charset="-122"/>
                <a:ea typeface="微软雅黑" panose="020B0503020204020204" pitchFamily="34" charset="-122"/>
              </a:endParaRPr>
            </a:p>
          </p:txBody>
        </p:sp>
        <p:sp>
          <p:nvSpPr>
            <p:cNvPr id="137" name="矩形 72"/>
            <p:cNvSpPr>
              <a:spLocks noChangeArrowheads="1"/>
            </p:cNvSpPr>
            <p:nvPr/>
          </p:nvSpPr>
          <p:spPr bwMode="auto">
            <a:xfrm>
              <a:off x="3219450" y="3095173"/>
              <a:ext cx="754063" cy="35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addr</a:t>
              </a:r>
              <a:endParaRPr lang="zh-CN" altLang="en-US" sz="1600">
                <a:solidFill>
                  <a:srgbClr val="FF0000"/>
                </a:solidFill>
                <a:latin typeface="微软雅黑" panose="020B0503020204020204" pitchFamily="34" charset="-122"/>
                <a:ea typeface="微软雅黑" panose="020B0503020204020204" pitchFamily="34" charset="-122"/>
              </a:endParaRPr>
            </a:p>
          </p:txBody>
        </p:sp>
        <p:grpSp>
          <p:nvGrpSpPr>
            <p:cNvPr id="138" name="Group 7"/>
            <p:cNvGrpSpPr/>
            <p:nvPr/>
          </p:nvGrpSpPr>
          <p:grpSpPr bwMode="auto">
            <a:xfrm>
              <a:off x="7993063" y="3047420"/>
              <a:ext cx="1028700" cy="742950"/>
              <a:chOff x="5035" y="1579"/>
              <a:chExt cx="648" cy="468"/>
            </a:xfrm>
          </p:grpSpPr>
          <p:sp>
            <p:nvSpPr>
              <p:cNvPr id="173" name="Text Box 8"/>
              <p:cNvSpPr txBox="1">
                <a:spLocks noChangeArrowheads="1"/>
              </p:cNvSpPr>
              <p:nvPr/>
            </p:nvSpPr>
            <p:spPr bwMode="auto">
              <a:xfrm>
                <a:off x="5261" y="1579"/>
                <a:ext cx="422" cy="468"/>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输入</a:t>
                </a: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174"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zh-CN" altLang="en-US" sz="1600">
                  <a:solidFill>
                    <a:srgbClr val="CC3300"/>
                  </a:solidFill>
                  <a:latin typeface="微软雅黑" panose="020B0503020204020204" pitchFamily="34" charset="-122"/>
                  <a:ea typeface="微软雅黑" panose="020B0503020204020204" pitchFamily="34" charset="-122"/>
                </a:endParaRPr>
              </a:p>
            </p:txBody>
          </p:sp>
        </p:grpSp>
        <p:grpSp>
          <p:nvGrpSpPr>
            <p:cNvPr id="139" name="Group 10"/>
            <p:cNvGrpSpPr/>
            <p:nvPr/>
          </p:nvGrpSpPr>
          <p:grpSpPr bwMode="auto">
            <a:xfrm>
              <a:off x="7991475" y="4352345"/>
              <a:ext cx="990600" cy="742950"/>
              <a:chOff x="5034" y="2415"/>
              <a:chExt cx="624" cy="468"/>
            </a:xfrm>
          </p:grpSpPr>
          <p:sp>
            <p:nvSpPr>
              <p:cNvPr id="171" name="Text Box 11"/>
              <p:cNvSpPr txBox="1">
                <a:spLocks noChangeArrowheads="1"/>
              </p:cNvSpPr>
              <p:nvPr/>
            </p:nvSpPr>
            <p:spPr bwMode="auto">
              <a:xfrm>
                <a:off x="5261" y="2415"/>
                <a:ext cx="397" cy="468"/>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输出</a:t>
                </a:r>
                <a:endParaRPr lang="en-US" altLang="zh-CN" sz="2000">
                  <a:solidFill>
                    <a:srgbClr val="CC33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172"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140" name="直接连接符 139"/>
            <p:cNvCxnSpPr/>
            <p:nvPr/>
          </p:nvCxnSpPr>
          <p:spPr>
            <a:xfrm>
              <a:off x="7745413"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7092950"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142" name="Line 39"/>
            <p:cNvSpPr>
              <a:spLocks noChangeShapeType="1"/>
            </p:cNvSpPr>
            <p:nvPr/>
          </p:nvSpPr>
          <p:spPr bwMode="auto">
            <a:xfrm rot="-5400000">
              <a:off x="2051530" y="4876887"/>
              <a:ext cx="0" cy="342000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3" name="Line 40"/>
            <p:cNvSpPr>
              <a:spLocks noChangeShapeType="1"/>
            </p:cNvSpPr>
            <p:nvPr/>
          </p:nvSpPr>
          <p:spPr bwMode="auto">
            <a:xfrm rot="16200000" flipV="1">
              <a:off x="3509498" y="6371942"/>
              <a:ext cx="50482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4" name="Line 41"/>
            <p:cNvSpPr>
              <a:spLocks noChangeShapeType="1"/>
            </p:cNvSpPr>
            <p:nvPr/>
          </p:nvSpPr>
          <p:spPr bwMode="auto">
            <a:xfrm rot="-5400000" flipH="1" flipV="1">
              <a:off x="1072878" y="6331300"/>
              <a:ext cx="517525" cy="0"/>
            </a:xfrm>
            <a:prstGeom prst="line">
              <a:avLst/>
            </a:prstGeom>
            <a:noFill/>
            <a:ln w="34925">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5" name="Line 51"/>
            <p:cNvSpPr>
              <a:spLocks noChangeShapeType="1"/>
            </p:cNvSpPr>
            <p:nvPr/>
          </p:nvSpPr>
          <p:spPr bwMode="auto">
            <a:xfrm flipV="1">
              <a:off x="341530" y="2664355"/>
              <a:ext cx="0" cy="396000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6" name="Line 39"/>
            <p:cNvSpPr>
              <a:spLocks noChangeShapeType="1"/>
            </p:cNvSpPr>
            <p:nvPr/>
          </p:nvSpPr>
          <p:spPr bwMode="auto">
            <a:xfrm rot="-5400000">
              <a:off x="2575080" y="379740"/>
              <a:ext cx="19050" cy="45148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7" name="Line 40"/>
            <p:cNvSpPr>
              <a:spLocks noChangeShapeType="1"/>
            </p:cNvSpPr>
            <p:nvPr/>
          </p:nvSpPr>
          <p:spPr bwMode="auto">
            <a:xfrm rot="5400000" flipV="1">
              <a:off x="4545806" y="2862346"/>
              <a:ext cx="503237"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8" name="Line 40"/>
            <p:cNvSpPr>
              <a:spLocks noChangeShapeType="1"/>
            </p:cNvSpPr>
            <p:nvPr/>
          </p:nvSpPr>
          <p:spPr bwMode="auto">
            <a:xfrm rot="5400000">
              <a:off x="1178850" y="2951915"/>
              <a:ext cx="576000"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9" name="Line 33"/>
            <p:cNvSpPr>
              <a:spLocks noChangeShapeType="1"/>
            </p:cNvSpPr>
            <p:nvPr/>
          </p:nvSpPr>
          <p:spPr bwMode="auto">
            <a:xfrm flipH="1">
              <a:off x="3851275" y="3266623"/>
              <a:ext cx="39687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0" name="Line 40"/>
            <p:cNvSpPr>
              <a:spLocks noChangeShapeType="1"/>
            </p:cNvSpPr>
            <p:nvPr/>
          </p:nvSpPr>
          <p:spPr bwMode="auto">
            <a:xfrm rot="5400000" flipV="1">
              <a:off x="2673350" y="3728613"/>
              <a:ext cx="6477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1" name="Line 50"/>
            <p:cNvSpPr>
              <a:spLocks noChangeShapeType="1"/>
            </p:cNvSpPr>
            <p:nvPr/>
          </p:nvSpPr>
          <p:spPr bwMode="auto">
            <a:xfrm rot="10800000" flipH="1">
              <a:off x="3556000" y="5251025"/>
              <a:ext cx="1008063"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2" name="Line 40"/>
            <p:cNvSpPr>
              <a:spLocks noChangeShapeType="1"/>
            </p:cNvSpPr>
            <p:nvPr/>
          </p:nvSpPr>
          <p:spPr bwMode="auto">
            <a:xfrm rot="5400000" flipV="1">
              <a:off x="3338950" y="3657263"/>
              <a:ext cx="396000"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3" name="Line 50"/>
            <p:cNvSpPr>
              <a:spLocks noChangeShapeType="1"/>
            </p:cNvSpPr>
            <p:nvPr/>
          </p:nvSpPr>
          <p:spPr bwMode="auto">
            <a:xfrm rot="10800000" flipH="1">
              <a:off x="3528363" y="3855263"/>
              <a:ext cx="14040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4" name="Line 40"/>
            <p:cNvSpPr>
              <a:spLocks noChangeShapeType="1"/>
            </p:cNvSpPr>
            <p:nvPr/>
          </p:nvSpPr>
          <p:spPr bwMode="auto">
            <a:xfrm rot="5400000">
              <a:off x="4302362" y="4485403"/>
              <a:ext cx="12600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5" name="Line 59"/>
            <p:cNvSpPr>
              <a:spLocks noChangeShapeType="1"/>
            </p:cNvSpPr>
            <p:nvPr/>
          </p:nvSpPr>
          <p:spPr bwMode="auto">
            <a:xfrm rot="5400000" flipV="1">
              <a:off x="2519740" y="3906085"/>
              <a:ext cx="0" cy="576000"/>
            </a:xfrm>
            <a:prstGeom prst="line">
              <a:avLst/>
            </a:prstGeom>
            <a:noFill/>
            <a:ln w="38100">
              <a:solidFill>
                <a:srgbClr val="FF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6" name="Line 59"/>
            <p:cNvSpPr>
              <a:spLocks noChangeShapeType="1"/>
            </p:cNvSpPr>
            <p:nvPr/>
          </p:nvSpPr>
          <p:spPr bwMode="auto">
            <a:xfrm rot="-5400000" flipH="1" flipV="1">
              <a:off x="2042319" y="5670106"/>
              <a:ext cx="0" cy="4683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7" name="Line 40"/>
            <p:cNvSpPr>
              <a:spLocks noChangeShapeType="1"/>
            </p:cNvSpPr>
            <p:nvPr/>
          </p:nvSpPr>
          <p:spPr bwMode="auto">
            <a:xfrm rot="5400000">
              <a:off x="1430745" y="5058275"/>
              <a:ext cx="1692000" cy="0"/>
            </a:xfrm>
            <a:prstGeom prst="line">
              <a:avLst/>
            </a:prstGeom>
            <a:noFill/>
            <a:ln w="381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8" name="Line 50"/>
            <p:cNvSpPr>
              <a:spLocks noChangeShapeType="1"/>
            </p:cNvSpPr>
            <p:nvPr/>
          </p:nvSpPr>
          <p:spPr bwMode="auto">
            <a:xfrm rot="10800000" flipH="1">
              <a:off x="2609850" y="5904262"/>
              <a:ext cx="4318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9" name="Line 40"/>
            <p:cNvSpPr>
              <a:spLocks noChangeShapeType="1"/>
            </p:cNvSpPr>
            <p:nvPr/>
          </p:nvSpPr>
          <p:spPr bwMode="auto">
            <a:xfrm rot="5400000">
              <a:off x="1872387" y="5184295"/>
              <a:ext cx="1440000"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60" name="Line 50"/>
            <p:cNvSpPr>
              <a:spLocks noChangeShapeType="1"/>
            </p:cNvSpPr>
            <p:nvPr/>
          </p:nvSpPr>
          <p:spPr bwMode="auto">
            <a:xfrm rot="10800000" flipH="1">
              <a:off x="2573338" y="4446163"/>
              <a:ext cx="288925"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65" name="矩形 164"/>
            <p:cNvSpPr/>
            <p:nvPr/>
          </p:nvSpPr>
          <p:spPr>
            <a:xfrm>
              <a:off x="161925" y="2189126"/>
              <a:ext cx="5172075" cy="4525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166" name="Text Box 57"/>
            <p:cNvSpPr txBox="1">
              <a:spLocks noChangeArrowheads="1"/>
            </p:cNvSpPr>
            <p:nvPr/>
          </p:nvSpPr>
          <p:spPr bwMode="auto">
            <a:xfrm>
              <a:off x="232569" y="2189174"/>
              <a:ext cx="2563812"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中央处理器（</a:t>
              </a:r>
              <a:r>
                <a:rPr lang="en-US" altLang="zh-CN" sz="1800">
                  <a:solidFill>
                    <a:srgbClr val="FF3300"/>
                  </a:solidFill>
                  <a:latin typeface="微软雅黑" panose="020B0503020204020204" pitchFamily="34" charset="-122"/>
                  <a:ea typeface="微软雅黑" panose="020B0503020204020204" pitchFamily="34" charset="-122"/>
                </a:rPr>
                <a:t>CPU</a:t>
              </a:r>
              <a:r>
                <a:rPr lang="zh-CN" altLang="en-US" sz="1800">
                  <a:solidFill>
                    <a:srgbClr val="FF3300"/>
                  </a:solidFill>
                  <a:latin typeface="微软雅黑" panose="020B0503020204020204" pitchFamily="34" charset="-122"/>
                  <a:ea typeface="微软雅黑" panose="020B0503020204020204" pitchFamily="34" charset="-122"/>
                </a:rPr>
                <a:t>）</a:t>
              </a:r>
            </a:p>
          </p:txBody>
        </p:sp>
        <p:sp>
          <p:nvSpPr>
            <p:cNvPr id="167" name="Text Box 61"/>
            <p:cNvSpPr txBox="1">
              <a:spLocks noChangeArrowheads="1"/>
            </p:cNvSpPr>
            <p:nvPr/>
          </p:nvSpPr>
          <p:spPr bwMode="auto">
            <a:xfrm>
              <a:off x="926595" y="6076707"/>
              <a:ext cx="617537" cy="419595"/>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F</a:t>
              </a:r>
            </a:p>
          </p:txBody>
        </p:sp>
        <p:sp>
          <p:nvSpPr>
            <p:cNvPr id="168" name="Text Box 61"/>
            <p:cNvSpPr txBox="1">
              <a:spLocks noChangeArrowheads="1"/>
            </p:cNvSpPr>
            <p:nvPr/>
          </p:nvSpPr>
          <p:spPr bwMode="auto">
            <a:xfrm>
              <a:off x="619125" y="4861274"/>
              <a:ext cx="617538" cy="419595"/>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a:t>
              </a:r>
            </a:p>
          </p:txBody>
        </p:sp>
        <p:sp>
          <p:nvSpPr>
            <p:cNvPr id="169" name="Text Box 61"/>
            <p:cNvSpPr txBox="1">
              <a:spLocks noChangeArrowheads="1"/>
            </p:cNvSpPr>
            <p:nvPr/>
          </p:nvSpPr>
          <p:spPr bwMode="auto">
            <a:xfrm>
              <a:off x="1785938" y="4850162"/>
              <a:ext cx="619125" cy="419595"/>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B</a:t>
              </a:r>
            </a:p>
          </p:txBody>
        </p:sp>
        <p:sp>
          <p:nvSpPr>
            <p:cNvPr id="170" name="Text Box 61"/>
            <p:cNvSpPr txBox="1">
              <a:spLocks noChangeArrowheads="1"/>
            </p:cNvSpPr>
            <p:nvPr/>
          </p:nvSpPr>
          <p:spPr bwMode="auto">
            <a:xfrm>
              <a:off x="1738313" y="5897912"/>
              <a:ext cx="1262062" cy="419595"/>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ALUop</a:t>
              </a:r>
            </a:p>
          </p:txBody>
        </p:sp>
      </p:grpSp>
      <p:sp>
        <p:nvSpPr>
          <p:cNvPr id="216" name="Line 59"/>
          <p:cNvSpPr>
            <a:spLocks noChangeShapeType="1"/>
          </p:cNvSpPr>
          <p:nvPr/>
        </p:nvSpPr>
        <p:spPr bwMode="auto">
          <a:xfrm rot="10800000" flipH="1" flipV="1">
            <a:off x="3517294" y="4362986"/>
            <a:ext cx="0" cy="539750"/>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animEffect transition="in" filter="blinds(horizontal)">
                                      <p:cBhvr>
                                        <p:cTn id="7" dur="500"/>
                                        <p:tgtEl>
                                          <p:spTgt spid="1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1">
                                            <p:txEl>
                                              <p:pRg st="1" end="1"/>
                                            </p:txEl>
                                          </p:spTgt>
                                        </p:tgtEl>
                                        <p:attrNameLst>
                                          <p:attrName>style.visibility</p:attrName>
                                        </p:attrNameLst>
                                      </p:cBhvr>
                                      <p:to>
                                        <p:strVal val="visible"/>
                                      </p:to>
                                    </p:set>
                                    <p:animEffect transition="in" filter="blinds(horizontal)">
                                      <p:cBhvr>
                                        <p:cTn id="12" dur="500"/>
                                        <p:tgtEl>
                                          <p:spTgt spid="1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1">
                                            <p:txEl>
                                              <p:pRg st="2" end="2"/>
                                            </p:txEl>
                                          </p:spTgt>
                                        </p:tgtEl>
                                        <p:attrNameLst>
                                          <p:attrName>style.visibility</p:attrName>
                                        </p:attrNameLst>
                                      </p:cBhvr>
                                      <p:to>
                                        <p:strVal val="visible"/>
                                      </p:to>
                                    </p:set>
                                    <p:animEffect transition="in" filter="blinds(horizontal)">
                                      <p:cBhvr>
                                        <p:cTn id="17" dur="500"/>
                                        <p:tgtEl>
                                          <p:spTgt spid="1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2112644"/>
            <a:ext cx="7886700" cy="4530725"/>
          </a:xfrm>
        </p:spPr>
        <p:txBody>
          <a:bodyPr/>
          <a:lstStyle/>
          <a:p>
            <a:endParaRPr lang="zh-CN" altLang="en-US"/>
          </a:p>
        </p:txBody>
      </p:sp>
      <p:sp>
        <p:nvSpPr>
          <p:cNvPr id="3" name="标题 2"/>
          <p:cNvSpPr>
            <a:spLocks noGrp="1"/>
          </p:cNvSpPr>
          <p:nvPr>
            <p:ph type="title"/>
          </p:nvPr>
        </p:nvSpPr>
        <p:spPr>
          <a:xfrm>
            <a:off x="628650" y="711280"/>
            <a:ext cx="7886700" cy="979413"/>
          </a:xfrm>
        </p:spPr>
        <p:txBody>
          <a:bodyPr/>
          <a:lstStyle/>
          <a:p>
            <a:endParaRPr lang="zh-CN" altLang="en-US"/>
          </a:p>
        </p:txBody>
      </p:sp>
      <p:sp>
        <p:nvSpPr>
          <p:cNvPr id="4" name="标题 7"/>
          <p:cNvSpPr txBox="1"/>
          <p:nvPr/>
        </p:nvSpPr>
        <p:spPr>
          <a:xfrm>
            <a:off x="628650" y="655860"/>
            <a:ext cx="7886700" cy="452502"/>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现代计算机结构模型</a:t>
            </a:r>
          </a:p>
        </p:txBody>
      </p:sp>
      <p:sp>
        <p:nvSpPr>
          <p:cNvPr id="6" name="Text Box 61"/>
          <p:cNvSpPr txBox="1">
            <a:spLocks noChangeArrowheads="1"/>
          </p:cNvSpPr>
          <p:nvPr/>
        </p:nvSpPr>
        <p:spPr bwMode="auto">
          <a:xfrm>
            <a:off x="387350" y="2590483"/>
            <a:ext cx="1169988"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GPRs</a:t>
            </a:r>
          </a:p>
        </p:txBody>
      </p:sp>
      <p:grpSp>
        <p:nvGrpSpPr>
          <p:cNvPr id="7" name="Group 63"/>
          <p:cNvGrpSpPr/>
          <p:nvPr/>
        </p:nvGrpSpPr>
        <p:grpSpPr bwMode="auto">
          <a:xfrm>
            <a:off x="877888" y="3090545"/>
            <a:ext cx="1035050" cy="1574800"/>
            <a:chOff x="2228" y="1678"/>
            <a:chExt cx="737" cy="992"/>
          </a:xfrm>
        </p:grpSpPr>
        <p:sp>
          <p:nvSpPr>
            <p:cNvPr id="8"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9" name="Line 65"/>
            <p:cNvSpPr>
              <a:spLocks noChangeShapeType="1"/>
            </p:cNvSpPr>
            <p:nvPr/>
          </p:nvSpPr>
          <p:spPr bwMode="auto">
            <a:xfrm>
              <a:off x="2228" y="1933"/>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 name="Line 66"/>
            <p:cNvSpPr>
              <a:spLocks noChangeShapeType="1"/>
            </p:cNvSpPr>
            <p:nvPr/>
          </p:nvSpPr>
          <p:spPr bwMode="auto">
            <a:xfrm>
              <a:off x="2228" y="2188"/>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67"/>
            <p:cNvSpPr>
              <a:spLocks noChangeShapeType="1"/>
            </p:cNvSpPr>
            <p:nvPr/>
          </p:nvSpPr>
          <p:spPr bwMode="auto">
            <a:xfrm>
              <a:off x="2228" y="2415"/>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 name="Text Box 68"/>
          <p:cNvSpPr txBox="1">
            <a:spLocks noChangeArrowheads="1"/>
          </p:cNvSpPr>
          <p:nvPr/>
        </p:nvSpPr>
        <p:spPr bwMode="auto">
          <a:xfrm>
            <a:off x="519113" y="3104833"/>
            <a:ext cx="315912"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0</a:t>
            </a:r>
          </a:p>
        </p:txBody>
      </p:sp>
      <p:sp>
        <p:nvSpPr>
          <p:cNvPr id="13" name="Text Box 69"/>
          <p:cNvSpPr txBox="1">
            <a:spLocks noChangeArrowheads="1"/>
          </p:cNvSpPr>
          <p:nvPr/>
        </p:nvSpPr>
        <p:spPr bwMode="auto">
          <a:xfrm>
            <a:off x="520700" y="3490595"/>
            <a:ext cx="3159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1</a:t>
            </a:r>
          </a:p>
        </p:txBody>
      </p:sp>
      <p:sp>
        <p:nvSpPr>
          <p:cNvPr id="14" name="Text Box 70"/>
          <p:cNvSpPr txBox="1">
            <a:spLocks noChangeArrowheads="1"/>
          </p:cNvSpPr>
          <p:nvPr/>
        </p:nvSpPr>
        <p:spPr bwMode="auto">
          <a:xfrm>
            <a:off x="520700" y="3901758"/>
            <a:ext cx="31591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2</a:t>
            </a:r>
          </a:p>
        </p:txBody>
      </p:sp>
      <p:sp>
        <p:nvSpPr>
          <p:cNvPr id="15" name="Text Box 71"/>
          <p:cNvSpPr txBox="1">
            <a:spLocks noChangeArrowheads="1"/>
          </p:cNvSpPr>
          <p:nvPr/>
        </p:nvSpPr>
        <p:spPr bwMode="auto">
          <a:xfrm>
            <a:off x="519113" y="4351020"/>
            <a:ext cx="315912"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latin typeface="微软雅黑" panose="020B0503020204020204" pitchFamily="34" charset="-122"/>
                <a:ea typeface="微软雅黑" panose="020B0503020204020204" pitchFamily="34" charset="-122"/>
              </a:rPr>
              <a:t>3</a:t>
            </a:r>
          </a:p>
        </p:txBody>
      </p:sp>
      <p:sp>
        <p:nvSpPr>
          <p:cNvPr id="16" name="Rectangle 72"/>
          <p:cNvSpPr>
            <a:spLocks noChangeArrowheads="1"/>
          </p:cNvSpPr>
          <p:nvPr/>
        </p:nvSpPr>
        <p:spPr bwMode="auto">
          <a:xfrm>
            <a:off x="882650" y="3090545"/>
            <a:ext cx="1035050" cy="1574800"/>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nvGrpSpPr>
          <p:cNvPr id="17" name="组合 25"/>
          <p:cNvGrpSpPr/>
          <p:nvPr/>
        </p:nvGrpSpPr>
        <p:grpSpPr bwMode="auto">
          <a:xfrm>
            <a:off x="652463" y="5227320"/>
            <a:ext cx="1406525" cy="711200"/>
            <a:chOff x="1241560" y="5094186"/>
            <a:chExt cx="1484313" cy="649421"/>
          </a:xfrm>
        </p:grpSpPr>
        <p:grpSp>
          <p:nvGrpSpPr>
            <p:cNvPr id="18" name="Group 19"/>
            <p:cNvGrpSpPr/>
            <p:nvPr/>
          </p:nvGrpSpPr>
          <p:grpSpPr bwMode="auto">
            <a:xfrm rot="16200000" flipH="1">
              <a:off x="1659006" y="4676740"/>
              <a:ext cx="649421" cy="1484313"/>
              <a:chOff x="3078" y="2330"/>
              <a:chExt cx="625" cy="1580"/>
            </a:xfrm>
          </p:grpSpPr>
          <p:sp>
            <p:nvSpPr>
              <p:cNvPr id="20" name="Line 12"/>
              <p:cNvSpPr>
                <a:spLocks noChangeShapeType="1"/>
              </p:cNvSpPr>
              <p:nvPr/>
            </p:nvSpPr>
            <p:spPr bwMode="auto">
              <a:xfrm flipH="1">
                <a:off x="3078" y="2330"/>
                <a:ext cx="9" cy="69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3"/>
              <p:cNvSpPr>
                <a:spLocks noChangeShapeType="1"/>
              </p:cNvSpPr>
              <p:nvPr/>
            </p:nvSpPr>
            <p:spPr bwMode="auto">
              <a:xfrm>
                <a:off x="3107" y="2330"/>
                <a:ext cx="592" cy="30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4"/>
              <p:cNvSpPr>
                <a:spLocks noChangeShapeType="1"/>
              </p:cNvSpPr>
              <p:nvPr/>
            </p:nvSpPr>
            <p:spPr bwMode="auto">
              <a:xfrm>
                <a:off x="3087" y="3018"/>
                <a:ext cx="213" cy="11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6"/>
              <p:cNvSpPr>
                <a:spLocks noChangeShapeType="1"/>
              </p:cNvSpPr>
              <p:nvPr/>
            </p:nvSpPr>
            <p:spPr bwMode="auto">
              <a:xfrm>
                <a:off x="3693" y="2644"/>
                <a:ext cx="10" cy="45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8"/>
              <p:cNvSpPr>
                <a:spLocks noChangeShapeType="1"/>
              </p:cNvSpPr>
              <p:nvPr/>
            </p:nvSpPr>
            <p:spPr bwMode="auto">
              <a:xfrm flipV="1">
                <a:off x="3120" y="3256"/>
                <a:ext cx="0" cy="6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9"/>
              <p:cNvSpPr>
                <a:spLocks noChangeShapeType="1"/>
              </p:cNvSpPr>
              <p:nvPr/>
            </p:nvSpPr>
            <p:spPr bwMode="auto">
              <a:xfrm flipV="1">
                <a:off x="3135" y="3549"/>
                <a:ext cx="564" cy="34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0"/>
              <p:cNvSpPr>
                <a:spLocks noChangeShapeType="1"/>
              </p:cNvSpPr>
              <p:nvPr/>
            </p:nvSpPr>
            <p:spPr bwMode="auto">
              <a:xfrm flipV="1">
                <a:off x="3121" y="3125"/>
                <a:ext cx="171" cy="12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2"/>
              <p:cNvSpPr>
                <a:spLocks noChangeShapeType="1"/>
              </p:cNvSpPr>
              <p:nvPr/>
            </p:nvSpPr>
            <p:spPr bwMode="auto">
              <a:xfrm flipV="1">
                <a:off x="3702" y="3067"/>
                <a:ext cx="0" cy="48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Rectangle 25"/>
            <p:cNvSpPr>
              <a:spLocks noChangeArrowheads="1"/>
            </p:cNvSpPr>
            <p:nvPr/>
          </p:nvSpPr>
          <p:spPr bwMode="auto">
            <a:xfrm flipH="1">
              <a:off x="1574496" y="5298266"/>
              <a:ext cx="859310" cy="42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a:cs typeface="Arial" panose="020B0604020202020204" pitchFamily="34" charset="0"/>
                </a:rPr>
                <a:t>ALU</a:t>
              </a:r>
            </a:p>
          </p:txBody>
        </p:sp>
      </p:grpSp>
      <p:sp>
        <p:nvSpPr>
          <p:cNvPr id="28" name="Line 30"/>
          <p:cNvSpPr>
            <a:spLocks noChangeShapeType="1"/>
          </p:cNvSpPr>
          <p:nvPr/>
        </p:nvSpPr>
        <p:spPr bwMode="auto">
          <a:xfrm rot="16200000" flipH="1">
            <a:off x="704056" y="4943952"/>
            <a:ext cx="566737"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31"/>
          <p:cNvSpPr>
            <a:spLocks noChangeShapeType="1"/>
          </p:cNvSpPr>
          <p:nvPr/>
        </p:nvSpPr>
        <p:spPr bwMode="auto">
          <a:xfrm rot="16200000" flipH="1" flipV="1">
            <a:off x="1496219" y="4958239"/>
            <a:ext cx="592138"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Text Box 6"/>
          <p:cNvSpPr txBox="1">
            <a:spLocks noChangeArrowheads="1"/>
          </p:cNvSpPr>
          <p:nvPr/>
        </p:nvSpPr>
        <p:spPr bwMode="auto">
          <a:xfrm>
            <a:off x="2971800" y="4495483"/>
            <a:ext cx="584200" cy="369887"/>
          </a:xfrm>
          <a:prstGeom prst="rect">
            <a:avLst/>
          </a:prstGeom>
          <a:solidFill>
            <a:srgbClr val="FF0000">
              <a:alpha val="18039"/>
            </a:srgbClr>
          </a:solidFill>
          <a:ln w="25400"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 PC</a:t>
            </a:r>
          </a:p>
        </p:txBody>
      </p:sp>
      <p:sp>
        <p:nvSpPr>
          <p:cNvPr id="31" name="Text Box 13"/>
          <p:cNvSpPr txBox="1">
            <a:spLocks noChangeArrowheads="1"/>
          </p:cNvSpPr>
          <p:nvPr/>
        </p:nvSpPr>
        <p:spPr bwMode="auto">
          <a:xfrm>
            <a:off x="4560888" y="4495483"/>
            <a:ext cx="781050" cy="369887"/>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MAR</a:t>
            </a:r>
          </a:p>
        </p:txBody>
      </p:sp>
      <p:sp>
        <p:nvSpPr>
          <p:cNvPr id="32" name="Text Box 14"/>
          <p:cNvSpPr txBox="1">
            <a:spLocks noChangeArrowheads="1"/>
          </p:cNvSpPr>
          <p:nvPr/>
        </p:nvSpPr>
        <p:spPr bwMode="auto">
          <a:xfrm>
            <a:off x="4257675" y="2419033"/>
            <a:ext cx="1084263" cy="368300"/>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chemeClr val="accent2"/>
                </a:solidFill>
                <a:latin typeface="微软雅黑" panose="020B0503020204020204" pitchFamily="34" charset="-122"/>
                <a:ea typeface="微软雅黑" panose="020B0503020204020204" pitchFamily="34" charset="-122"/>
              </a:rPr>
              <a:t>  MDR</a:t>
            </a:r>
          </a:p>
        </p:txBody>
      </p:sp>
      <p:sp>
        <p:nvSpPr>
          <p:cNvPr id="33" name="Text Box 32"/>
          <p:cNvSpPr txBox="1">
            <a:spLocks noChangeArrowheads="1"/>
          </p:cNvSpPr>
          <p:nvPr/>
        </p:nvSpPr>
        <p:spPr bwMode="auto">
          <a:xfrm>
            <a:off x="3040063" y="5521008"/>
            <a:ext cx="1508125" cy="400050"/>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latin typeface="微软雅黑" panose="020B0503020204020204" pitchFamily="34" charset="-122"/>
                <a:ea typeface="微软雅黑" panose="020B0503020204020204" pitchFamily="34" charset="-122"/>
              </a:rPr>
              <a:t>标志寄存器</a:t>
            </a:r>
            <a:endParaRPr lang="en-US" altLang="zh-CN" sz="2000">
              <a:latin typeface="微软雅黑" panose="020B0503020204020204" pitchFamily="34" charset="-122"/>
              <a:ea typeface="微软雅黑" panose="020B0503020204020204" pitchFamily="34" charset="-122"/>
            </a:endParaRPr>
          </a:p>
        </p:txBody>
      </p:sp>
      <p:sp>
        <p:nvSpPr>
          <p:cNvPr id="34" name="Text Box 2"/>
          <p:cNvSpPr txBox="1">
            <a:spLocks noChangeArrowheads="1"/>
          </p:cNvSpPr>
          <p:nvPr/>
        </p:nvSpPr>
        <p:spPr bwMode="auto">
          <a:xfrm>
            <a:off x="2852738" y="3496945"/>
            <a:ext cx="1358900" cy="466725"/>
          </a:xfrm>
          <a:prstGeom prst="rect">
            <a:avLst/>
          </a:prstGeom>
          <a:solidFill>
            <a:srgbClr val="0000FF">
              <a:alpha val="25882"/>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微软雅黑" panose="020B0503020204020204" pitchFamily="34" charset="-122"/>
                <a:ea typeface="微软雅黑" panose="020B0503020204020204" pitchFamily="34" charset="-122"/>
              </a:rPr>
              <a:t> 控制器</a:t>
            </a:r>
          </a:p>
        </p:txBody>
      </p:sp>
      <p:grpSp>
        <p:nvGrpSpPr>
          <p:cNvPr id="35" name="组合 42"/>
          <p:cNvGrpSpPr/>
          <p:nvPr/>
        </p:nvGrpSpPr>
        <p:grpSpPr bwMode="auto">
          <a:xfrm>
            <a:off x="5334000" y="2052320"/>
            <a:ext cx="1179513" cy="752475"/>
            <a:chOff x="7442619" y="4868863"/>
            <a:chExt cx="1118160" cy="648200"/>
          </a:xfrm>
        </p:grpSpPr>
        <p:sp>
          <p:nvSpPr>
            <p:cNvPr id="36" name="Text Box 55"/>
            <p:cNvSpPr txBox="1">
              <a:spLocks noChangeArrowheads="1"/>
            </p:cNvSpPr>
            <p:nvPr/>
          </p:nvSpPr>
          <p:spPr bwMode="auto">
            <a:xfrm>
              <a:off x="7641184" y="4868863"/>
              <a:ext cx="75905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37" name="AutoShape 56"/>
            <p:cNvSpPr>
              <a:spLocks noChangeArrowheads="1"/>
            </p:cNvSpPr>
            <p:nvPr/>
          </p:nvSpPr>
          <p:spPr bwMode="auto">
            <a:xfrm>
              <a:off x="7442619" y="5138739"/>
              <a:ext cx="1118160" cy="378324"/>
            </a:xfrm>
            <a:prstGeom prst="leftRightArrow">
              <a:avLst>
                <a:gd name="adj1" fmla="val 50000"/>
                <a:gd name="adj2" fmla="val 55909"/>
              </a:avLst>
            </a:prstGeom>
            <a:solidFill>
              <a:schemeClr val="bg1"/>
            </a:solidFill>
            <a:ln w="28575" algn="ctr">
              <a:solidFill>
                <a:srgbClr val="3333C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grpSp>
        <p:nvGrpSpPr>
          <p:cNvPr id="38" name="组合 43"/>
          <p:cNvGrpSpPr/>
          <p:nvPr/>
        </p:nvGrpSpPr>
        <p:grpSpPr bwMode="auto">
          <a:xfrm>
            <a:off x="5381625" y="3220720"/>
            <a:ext cx="1077913" cy="703263"/>
            <a:chOff x="7482051" y="3223714"/>
            <a:chExt cx="1077320" cy="606260"/>
          </a:xfrm>
        </p:grpSpPr>
        <p:sp>
          <p:nvSpPr>
            <p:cNvPr id="39" name="AutoShape 54"/>
            <p:cNvSpPr>
              <a:spLocks noChangeArrowheads="1"/>
            </p:cNvSpPr>
            <p:nvPr/>
          </p:nvSpPr>
          <p:spPr bwMode="auto">
            <a:xfrm>
              <a:off x="7482051" y="3475038"/>
              <a:ext cx="1077320" cy="354936"/>
            </a:xfrm>
            <a:prstGeom prst="leftRightArrow">
              <a:avLst>
                <a:gd name="adj1" fmla="val 50000"/>
                <a:gd name="adj2" fmla="val 53876"/>
              </a:avLst>
            </a:prstGeom>
            <a:solidFill>
              <a:schemeClr val="bg1"/>
            </a:solidFill>
            <a:ln w="28575" algn="ctr">
              <a:solidFill>
                <a:srgbClr val="FF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40" name="Text Box 57"/>
            <p:cNvSpPr txBox="1">
              <a:spLocks noChangeArrowheads="1"/>
            </p:cNvSpPr>
            <p:nvPr/>
          </p:nvSpPr>
          <p:spPr bwMode="auto">
            <a:xfrm>
              <a:off x="7682024" y="3223714"/>
              <a:ext cx="75905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grpSp>
      <p:grpSp>
        <p:nvGrpSpPr>
          <p:cNvPr id="41" name="组合 44"/>
          <p:cNvGrpSpPr/>
          <p:nvPr/>
        </p:nvGrpSpPr>
        <p:grpSpPr bwMode="auto">
          <a:xfrm>
            <a:off x="5356225" y="4193858"/>
            <a:ext cx="1133475" cy="766762"/>
            <a:chOff x="7597835" y="1807906"/>
            <a:chExt cx="961535" cy="660644"/>
          </a:xfrm>
        </p:grpSpPr>
        <p:sp>
          <p:nvSpPr>
            <p:cNvPr id="42" name="Text Box 53"/>
            <p:cNvSpPr txBox="1">
              <a:spLocks noChangeArrowheads="1"/>
            </p:cNvSpPr>
            <p:nvPr/>
          </p:nvSpPr>
          <p:spPr bwMode="auto">
            <a:xfrm>
              <a:off x="7637346" y="1807906"/>
              <a:ext cx="75905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43" name="AutoShape 58"/>
            <p:cNvSpPr>
              <a:spLocks noChangeArrowheads="1"/>
            </p:cNvSpPr>
            <p:nvPr/>
          </p:nvSpPr>
          <p:spPr bwMode="auto">
            <a:xfrm>
              <a:off x="7597835" y="2040659"/>
              <a:ext cx="961535" cy="427891"/>
            </a:xfrm>
            <a:prstGeom prst="rightArrow">
              <a:avLst>
                <a:gd name="adj1" fmla="val 50000"/>
                <a:gd name="adj2" fmla="val 58207"/>
              </a:avLst>
            </a:prstGeom>
            <a:solidFill>
              <a:schemeClr val="bg1"/>
            </a:solidFill>
            <a:ln w="28575" algn="ctr">
              <a:solidFill>
                <a:srgbClr val="008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sp>
        <p:nvSpPr>
          <p:cNvPr id="44" name="Line 59"/>
          <p:cNvSpPr>
            <a:spLocks noChangeShapeType="1"/>
          </p:cNvSpPr>
          <p:nvPr/>
        </p:nvSpPr>
        <p:spPr bwMode="auto">
          <a:xfrm rot="5400000" flipH="1" flipV="1">
            <a:off x="4769644" y="3175477"/>
            <a:ext cx="0" cy="11160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Text Box 49"/>
          <p:cNvSpPr txBox="1">
            <a:spLocks noChangeArrowheads="1"/>
          </p:cNvSpPr>
          <p:nvPr/>
        </p:nvSpPr>
        <p:spPr bwMode="auto">
          <a:xfrm>
            <a:off x="2735263" y="2417445"/>
            <a:ext cx="1144587" cy="376238"/>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3300"/>
                </a:solidFill>
                <a:latin typeface="微软雅黑" panose="020B0503020204020204" pitchFamily="34" charset="-122"/>
                <a:ea typeface="微软雅黑" panose="020B0503020204020204" pitchFamily="34" charset="-122"/>
              </a:rPr>
              <a:t>    </a:t>
            </a:r>
            <a:endParaRPr lang="en-US" altLang="zh-CN" sz="1800">
              <a:solidFill>
                <a:schemeClr val="hlink"/>
              </a:solidFill>
              <a:latin typeface="微软雅黑" panose="020B0503020204020204" pitchFamily="34" charset="-122"/>
              <a:ea typeface="微软雅黑" panose="020B0503020204020204" pitchFamily="34" charset="-122"/>
            </a:endParaRPr>
          </a:p>
        </p:txBody>
      </p:sp>
      <p:sp>
        <p:nvSpPr>
          <p:cNvPr id="46" name="矩形 46"/>
          <p:cNvSpPr>
            <a:spLocks noChangeArrowheads="1"/>
          </p:cNvSpPr>
          <p:nvPr/>
        </p:nvSpPr>
        <p:spPr bwMode="auto">
          <a:xfrm>
            <a:off x="2368550" y="2436495"/>
            <a:ext cx="493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IR</a:t>
            </a:r>
            <a:endParaRPr lang="zh-CN" altLang="en-US" sz="1800">
              <a:solidFill>
                <a:srgbClr val="FF0000"/>
              </a:solidFill>
              <a:latin typeface="微软雅黑" panose="020B0503020204020204" pitchFamily="34" charset="-122"/>
              <a:ea typeface="微软雅黑" panose="020B0503020204020204" pitchFamily="34" charset="-122"/>
            </a:endParaRPr>
          </a:p>
        </p:txBody>
      </p:sp>
      <p:grpSp>
        <p:nvGrpSpPr>
          <p:cNvPr id="47" name="Group 73"/>
          <p:cNvGrpSpPr/>
          <p:nvPr/>
        </p:nvGrpSpPr>
        <p:grpSpPr bwMode="auto">
          <a:xfrm>
            <a:off x="6502400" y="1934845"/>
            <a:ext cx="1577975" cy="4052888"/>
            <a:chOff x="4125" y="1565"/>
            <a:chExt cx="994" cy="2553"/>
          </a:xfrm>
        </p:grpSpPr>
        <p:grpSp>
          <p:nvGrpSpPr>
            <p:cNvPr id="48" name="Group 74"/>
            <p:cNvGrpSpPr/>
            <p:nvPr/>
          </p:nvGrpSpPr>
          <p:grpSpPr bwMode="auto">
            <a:xfrm>
              <a:off x="4125" y="1565"/>
              <a:ext cx="994" cy="2553"/>
              <a:chOff x="4156" y="1565"/>
              <a:chExt cx="1026" cy="2553"/>
            </a:xfrm>
          </p:grpSpPr>
          <p:sp>
            <p:nvSpPr>
              <p:cNvPr id="50" name="Text Box 75"/>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a:latin typeface="微软雅黑" panose="020B0503020204020204" pitchFamily="34" charset="-122"/>
                    <a:ea typeface="微软雅黑" panose="020B0503020204020204" pitchFamily="34" charset="-122"/>
                  </a:rPr>
                  <a:t>存储器</a:t>
                </a:r>
              </a:p>
            </p:txBody>
          </p:sp>
          <p:grpSp>
            <p:nvGrpSpPr>
              <p:cNvPr id="51" name="Group 76"/>
              <p:cNvGrpSpPr/>
              <p:nvPr/>
            </p:nvGrpSpPr>
            <p:grpSpPr bwMode="auto">
              <a:xfrm>
                <a:off x="4156" y="1877"/>
                <a:ext cx="737" cy="2211"/>
                <a:chOff x="3447" y="1423"/>
                <a:chExt cx="879" cy="2211"/>
              </a:xfrm>
            </p:grpSpPr>
            <p:sp>
              <p:nvSpPr>
                <p:cNvPr id="59"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60" name="Line 78"/>
                <p:cNvSpPr>
                  <a:spLocks noChangeShapeType="1"/>
                </p:cNvSpPr>
                <p:nvPr/>
              </p:nvSpPr>
              <p:spPr bwMode="auto">
                <a:xfrm>
                  <a:off x="3447" y="1678"/>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 name="Line 79"/>
                <p:cNvSpPr>
                  <a:spLocks noChangeShapeType="1"/>
                </p:cNvSpPr>
                <p:nvPr/>
              </p:nvSpPr>
              <p:spPr bwMode="auto">
                <a:xfrm>
                  <a:off x="3447" y="196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 name="Line 80"/>
                <p:cNvSpPr>
                  <a:spLocks noChangeShapeType="1"/>
                </p:cNvSpPr>
                <p:nvPr/>
              </p:nvSpPr>
              <p:spPr bwMode="auto">
                <a:xfrm>
                  <a:off x="3447" y="2245"/>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 name="Line 81"/>
                <p:cNvSpPr>
                  <a:spLocks noChangeShapeType="1"/>
                </p:cNvSpPr>
                <p:nvPr/>
              </p:nvSpPr>
              <p:spPr bwMode="auto">
                <a:xfrm>
                  <a:off x="3447" y="252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 name="Line 82"/>
                <p:cNvSpPr>
                  <a:spLocks noChangeShapeType="1"/>
                </p:cNvSpPr>
                <p:nvPr/>
              </p:nvSpPr>
              <p:spPr bwMode="auto">
                <a:xfrm>
                  <a:off x="3447" y="281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 name="Line 83"/>
                <p:cNvSpPr>
                  <a:spLocks noChangeShapeType="1"/>
                </p:cNvSpPr>
                <p:nvPr/>
              </p:nvSpPr>
              <p:spPr bwMode="auto">
                <a:xfrm>
                  <a:off x="3447" y="3096"/>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 name="Line 84"/>
                <p:cNvSpPr>
                  <a:spLocks noChangeShapeType="1"/>
                </p:cNvSpPr>
                <p:nvPr/>
              </p:nvSpPr>
              <p:spPr bwMode="auto">
                <a:xfrm>
                  <a:off x="3447" y="337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0</a:t>
                </a:r>
              </a:p>
            </p:txBody>
          </p:sp>
          <p:sp>
            <p:nvSpPr>
              <p:cNvPr id="53"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1</a:t>
                </a:r>
              </a:p>
            </p:txBody>
          </p:sp>
          <p:sp>
            <p:nvSpPr>
              <p:cNvPr id="54"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2</a:t>
                </a:r>
              </a:p>
            </p:txBody>
          </p:sp>
          <p:sp>
            <p:nvSpPr>
              <p:cNvPr id="55"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3</a:t>
                </a:r>
              </a:p>
            </p:txBody>
          </p:sp>
          <p:sp>
            <p:nvSpPr>
              <p:cNvPr id="56"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en-US" altLang="zh-CN" sz="1800">
                  <a:solidFill>
                    <a:srgbClr val="008000"/>
                  </a:solidFill>
                  <a:latin typeface="微软雅黑" panose="020B0503020204020204" pitchFamily="34" charset="-122"/>
                  <a:ea typeface="微软雅黑" panose="020B0503020204020204" pitchFamily="34" charset="-122"/>
                </a:endParaRPr>
              </a:p>
            </p:txBody>
          </p:sp>
          <p:sp>
            <p:nvSpPr>
              <p:cNvPr id="57" name="Text Box 91"/>
              <p:cNvSpPr txBox="1">
                <a:spLocks noChangeArrowheads="1"/>
              </p:cNvSpPr>
              <p:nvPr/>
            </p:nvSpPr>
            <p:spPr bwMode="auto">
              <a:xfrm>
                <a:off x="4864" y="3578"/>
                <a:ext cx="31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14</a:t>
                </a:r>
              </a:p>
            </p:txBody>
          </p:sp>
          <p:sp>
            <p:nvSpPr>
              <p:cNvPr id="58" name="Text Box 92"/>
              <p:cNvSpPr txBox="1">
                <a:spLocks noChangeArrowheads="1"/>
              </p:cNvSpPr>
              <p:nvPr/>
            </p:nvSpPr>
            <p:spPr bwMode="auto">
              <a:xfrm>
                <a:off x="4864" y="3885"/>
                <a:ext cx="31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008000"/>
                    </a:solidFill>
                    <a:latin typeface="微软雅黑" panose="020B0503020204020204" pitchFamily="34" charset="-122"/>
                    <a:ea typeface="微软雅黑" panose="020B0503020204020204" pitchFamily="34" charset="-122"/>
                  </a:rPr>
                  <a:t>15</a:t>
                </a:r>
              </a:p>
            </p:txBody>
          </p:sp>
        </p:grpSp>
        <p:sp>
          <p:nvSpPr>
            <p:cNvPr id="49"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cxnSp>
        <p:nvCxnSpPr>
          <p:cNvPr id="67" name="直接连接符 66"/>
          <p:cNvCxnSpPr/>
          <p:nvPr/>
        </p:nvCxnSpPr>
        <p:spPr>
          <a:xfrm>
            <a:off x="3222625" y="2417445"/>
            <a:ext cx="0" cy="376238"/>
          </a:xfrm>
          <a:prstGeom prst="line">
            <a:avLst/>
          </a:prstGeom>
          <a:ln w="25400"/>
        </p:spPr>
        <p:style>
          <a:lnRef idx="1">
            <a:schemeClr val="dk1"/>
          </a:lnRef>
          <a:fillRef idx="0">
            <a:schemeClr val="dk1"/>
          </a:fillRef>
          <a:effectRef idx="0">
            <a:schemeClr val="dk1"/>
          </a:effectRef>
          <a:fontRef idx="minor">
            <a:schemeClr val="tx1"/>
          </a:fontRef>
        </p:style>
      </p:cxnSp>
      <p:sp>
        <p:nvSpPr>
          <p:cNvPr id="68" name="矩形 70"/>
          <p:cNvSpPr>
            <a:spLocks noChangeArrowheads="1"/>
          </p:cNvSpPr>
          <p:nvPr/>
        </p:nvSpPr>
        <p:spPr bwMode="auto">
          <a:xfrm>
            <a:off x="2681288" y="2449195"/>
            <a:ext cx="57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OP</a:t>
            </a:r>
            <a:endParaRPr lang="zh-CN" altLang="en-US" sz="1800">
              <a:solidFill>
                <a:srgbClr val="FF0000"/>
              </a:solidFill>
              <a:latin typeface="微软雅黑" panose="020B0503020204020204" pitchFamily="34" charset="-122"/>
              <a:ea typeface="微软雅黑" panose="020B0503020204020204" pitchFamily="34" charset="-122"/>
            </a:endParaRPr>
          </a:p>
        </p:txBody>
      </p:sp>
      <p:sp>
        <p:nvSpPr>
          <p:cNvPr id="69" name="矩形 72"/>
          <p:cNvSpPr>
            <a:spLocks noChangeArrowheads="1"/>
          </p:cNvSpPr>
          <p:nvPr/>
        </p:nvSpPr>
        <p:spPr bwMode="auto">
          <a:xfrm>
            <a:off x="3219450" y="2419033"/>
            <a:ext cx="754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a:solidFill>
                  <a:srgbClr val="FF0000"/>
                </a:solidFill>
                <a:latin typeface="微软雅黑" panose="020B0503020204020204" pitchFamily="34" charset="-122"/>
                <a:ea typeface="微软雅黑" panose="020B0503020204020204" pitchFamily="34" charset="-122"/>
              </a:rPr>
              <a:t>addr</a:t>
            </a:r>
            <a:endParaRPr lang="zh-CN" altLang="en-US" sz="1800">
              <a:solidFill>
                <a:srgbClr val="FF0000"/>
              </a:solidFill>
              <a:latin typeface="微软雅黑" panose="020B0503020204020204" pitchFamily="34" charset="-122"/>
              <a:ea typeface="微软雅黑" panose="020B0503020204020204" pitchFamily="34" charset="-122"/>
            </a:endParaRPr>
          </a:p>
        </p:txBody>
      </p:sp>
      <p:grpSp>
        <p:nvGrpSpPr>
          <p:cNvPr id="70" name="Group 7"/>
          <p:cNvGrpSpPr/>
          <p:nvPr/>
        </p:nvGrpSpPr>
        <p:grpSpPr bwMode="auto">
          <a:xfrm>
            <a:off x="7993063" y="2950845"/>
            <a:ext cx="1028700" cy="831850"/>
            <a:chOff x="5035" y="1579"/>
            <a:chExt cx="648" cy="524"/>
          </a:xfrm>
        </p:grpSpPr>
        <p:sp>
          <p:nvSpPr>
            <p:cNvPr id="71" name="Text Box 8"/>
            <p:cNvSpPr txBox="1">
              <a:spLocks noChangeArrowheads="1"/>
            </p:cNvSpPr>
            <p:nvPr/>
          </p:nvSpPr>
          <p:spPr bwMode="auto">
            <a:xfrm>
              <a:off x="5261" y="1579"/>
              <a:ext cx="422" cy="524"/>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solidFill>
                    <a:srgbClr val="CC3300"/>
                  </a:solidFill>
                  <a:latin typeface="微软雅黑" panose="020B0503020204020204" pitchFamily="34" charset="-122"/>
                  <a:ea typeface="微软雅黑" panose="020B0503020204020204" pitchFamily="34" charset="-122"/>
                </a:rPr>
                <a:t>输入</a:t>
              </a:r>
            </a:p>
            <a:p>
              <a:pPr>
                <a:lnSpc>
                  <a:spcPct val="100000"/>
                </a:lnSpc>
                <a:spcBef>
                  <a:spcPct val="0"/>
                </a:spcBef>
                <a:buFontTx/>
                <a:buNone/>
              </a:pPr>
              <a:r>
                <a:rPr lang="zh-CN" altLang="en-US">
                  <a:solidFill>
                    <a:srgbClr val="CC3300"/>
                  </a:solidFill>
                  <a:latin typeface="微软雅黑" panose="020B0503020204020204" pitchFamily="34" charset="-122"/>
                  <a:ea typeface="微软雅黑" panose="020B0503020204020204" pitchFamily="34" charset="-122"/>
                </a:rPr>
                <a:t>设备</a:t>
              </a:r>
            </a:p>
          </p:txBody>
        </p:sp>
        <p:sp>
          <p:nvSpPr>
            <p:cNvPr id="72"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zh-CN" altLang="en-US" sz="1800">
                <a:solidFill>
                  <a:srgbClr val="CC3300"/>
                </a:solidFill>
                <a:latin typeface="微软雅黑" panose="020B0503020204020204" pitchFamily="34" charset="-122"/>
                <a:ea typeface="微软雅黑" panose="020B0503020204020204" pitchFamily="34" charset="-122"/>
              </a:endParaRPr>
            </a:p>
          </p:txBody>
        </p:sp>
      </p:grpSp>
      <p:grpSp>
        <p:nvGrpSpPr>
          <p:cNvPr id="73" name="Group 10"/>
          <p:cNvGrpSpPr/>
          <p:nvPr/>
        </p:nvGrpSpPr>
        <p:grpSpPr bwMode="auto">
          <a:xfrm>
            <a:off x="7991475" y="4255770"/>
            <a:ext cx="990600" cy="831850"/>
            <a:chOff x="5034" y="2415"/>
            <a:chExt cx="624" cy="524"/>
          </a:xfrm>
        </p:grpSpPr>
        <p:sp>
          <p:nvSpPr>
            <p:cNvPr id="74" name="Text Box 11"/>
            <p:cNvSpPr txBox="1">
              <a:spLocks noChangeArrowheads="1"/>
            </p:cNvSpPr>
            <p:nvPr/>
          </p:nvSpPr>
          <p:spPr bwMode="auto">
            <a:xfrm>
              <a:off x="5261" y="2415"/>
              <a:ext cx="397" cy="524"/>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solidFill>
                    <a:srgbClr val="CC3300"/>
                  </a:solidFill>
                  <a:latin typeface="微软雅黑" panose="020B0503020204020204" pitchFamily="34" charset="-122"/>
                  <a:ea typeface="微软雅黑" panose="020B0503020204020204" pitchFamily="34" charset="-122"/>
                </a:rPr>
                <a:t>输出</a:t>
              </a:r>
              <a:endParaRPr lang="en-US" altLang="zh-CN">
                <a:solidFill>
                  <a:srgbClr val="CC33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a:solidFill>
                    <a:srgbClr val="CC3300"/>
                  </a:solidFill>
                  <a:latin typeface="微软雅黑" panose="020B0503020204020204" pitchFamily="34" charset="-122"/>
                  <a:ea typeface="微软雅黑" panose="020B0503020204020204" pitchFamily="34" charset="-122"/>
                </a:rPr>
                <a:t>设备</a:t>
              </a:r>
            </a:p>
          </p:txBody>
        </p:sp>
        <p:sp>
          <p:nvSpPr>
            <p:cNvPr id="75"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grpSp>
      <p:cxnSp>
        <p:nvCxnSpPr>
          <p:cNvPr id="76" name="直接连接符 75"/>
          <p:cNvCxnSpPr/>
          <p:nvPr/>
        </p:nvCxnSpPr>
        <p:spPr>
          <a:xfrm>
            <a:off x="7745413" y="4351020"/>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7092950" y="4357370"/>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78" name="Line 39"/>
          <p:cNvSpPr>
            <a:spLocks noChangeShapeType="1"/>
          </p:cNvSpPr>
          <p:nvPr/>
        </p:nvSpPr>
        <p:spPr bwMode="auto">
          <a:xfrm rot="16200000">
            <a:off x="2044700" y="4662170"/>
            <a:ext cx="0" cy="35242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 name="Line 40"/>
          <p:cNvSpPr>
            <a:spLocks noChangeShapeType="1"/>
          </p:cNvSpPr>
          <p:nvPr/>
        </p:nvSpPr>
        <p:spPr bwMode="auto">
          <a:xfrm rot="16200000" flipV="1">
            <a:off x="3532187" y="6151246"/>
            <a:ext cx="50482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0" name="Line 41"/>
          <p:cNvSpPr>
            <a:spLocks noChangeShapeType="1"/>
          </p:cNvSpPr>
          <p:nvPr/>
        </p:nvSpPr>
        <p:spPr bwMode="auto">
          <a:xfrm rot="16200000" flipH="1" flipV="1">
            <a:off x="1073150" y="6168708"/>
            <a:ext cx="517525" cy="0"/>
          </a:xfrm>
          <a:prstGeom prst="line">
            <a:avLst/>
          </a:prstGeom>
          <a:noFill/>
          <a:ln w="53975">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 name="Line 51"/>
          <p:cNvSpPr>
            <a:spLocks noChangeShapeType="1"/>
          </p:cNvSpPr>
          <p:nvPr/>
        </p:nvSpPr>
        <p:spPr bwMode="auto">
          <a:xfrm flipV="1">
            <a:off x="276225" y="2023745"/>
            <a:ext cx="0" cy="4429125"/>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 name="Line 39"/>
          <p:cNvSpPr>
            <a:spLocks noChangeShapeType="1"/>
          </p:cNvSpPr>
          <p:nvPr/>
        </p:nvSpPr>
        <p:spPr bwMode="auto">
          <a:xfrm rot="16200000">
            <a:off x="2530475" y="-260667"/>
            <a:ext cx="19050" cy="45148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 name="Line 40"/>
          <p:cNvSpPr>
            <a:spLocks noChangeShapeType="1"/>
          </p:cNvSpPr>
          <p:nvPr/>
        </p:nvSpPr>
        <p:spPr bwMode="auto">
          <a:xfrm rot="5400000" flipV="1">
            <a:off x="4545806" y="2203927"/>
            <a:ext cx="503237"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 name="Line 40"/>
          <p:cNvSpPr>
            <a:spLocks noChangeShapeType="1"/>
          </p:cNvSpPr>
          <p:nvPr/>
        </p:nvSpPr>
        <p:spPr bwMode="auto">
          <a:xfrm rot="5400000">
            <a:off x="927100" y="2563495"/>
            <a:ext cx="1079500"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 name="Line 33"/>
          <p:cNvSpPr>
            <a:spLocks noChangeShapeType="1"/>
          </p:cNvSpPr>
          <p:nvPr/>
        </p:nvSpPr>
        <p:spPr bwMode="auto">
          <a:xfrm flipH="1">
            <a:off x="3851275" y="2590483"/>
            <a:ext cx="39687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 name="Line 40"/>
          <p:cNvSpPr>
            <a:spLocks noChangeShapeType="1"/>
          </p:cNvSpPr>
          <p:nvPr/>
        </p:nvSpPr>
        <p:spPr bwMode="auto">
          <a:xfrm rot="5400000" flipV="1">
            <a:off x="2673350" y="3139758"/>
            <a:ext cx="6477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7" name="Line 50"/>
          <p:cNvSpPr>
            <a:spLocks noChangeShapeType="1"/>
          </p:cNvSpPr>
          <p:nvPr/>
        </p:nvSpPr>
        <p:spPr bwMode="auto">
          <a:xfrm rot="10800000" flipH="1">
            <a:off x="3556000" y="4662170"/>
            <a:ext cx="1008063"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 name="Line 40"/>
          <p:cNvSpPr>
            <a:spLocks noChangeShapeType="1"/>
          </p:cNvSpPr>
          <p:nvPr/>
        </p:nvSpPr>
        <p:spPr bwMode="auto">
          <a:xfrm rot="5400000" flipV="1">
            <a:off x="3339306" y="3002439"/>
            <a:ext cx="395288"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 name="Line 50"/>
          <p:cNvSpPr>
            <a:spLocks noChangeShapeType="1"/>
          </p:cNvSpPr>
          <p:nvPr/>
        </p:nvSpPr>
        <p:spPr bwMode="auto">
          <a:xfrm rot="10800000" flipH="1">
            <a:off x="3529013" y="3192145"/>
            <a:ext cx="140335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 name="Line 40"/>
          <p:cNvSpPr>
            <a:spLocks noChangeShapeType="1"/>
          </p:cNvSpPr>
          <p:nvPr/>
        </p:nvSpPr>
        <p:spPr bwMode="auto">
          <a:xfrm rot="5400000">
            <a:off x="4266406" y="3842227"/>
            <a:ext cx="1331913"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 name="Line 59"/>
          <p:cNvSpPr>
            <a:spLocks noChangeShapeType="1"/>
          </p:cNvSpPr>
          <p:nvPr/>
        </p:nvSpPr>
        <p:spPr bwMode="auto">
          <a:xfrm rot="5400000" flipV="1">
            <a:off x="2551907" y="3383438"/>
            <a:ext cx="0" cy="576263"/>
          </a:xfrm>
          <a:prstGeom prst="line">
            <a:avLst/>
          </a:prstGeom>
          <a:noFill/>
          <a:ln w="38100">
            <a:solidFill>
              <a:srgbClr val="FF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 name="Line 59"/>
          <p:cNvSpPr>
            <a:spLocks noChangeShapeType="1"/>
          </p:cNvSpPr>
          <p:nvPr/>
        </p:nvSpPr>
        <p:spPr bwMode="auto">
          <a:xfrm rot="16200000" flipH="1" flipV="1">
            <a:off x="2042319" y="5507514"/>
            <a:ext cx="0" cy="4683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 name="Line 40"/>
          <p:cNvSpPr>
            <a:spLocks noChangeShapeType="1"/>
          </p:cNvSpPr>
          <p:nvPr/>
        </p:nvSpPr>
        <p:spPr bwMode="auto">
          <a:xfrm rot="5400000">
            <a:off x="1250156" y="4697889"/>
            <a:ext cx="2052638" cy="0"/>
          </a:xfrm>
          <a:prstGeom prst="line">
            <a:avLst/>
          </a:prstGeom>
          <a:noFill/>
          <a:ln w="381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 name="Line 50"/>
          <p:cNvSpPr>
            <a:spLocks noChangeShapeType="1"/>
          </p:cNvSpPr>
          <p:nvPr/>
        </p:nvSpPr>
        <p:spPr bwMode="auto">
          <a:xfrm rot="10800000" flipH="1">
            <a:off x="2609850" y="5741670"/>
            <a:ext cx="4318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 name="Line 40"/>
          <p:cNvSpPr>
            <a:spLocks noChangeShapeType="1"/>
          </p:cNvSpPr>
          <p:nvPr/>
        </p:nvSpPr>
        <p:spPr bwMode="auto">
          <a:xfrm rot="5400000">
            <a:off x="1638300" y="4805046"/>
            <a:ext cx="1908175"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6" name="Line 50"/>
          <p:cNvSpPr>
            <a:spLocks noChangeShapeType="1"/>
          </p:cNvSpPr>
          <p:nvPr/>
        </p:nvSpPr>
        <p:spPr bwMode="auto">
          <a:xfrm rot="10800000" flipH="1">
            <a:off x="2573338" y="3857308"/>
            <a:ext cx="288925"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1" name="矩形 100"/>
          <p:cNvSpPr/>
          <p:nvPr/>
        </p:nvSpPr>
        <p:spPr>
          <a:xfrm>
            <a:off x="161925" y="1330008"/>
            <a:ext cx="5172075" cy="531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2" name="Text Box 57"/>
          <p:cNvSpPr txBox="1">
            <a:spLocks noChangeArrowheads="1"/>
          </p:cNvSpPr>
          <p:nvPr/>
        </p:nvSpPr>
        <p:spPr bwMode="auto">
          <a:xfrm>
            <a:off x="207963" y="1398270"/>
            <a:ext cx="2563812"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FF3300"/>
                </a:solidFill>
                <a:latin typeface="微软雅黑" panose="020B0503020204020204" pitchFamily="34" charset="-122"/>
                <a:ea typeface="微软雅黑" panose="020B0503020204020204" pitchFamily="34" charset="-122"/>
              </a:rPr>
              <a:t>中央处理器（</a:t>
            </a:r>
            <a:r>
              <a:rPr lang="en-US" altLang="zh-CN" sz="2000">
                <a:solidFill>
                  <a:srgbClr val="FF3300"/>
                </a:solidFill>
                <a:latin typeface="微软雅黑" panose="020B0503020204020204" pitchFamily="34" charset="-122"/>
                <a:ea typeface="微软雅黑" panose="020B0503020204020204" pitchFamily="34" charset="-122"/>
              </a:rPr>
              <a:t>CPU</a:t>
            </a:r>
            <a:r>
              <a:rPr lang="zh-CN" altLang="en-US" sz="2000">
                <a:solidFill>
                  <a:srgbClr val="FF3300"/>
                </a:solidFill>
                <a:latin typeface="微软雅黑" panose="020B0503020204020204" pitchFamily="34" charset="-122"/>
                <a:ea typeface="微软雅黑" panose="020B0503020204020204" pitchFamily="34" charset="-122"/>
              </a:rPr>
              <a:t>）</a:t>
            </a:r>
          </a:p>
        </p:txBody>
      </p:sp>
      <p:sp>
        <p:nvSpPr>
          <p:cNvPr id="103" name="Text Box 61"/>
          <p:cNvSpPr txBox="1">
            <a:spLocks noChangeArrowheads="1"/>
          </p:cNvSpPr>
          <p:nvPr/>
        </p:nvSpPr>
        <p:spPr bwMode="auto">
          <a:xfrm>
            <a:off x="836613" y="5914708"/>
            <a:ext cx="339725"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F</a:t>
            </a:r>
          </a:p>
        </p:txBody>
      </p:sp>
      <p:sp>
        <p:nvSpPr>
          <p:cNvPr id="104" name="Text Box 61"/>
          <p:cNvSpPr txBox="1">
            <a:spLocks noChangeArrowheads="1"/>
          </p:cNvSpPr>
          <p:nvPr/>
        </p:nvSpPr>
        <p:spPr bwMode="auto">
          <a:xfrm>
            <a:off x="619125" y="4698683"/>
            <a:ext cx="617538"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A</a:t>
            </a:r>
          </a:p>
        </p:txBody>
      </p:sp>
      <p:sp>
        <p:nvSpPr>
          <p:cNvPr id="105" name="Text Box 61"/>
          <p:cNvSpPr txBox="1">
            <a:spLocks noChangeArrowheads="1"/>
          </p:cNvSpPr>
          <p:nvPr/>
        </p:nvSpPr>
        <p:spPr bwMode="auto">
          <a:xfrm>
            <a:off x="1785938" y="4687570"/>
            <a:ext cx="619125"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B</a:t>
            </a:r>
          </a:p>
        </p:txBody>
      </p:sp>
      <p:sp>
        <p:nvSpPr>
          <p:cNvPr id="106" name="Text Box 61"/>
          <p:cNvSpPr txBox="1">
            <a:spLocks noChangeArrowheads="1"/>
          </p:cNvSpPr>
          <p:nvPr/>
        </p:nvSpPr>
        <p:spPr bwMode="auto">
          <a:xfrm>
            <a:off x="1738313" y="5735320"/>
            <a:ext cx="1262062" cy="46196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a:latin typeface="微软雅黑" panose="020B0503020204020204" pitchFamily="34" charset="-122"/>
                <a:ea typeface="微软雅黑" panose="020B0503020204020204" pitchFamily="34" charset="-122"/>
              </a:rPr>
              <a:t>ALUop</a:t>
            </a:r>
          </a:p>
        </p:txBody>
      </p:sp>
      <p:sp>
        <p:nvSpPr>
          <p:cNvPr id="107" name="Rectangle 95"/>
          <p:cNvSpPr>
            <a:spLocks noChangeArrowheads="1"/>
          </p:cNvSpPr>
          <p:nvPr/>
        </p:nvSpPr>
        <p:spPr bwMode="auto">
          <a:xfrm>
            <a:off x="7629525" y="1657928"/>
            <a:ext cx="748923"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200" dirty="0">
                <a:solidFill>
                  <a:srgbClr val="3333CC"/>
                </a:solidFill>
                <a:latin typeface="微软雅黑" panose="020B0503020204020204" pitchFamily="34" charset="-122"/>
                <a:ea typeface="微软雅黑" panose="020B0503020204020204" pitchFamily="34" charset="-122"/>
              </a:rPr>
              <a:t>饭店</a:t>
            </a:r>
          </a:p>
        </p:txBody>
      </p:sp>
      <p:sp>
        <p:nvSpPr>
          <p:cNvPr id="108" name="Text Box 96"/>
          <p:cNvSpPr txBox="1">
            <a:spLocks noChangeArrowheads="1"/>
          </p:cNvSpPr>
          <p:nvPr/>
        </p:nvSpPr>
        <p:spPr bwMode="auto">
          <a:xfrm>
            <a:off x="5489574" y="6101612"/>
            <a:ext cx="3654426"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solidFill>
                  <a:srgbClr val="3333CC"/>
                </a:solidFill>
                <a:latin typeface="微软雅黑" panose="020B0503020204020204" pitchFamily="34" charset="-122"/>
                <a:ea typeface="微软雅黑" panose="020B0503020204020204" pitchFamily="34" charset="-122"/>
              </a:rPr>
              <a:t>计算机是如何工作的呢？</a:t>
            </a:r>
          </a:p>
        </p:txBody>
      </p:sp>
      <p:sp>
        <p:nvSpPr>
          <p:cNvPr id="109" name="Text Box 97"/>
          <p:cNvSpPr txBox="1">
            <a:spLocks noChangeArrowheads="1"/>
          </p:cNvSpPr>
          <p:nvPr/>
        </p:nvSpPr>
        <p:spPr bwMode="auto">
          <a:xfrm>
            <a:off x="5029200" y="1344177"/>
            <a:ext cx="4202689"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0000"/>
              </a:spcBef>
              <a:buFontTx/>
              <a:buNone/>
            </a:pPr>
            <a:r>
              <a:rPr lang="zh-CN" altLang="en-US" sz="2000" dirty="0">
                <a:latin typeface="微软雅黑" panose="020B0503020204020204" pitchFamily="34" charset="-122"/>
                <a:ea typeface="微软雅黑" panose="020B0503020204020204" pitchFamily="34" charset="-122"/>
              </a:rPr>
              <a:t>   计算机相当于现实生活中的什么？</a:t>
            </a:r>
          </a:p>
        </p:txBody>
      </p:sp>
      <p:sp>
        <p:nvSpPr>
          <p:cNvPr id="110" name="Line 59"/>
          <p:cNvSpPr>
            <a:spLocks noChangeShapeType="1"/>
          </p:cNvSpPr>
          <p:nvPr/>
        </p:nvSpPr>
        <p:spPr bwMode="auto">
          <a:xfrm rot="10800000" flipH="1" flipV="1">
            <a:off x="3267075" y="3985895"/>
            <a:ext cx="0" cy="539750"/>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linds(horizontal)">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9">
                                            <p:txEl>
                                              <p:pRg st="0" end="0"/>
                                            </p:txEl>
                                          </p:spTgt>
                                        </p:tgtEl>
                                        <p:attrNameLst>
                                          <p:attrName>style.visibility</p:attrName>
                                        </p:attrNameLst>
                                      </p:cBhvr>
                                      <p:to>
                                        <p:strVal val="visible"/>
                                      </p:to>
                                    </p:set>
                                    <p:animEffect transition="in" filter="blinds(horizontal)">
                                      <p:cBhvr>
                                        <p:cTn id="12" dur="500"/>
                                        <p:tgtEl>
                                          <p:spTgt spid="1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blinds(horizontal)">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ldLvl="0" animBg="1"/>
      <p:bldP spid="10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7"/>
          <p:cNvSpPr txBox="1"/>
          <p:nvPr/>
        </p:nvSpPr>
        <p:spPr>
          <a:xfrm>
            <a:off x="628650" y="655860"/>
            <a:ext cx="7886700" cy="452502"/>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3600" dirty="0"/>
              <a:t>计算机是如何工作的？</a:t>
            </a:r>
          </a:p>
        </p:txBody>
      </p:sp>
      <p:sp>
        <p:nvSpPr>
          <p:cNvPr id="111" name="Text Box 3"/>
          <p:cNvSpPr txBox="1">
            <a:spLocks noChangeArrowheads="1"/>
          </p:cNvSpPr>
          <p:nvPr/>
        </p:nvSpPr>
        <p:spPr bwMode="auto">
          <a:xfrm>
            <a:off x="257104" y="1244113"/>
            <a:ext cx="8235950" cy="105714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Tx/>
              <a:buNone/>
            </a:pPr>
            <a:r>
              <a:rPr lang="zh-CN" altLang="en-US" sz="2000" dirty="0">
                <a:latin typeface="微软雅黑" panose="020B0503020204020204" pitchFamily="34" charset="-122"/>
                <a:ea typeface="微软雅黑" panose="020B0503020204020204" pitchFamily="34" charset="-122"/>
              </a:rPr>
              <a:t>           想象一下，假如你到饭店想吃一桌与众不同的菜，你提供菜谱给厨师，他会怎么操作呢？</a:t>
            </a:r>
          </a:p>
          <a:p>
            <a:pPr>
              <a:buFontTx/>
              <a:buNone/>
            </a:pPr>
            <a:r>
              <a:rPr lang="zh-CN" altLang="en-US" sz="1800" dirty="0">
                <a:solidFill>
                  <a:srgbClr val="3333CC"/>
                </a:solidFill>
                <a:latin typeface="微软雅黑" panose="020B0503020204020204" pitchFamily="34" charset="-122"/>
                <a:ea typeface="微软雅黑" panose="020B0503020204020204" pitchFamily="34" charset="-122"/>
              </a:rPr>
              <a:t>    </a:t>
            </a:r>
          </a:p>
        </p:txBody>
      </p:sp>
      <p:grpSp>
        <p:nvGrpSpPr>
          <p:cNvPr id="113" name="组合 197"/>
          <p:cNvGrpSpPr/>
          <p:nvPr/>
        </p:nvGrpSpPr>
        <p:grpSpPr bwMode="auto">
          <a:xfrm>
            <a:off x="540272" y="1956073"/>
            <a:ext cx="7867234" cy="4278199"/>
            <a:chOff x="161925" y="2076412"/>
            <a:chExt cx="8859854" cy="4638712"/>
          </a:xfrm>
        </p:grpSpPr>
        <p:sp>
          <p:nvSpPr>
            <p:cNvPr id="114" name="Text Box 61"/>
            <p:cNvSpPr txBox="1">
              <a:spLocks noChangeArrowheads="1"/>
            </p:cNvSpPr>
            <p:nvPr/>
          </p:nvSpPr>
          <p:spPr bwMode="auto">
            <a:xfrm>
              <a:off x="387350" y="2753075"/>
              <a:ext cx="1169988"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GPRs</a:t>
              </a:r>
            </a:p>
          </p:txBody>
        </p:sp>
        <p:grpSp>
          <p:nvGrpSpPr>
            <p:cNvPr id="115" name="Group 63"/>
            <p:cNvGrpSpPr/>
            <p:nvPr/>
          </p:nvGrpSpPr>
          <p:grpSpPr bwMode="auto">
            <a:xfrm>
              <a:off x="877888" y="3253137"/>
              <a:ext cx="1035050" cy="1574800"/>
              <a:chOff x="2228" y="1678"/>
              <a:chExt cx="737" cy="992"/>
            </a:xfrm>
          </p:grpSpPr>
          <p:sp>
            <p:nvSpPr>
              <p:cNvPr id="211"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212" name="Line 65"/>
              <p:cNvSpPr>
                <a:spLocks noChangeShapeType="1"/>
              </p:cNvSpPr>
              <p:nvPr/>
            </p:nvSpPr>
            <p:spPr bwMode="auto">
              <a:xfrm>
                <a:off x="2228" y="1933"/>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213" name="Line 66"/>
              <p:cNvSpPr>
                <a:spLocks noChangeShapeType="1"/>
              </p:cNvSpPr>
              <p:nvPr/>
            </p:nvSpPr>
            <p:spPr bwMode="auto">
              <a:xfrm>
                <a:off x="2228" y="2188"/>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214" name="Line 67"/>
              <p:cNvSpPr>
                <a:spLocks noChangeShapeType="1"/>
              </p:cNvSpPr>
              <p:nvPr/>
            </p:nvSpPr>
            <p:spPr bwMode="auto">
              <a:xfrm>
                <a:off x="2228" y="2415"/>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116" name="Text Box 68"/>
            <p:cNvSpPr txBox="1">
              <a:spLocks noChangeArrowheads="1"/>
            </p:cNvSpPr>
            <p:nvPr/>
          </p:nvSpPr>
          <p:spPr bwMode="auto">
            <a:xfrm>
              <a:off x="519113" y="3267425"/>
              <a:ext cx="315912" cy="3385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0</a:t>
              </a:r>
            </a:p>
          </p:txBody>
        </p:sp>
        <p:sp>
          <p:nvSpPr>
            <p:cNvPr id="117" name="Text Box 69"/>
            <p:cNvSpPr txBox="1">
              <a:spLocks noChangeArrowheads="1"/>
            </p:cNvSpPr>
            <p:nvPr/>
          </p:nvSpPr>
          <p:spPr bwMode="auto">
            <a:xfrm>
              <a:off x="520700" y="3653187"/>
              <a:ext cx="315913" cy="3385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1</a:t>
              </a:r>
            </a:p>
          </p:txBody>
        </p:sp>
        <p:sp>
          <p:nvSpPr>
            <p:cNvPr id="118" name="Text Box 70"/>
            <p:cNvSpPr txBox="1">
              <a:spLocks noChangeArrowheads="1"/>
            </p:cNvSpPr>
            <p:nvPr/>
          </p:nvSpPr>
          <p:spPr bwMode="auto">
            <a:xfrm>
              <a:off x="520700" y="4064350"/>
              <a:ext cx="315913" cy="3385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2</a:t>
              </a:r>
            </a:p>
          </p:txBody>
        </p:sp>
        <p:sp>
          <p:nvSpPr>
            <p:cNvPr id="119" name="Text Box 71"/>
            <p:cNvSpPr txBox="1">
              <a:spLocks noChangeArrowheads="1"/>
            </p:cNvSpPr>
            <p:nvPr/>
          </p:nvSpPr>
          <p:spPr bwMode="auto">
            <a:xfrm>
              <a:off x="519113" y="4513612"/>
              <a:ext cx="315912" cy="3385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3</a:t>
              </a:r>
            </a:p>
          </p:txBody>
        </p:sp>
        <p:sp>
          <p:nvSpPr>
            <p:cNvPr id="120" name="Rectangle 72"/>
            <p:cNvSpPr>
              <a:spLocks noChangeArrowheads="1"/>
            </p:cNvSpPr>
            <p:nvPr/>
          </p:nvSpPr>
          <p:spPr bwMode="auto">
            <a:xfrm>
              <a:off x="882650" y="3253137"/>
              <a:ext cx="1035050" cy="1574800"/>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nvGrpSpPr>
            <p:cNvPr id="121" name="组合 25"/>
            <p:cNvGrpSpPr/>
            <p:nvPr/>
          </p:nvGrpSpPr>
          <p:grpSpPr bwMode="auto">
            <a:xfrm>
              <a:off x="652463" y="5389912"/>
              <a:ext cx="1406525" cy="711376"/>
              <a:chOff x="1241560" y="5094186"/>
              <a:chExt cx="1484313" cy="649421"/>
            </a:xfrm>
          </p:grpSpPr>
          <p:grpSp>
            <p:nvGrpSpPr>
              <p:cNvPr id="201" name="Group 19"/>
              <p:cNvGrpSpPr/>
              <p:nvPr/>
            </p:nvGrpSpPr>
            <p:grpSpPr bwMode="auto">
              <a:xfrm rot="16200000" flipH="1">
                <a:off x="1659006" y="4676740"/>
                <a:ext cx="649421" cy="1484313"/>
                <a:chOff x="3078" y="2330"/>
                <a:chExt cx="625" cy="1580"/>
              </a:xfrm>
            </p:grpSpPr>
            <p:sp>
              <p:nvSpPr>
                <p:cNvPr id="203" name="Line 12"/>
                <p:cNvSpPr>
                  <a:spLocks noChangeShapeType="1"/>
                </p:cNvSpPr>
                <p:nvPr/>
              </p:nvSpPr>
              <p:spPr bwMode="auto">
                <a:xfrm flipH="1">
                  <a:off x="3078" y="2330"/>
                  <a:ext cx="9" cy="69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4" name="Line 13"/>
                <p:cNvSpPr>
                  <a:spLocks noChangeShapeType="1"/>
                </p:cNvSpPr>
                <p:nvPr/>
              </p:nvSpPr>
              <p:spPr bwMode="auto">
                <a:xfrm>
                  <a:off x="3107" y="2330"/>
                  <a:ext cx="592" cy="30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5" name="Line 14"/>
                <p:cNvSpPr>
                  <a:spLocks noChangeShapeType="1"/>
                </p:cNvSpPr>
                <p:nvPr/>
              </p:nvSpPr>
              <p:spPr bwMode="auto">
                <a:xfrm>
                  <a:off x="3087" y="3018"/>
                  <a:ext cx="213" cy="11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6" name="Line 16"/>
                <p:cNvSpPr>
                  <a:spLocks noChangeShapeType="1"/>
                </p:cNvSpPr>
                <p:nvPr/>
              </p:nvSpPr>
              <p:spPr bwMode="auto">
                <a:xfrm>
                  <a:off x="3693" y="2644"/>
                  <a:ext cx="10" cy="45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7" name="Line 18"/>
                <p:cNvSpPr>
                  <a:spLocks noChangeShapeType="1"/>
                </p:cNvSpPr>
                <p:nvPr/>
              </p:nvSpPr>
              <p:spPr bwMode="auto">
                <a:xfrm flipV="1">
                  <a:off x="3120" y="3256"/>
                  <a:ext cx="0" cy="6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8" name="Line 19"/>
                <p:cNvSpPr>
                  <a:spLocks noChangeShapeType="1"/>
                </p:cNvSpPr>
                <p:nvPr/>
              </p:nvSpPr>
              <p:spPr bwMode="auto">
                <a:xfrm flipV="1">
                  <a:off x="3135" y="3549"/>
                  <a:ext cx="564" cy="34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9" name="Line 20"/>
                <p:cNvSpPr>
                  <a:spLocks noChangeShapeType="1"/>
                </p:cNvSpPr>
                <p:nvPr/>
              </p:nvSpPr>
              <p:spPr bwMode="auto">
                <a:xfrm flipV="1">
                  <a:off x="3121" y="3125"/>
                  <a:ext cx="171" cy="12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10" name="Line 22"/>
                <p:cNvSpPr>
                  <a:spLocks noChangeShapeType="1"/>
                </p:cNvSpPr>
                <p:nvPr/>
              </p:nvSpPr>
              <p:spPr bwMode="auto">
                <a:xfrm flipV="1">
                  <a:off x="3702" y="3067"/>
                  <a:ext cx="0" cy="48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grpSp>
          <p:sp>
            <p:nvSpPr>
              <p:cNvPr id="202" name="Rectangle 25"/>
              <p:cNvSpPr>
                <a:spLocks noChangeArrowheads="1"/>
              </p:cNvSpPr>
              <p:nvPr/>
            </p:nvSpPr>
            <p:spPr bwMode="auto">
              <a:xfrm flipH="1">
                <a:off x="1574496" y="5298266"/>
                <a:ext cx="859310" cy="334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000">
                    <a:cs typeface="Arial" panose="020B0604020202020204" pitchFamily="34" charset="0"/>
                  </a:rPr>
                  <a:t>ALU</a:t>
                </a:r>
              </a:p>
            </p:txBody>
          </p:sp>
        </p:grpSp>
        <p:sp>
          <p:nvSpPr>
            <p:cNvPr id="122" name="Line 30"/>
            <p:cNvSpPr>
              <a:spLocks noChangeShapeType="1"/>
            </p:cNvSpPr>
            <p:nvPr/>
          </p:nvSpPr>
          <p:spPr bwMode="auto">
            <a:xfrm rot="16200000" flipH="1">
              <a:off x="704056" y="5106544"/>
              <a:ext cx="566737"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23" name="Line 31"/>
            <p:cNvSpPr>
              <a:spLocks noChangeShapeType="1"/>
            </p:cNvSpPr>
            <p:nvPr/>
          </p:nvSpPr>
          <p:spPr bwMode="auto">
            <a:xfrm rot="-5400000" flipH="1" flipV="1">
              <a:off x="1496219" y="5120831"/>
              <a:ext cx="592138"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24" name="Text Box 6"/>
            <p:cNvSpPr txBox="1">
              <a:spLocks noChangeArrowheads="1"/>
            </p:cNvSpPr>
            <p:nvPr/>
          </p:nvSpPr>
          <p:spPr bwMode="auto">
            <a:xfrm>
              <a:off x="2971800" y="5084338"/>
              <a:ext cx="584200" cy="338557"/>
            </a:xfrm>
            <a:prstGeom prst="rect">
              <a:avLst/>
            </a:prstGeom>
            <a:solidFill>
              <a:srgbClr val="FF0000">
                <a:alpha val="18039"/>
              </a:srgbClr>
            </a:solidFill>
            <a:ln w="25400"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 PC</a:t>
              </a:r>
            </a:p>
          </p:txBody>
        </p:sp>
        <p:sp>
          <p:nvSpPr>
            <p:cNvPr id="125" name="Text Box 13"/>
            <p:cNvSpPr txBox="1">
              <a:spLocks noChangeArrowheads="1"/>
            </p:cNvSpPr>
            <p:nvPr/>
          </p:nvSpPr>
          <p:spPr bwMode="auto">
            <a:xfrm>
              <a:off x="4560888" y="5084338"/>
              <a:ext cx="781050" cy="338557"/>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MAR</a:t>
              </a:r>
            </a:p>
          </p:txBody>
        </p:sp>
        <p:sp>
          <p:nvSpPr>
            <p:cNvPr id="126" name="Text Box 14"/>
            <p:cNvSpPr txBox="1">
              <a:spLocks noChangeArrowheads="1"/>
            </p:cNvSpPr>
            <p:nvPr/>
          </p:nvSpPr>
          <p:spPr bwMode="auto">
            <a:xfrm>
              <a:off x="4257675" y="3095173"/>
              <a:ext cx="1084263" cy="338557"/>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dirty="0">
                  <a:solidFill>
                    <a:schemeClr val="accent2"/>
                  </a:solidFill>
                  <a:latin typeface="微软雅黑" panose="020B0503020204020204" pitchFamily="34" charset="-122"/>
                  <a:ea typeface="微软雅黑" panose="020B0503020204020204" pitchFamily="34" charset="-122"/>
                </a:rPr>
                <a:t>  MDR</a:t>
              </a:r>
            </a:p>
          </p:txBody>
        </p:sp>
        <p:sp>
          <p:nvSpPr>
            <p:cNvPr id="127" name="Text Box 32"/>
            <p:cNvSpPr txBox="1">
              <a:spLocks noChangeArrowheads="1"/>
            </p:cNvSpPr>
            <p:nvPr/>
          </p:nvSpPr>
          <p:spPr bwMode="auto">
            <a:xfrm>
              <a:off x="3040063" y="5683600"/>
              <a:ext cx="1508125" cy="369335"/>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标志寄存器</a:t>
              </a:r>
              <a:endParaRPr lang="en-US" altLang="zh-CN" sz="1800">
                <a:latin typeface="微软雅黑" panose="020B0503020204020204" pitchFamily="34" charset="-122"/>
                <a:ea typeface="微软雅黑" panose="020B0503020204020204" pitchFamily="34" charset="-122"/>
              </a:endParaRPr>
            </a:p>
          </p:txBody>
        </p:sp>
        <p:sp>
          <p:nvSpPr>
            <p:cNvPr id="128" name="Text Box 2"/>
            <p:cNvSpPr txBox="1">
              <a:spLocks noChangeArrowheads="1"/>
            </p:cNvSpPr>
            <p:nvPr/>
          </p:nvSpPr>
          <p:spPr bwMode="auto">
            <a:xfrm>
              <a:off x="2852738" y="4085800"/>
              <a:ext cx="1358900" cy="400113"/>
            </a:xfrm>
            <a:prstGeom prst="rect">
              <a:avLst/>
            </a:prstGeom>
            <a:solidFill>
              <a:srgbClr val="0000FF">
                <a:alpha val="25882"/>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latin typeface="微软雅黑" panose="020B0503020204020204" pitchFamily="34" charset="-122"/>
                  <a:ea typeface="微软雅黑" panose="020B0503020204020204" pitchFamily="34" charset="-122"/>
                </a:rPr>
                <a:t> 控制器</a:t>
              </a:r>
            </a:p>
          </p:txBody>
        </p:sp>
        <p:grpSp>
          <p:nvGrpSpPr>
            <p:cNvPr id="129" name="组合 42"/>
            <p:cNvGrpSpPr/>
            <p:nvPr/>
          </p:nvGrpSpPr>
          <p:grpSpPr bwMode="auto">
            <a:xfrm>
              <a:off x="5334000" y="2766535"/>
              <a:ext cx="1179513" cy="752475"/>
              <a:chOff x="7442619" y="4868863"/>
              <a:chExt cx="1118160" cy="648200"/>
            </a:xfrm>
          </p:grpSpPr>
          <p:sp>
            <p:nvSpPr>
              <p:cNvPr id="199" name="Text Box 55"/>
              <p:cNvSpPr txBox="1">
                <a:spLocks noChangeArrowheads="1"/>
              </p:cNvSpPr>
              <p:nvPr/>
            </p:nvSpPr>
            <p:spPr bwMode="auto">
              <a:xfrm>
                <a:off x="7641184" y="4868863"/>
                <a:ext cx="759053" cy="318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3333CC"/>
                    </a:solidFill>
                    <a:latin typeface="微软雅黑" panose="020B0503020204020204" pitchFamily="34" charset="-122"/>
                    <a:ea typeface="微软雅黑" panose="020B0503020204020204" pitchFamily="34" charset="-122"/>
                  </a:rPr>
                  <a:t>数据</a:t>
                </a:r>
              </a:p>
            </p:txBody>
          </p:sp>
          <p:sp>
            <p:nvSpPr>
              <p:cNvPr id="200" name="AutoShape 56"/>
              <p:cNvSpPr>
                <a:spLocks noChangeArrowheads="1"/>
              </p:cNvSpPr>
              <p:nvPr/>
            </p:nvSpPr>
            <p:spPr bwMode="auto">
              <a:xfrm>
                <a:off x="7442619" y="5138739"/>
                <a:ext cx="1118160" cy="378324"/>
              </a:xfrm>
              <a:prstGeom prst="leftRightArrow">
                <a:avLst>
                  <a:gd name="adj1" fmla="val 50000"/>
                  <a:gd name="adj2" fmla="val 55909"/>
                </a:avLst>
              </a:prstGeom>
              <a:solidFill>
                <a:schemeClr val="bg1"/>
              </a:solidFill>
              <a:ln w="28575" algn="ctr">
                <a:solidFill>
                  <a:srgbClr val="3333C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grpSp>
          <p:nvGrpSpPr>
            <p:cNvPr id="130" name="组合 43"/>
            <p:cNvGrpSpPr/>
            <p:nvPr/>
          </p:nvGrpSpPr>
          <p:grpSpPr bwMode="auto">
            <a:xfrm>
              <a:off x="5381625" y="3804335"/>
              <a:ext cx="1077913" cy="703263"/>
              <a:chOff x="7482051" y="3223714"/>
              <a:chExt cx="1077320" cy="606260"/>
            </a:xfrm>
          </p:grpSpPr>
          <p:sp>
            <p:nvSpPr>
              <p:cNvPr id="197" name="AutoShape 54"/>
              <p:cNvSpPr>
                <a:spLocks noChangeArrowheads="1"/>
              </p:cNvSpPr>
              <p:nvPr/>
            </p:nvSpPr>
            <p:spPr bwMode="auto">
              <a:xfrm>
                <a:off x="7482051" y="3475038"/>
                <a:ext cx="1077320" cy="354936"/>
              </a:xfrm>
              <a:prstGeom prst="leftRightArrow">
                <a:avLst>
                  <a:gd name="adj1" fmla="val 50000"/>
                  <a:gd name="adj2" fmla="val 53876"/>
                </a:avLst>
              </a:prstGeom>
              <a:solidFill>
                <a:schemeClr val="bg1"/>
              </a:solidFill>
              <a:ln w="28575" algn="ctr">
                <a:solidFill>
                  <a:srgbClr val="FF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198" name="Text Box 57"/>
              <p:cNvSpPr txBox="1">
                <a:spLocks noChangeArrowheads="1"/>
              </p:cNvSpPr>
              <p:nvPr/>
            </p:nvSpPr>
            <p:spPr bwMode="auto">
              <a:xfrm>
                <a:off x="7682024" y="3223714"/>
                <a:ext cx="759053" cy="3183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控制</a:t>
                </a:r>
              </a:p>
            </p:txBody>
          </p:sp>
        </p:grpSp>
        <p:grpSp>
          <p:nvGrpSpPr>
            <p:cNvPr id="131" name="组合 44"/>
            <p:cNvGrpSpPr/>
            <p:nvPr/>
          </p:nvGrpSpPr>
          <p:grpSpPr bwMode="auto">
            <a:xfrm>
              <a:off x="5356225" y="4777473"/>
              <a:ext cx="1133475" cy="766762"/>
              <a:chOff x="7597835" y="1807906"/>
              <a:chExt cx="961535" cy="660644"/>
            </a:xfrm>
          </p:grpSpPr>
          <p:sp>
            <p:nvSpPr>
              <p:cNvPr id="195" name="Text Box 53"/>
              <p:cNvSpPr txBox="1">
                <a:spLocks noChangeArrowheads="1"/>
              </p:cNvSpPr>
              <p:nvPr/>
            </p:nvSpPr>
            <p:spPr bwMode="auto">
              <a:xfrm>
                <a:off x="7637346" y="1807906"/>
                <a:ext cx="759053" cy="318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008000"/>
                    </a:solidFill>
                    <a:latin typeface="微软雅黑" panose="020B0503020204020204" pitchFamily="34" charset="-122"/>
                    <a:ea typeface="微软雅黑" panose="020B0503020204020204" pitchFamily="34" charset="-122"/>
                  </a:rPr>
                  <a:t>地址</a:t>
                </a:r>
              </a:p>
            </p:txBody>
          </p:sp>
          <p:sp>
            <p:nvSpPr>
              <p:cNvPr id="196" name="AutoShape 58"/>
              <p:cNvSpPr>
                <a:spLocks noChangeArrowheads="1"/>
              </p:cNvSpPr>
              <p:nvPr/>
            </p:nvSpPr>
            <p:spPr bwMode="auto">
              <a:xfrm>
                <a:off x="7597835" y="2040659"/>
                <a:ext cx="961535" cy="427891"/>
              </a:xfrm>
              <a:prstGeom prst="rightArrow">
                <a:avLst>
                  <a:gd name="adj1" fmla="val 50000"/>
                  <a:gd name="adj2" fmla="val 58207"/>
                </a:avLst>
              </a:prstGeom>
              <a:solidFill>
                <a:schemeClr val="bg1"/>
              </a:solidFill>
              <a:ln w="28575" algn="ctr">
                <a:solidFill>
                  <a:srgbClr val="008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sp>
          <p:nvSpPr>
            <p:cNvPr id="132" name="Line 59"/>
            <p:cNvSpPr>
              <a:spLocks noChangeShapeType="1"/>
            </p:cNvSpPr>
            <p:nvPr/>
          </p:nvSpPr>
          <p:spPr bwMode="auto">
            <a:xfrm rot="5400000" flipH="1" flipV="1">
              <a:off x="4769644" y="3764332"/>
              <a:ext cx="0" cy="11160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33" name="Text Box 49"/>
            <p:cNvSpPr txBox="1">
              <a:spLocks noChangeArrowheads="1"/>
            </p:cNvSpPr>
            <p:nvPr/>
          </p:nvSpPr>
          <p:spPr bwMode="auto">
            <a:xfrm>
              <a:off x="2735263" y="3093585"/>
              <a:ext cx="1144587" cy="338557"/>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FF3300"/>
                  </a:solidFill>
                  <a:latin typeface="微软雅黑" panose="020B0503020204020204" pitchFamily="34" charset="-122"/>
                  <a:ea typeface="微软雅黑" panose="020B0503020204020204" pitchFamily="34" charset="-122"/>
                </a:rPr>
                <a:t>    </a:t>
              </a:r>
              <a:endParaRPr lang="en-US" altLang="zh-CN" sz="1600">
                <a:solidFill>
                  <a:schemeClr val="hlink"/>
                </a:solidFill>
                <a:latin typeface="微软雅黑" panose="020B0503020204020204" pitchFamily="34" charset="-122"/>
                <a:ea typeface="微软雅黑" panose="020B0503020204020204" pitchFamily="34" charset="-122"/>
              </a:endParaRPr>
            </a:p>
          </p:txBody>
        </p:sp>
        <p:sp>
          <p:nvSpPr>
            <p:cNvPr id="134" name="矩形 46"/>
            <p:cNvSpPr>
              <a:spLocks noChangeArrowheads="1"/>
            </p:cNvSpPr>
            <p:nvPr/>
          </p:nvSpPr>
          <p:spPr bwMode="auto">
            <a:xfrm>
              <a:off x="2368550" y="3112635"/>
              <a:ext cx="493713" cy="3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IR</a:t>
              </a:r>
              <a:endParaRPr lang="zh-CN" altLang="en-US" sz="1600">
                <a:solidFill>
                  <a:srgbClr val="FF0000"/>
                </a:solidFill>
                <a:latin typeface="微软雅黑" panose="020B0503020204020204" pitchFamily="34" charset="-122"/>
                <a:ea typeface="微软雅黑" panose="020B0503020204020204" pitchFamily="34" charset="-122"/>
              </a:endParaRPr>
            </a:p>
          </p:txBody>
        </p:sp>
        <p:grpSp>
          <p:nvGrpSpPr>
            <p:cNvPr id="135" name="Group 73"/>
            <p:cNvGrpSpPr/>
            <p:nvPr/>
          </p:nvGrpSpPr>
          <p:grpSpPr bwMode="auto">
            <a:xfrm>
              <a:off x="6502400" y="2076412"/>
              <a:ext cx="1577975" cy="4021138"/>
              <a:chOff x="4125" y="1565"/>
              <a:chExt cx="994" cy="2533"/>
            </a:xfrm>
          </p:grpSpPr>
          <p:grpSp>
            <p:nvGrpSpPr>
              <p:cNvPr id="176" name="Group 74"/>
              <p:cNvGrpSpPr/>
              <p:nvPr/>
            </p:nvGrpSpPr>
            <p:grpSpPr bwMode="auto">
              <a:xfrm>
                <a:off x="4125" y="1565"/>
                <a:ext cx="994" cy="2533"/>
                <a:chOff x="4156" y="1565"/>
                <a:chExt cx="1026" cy="2533"/>
              </a:xfrm>
            </p:grpSpPr>
            <p:sp>
              <p:nvSpPr>
                <p:cNvPr id="178" name="Text Box 75"/>
                <p:cNvSpPr txBox="1">
                  <a:spLocks noChangeArrowheads="1"/>
                </p:cNvSpPr>
                <p:nvPr/>
              </p:nvSpPr>
              <p:spPr bwMode="auto">
                <a:xfrm>
                  <a:off x="4156" y="1565"/>
                  <a:ext cx="737" cy="252"/>
                </a:xfrm>
                <a:prstGeom prst="rect">
                  <a:avLst/>
                </a:prstGeom>
                <a:solidFill>
                  <a:srgbClr val="0000FF">
                    <a:alpha val="2588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latin typeface="微软雅黑" panose="020B0503020204020204" pitchFamily="34" charset="-122"/>
                      <a:ea typeface="微软雅黑" panose="020B0503020204020204" pitchFamily="34" charset="-122"/>
                    </a:rPr>
                    <a:t>存储器</a:t>
                  </a:r>
                </a:p>
              </p:txBody>
            </p:sp>
            <p:grpSp>
              <p:nvGrpSpPr>
                <p:cNvPr id="179" name="Group 76"/>
                <p:cNvGrpSpPr/>
                <p:nvPr/>
              </p:nvGrpSpPr>
              <p:grpSpPr bwMode="auto">
                <a:xfrm>
                  <a:off x="4156" y="1877"/>
                  <a:ext cx="737" cy="2211"/>
                  <a:chOff x="3447" y="1423"/>
                  <a:chExt cx="879" cy="2211"/>
                </a:xfrm>
              </p:grpSpPr>
              <p:sp>
                <p:nvSpPr>
                  <p:cNvPr id="187"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188" name="Line 78"/>
                  <p:cNvSpPr>
                    <a:spLocks noChangeShapeType="1"/>
                  </p:cNvSpPr>
                  <p:nvPr/>
                </p:nvSpPr>
                <p:spPr bwMode="auto">
                  <a:xfrm>
                    <a:off x="3447" y="1678"/>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89" name="Line 79"/>
                  <p:cNvSpPr>
                    <a:spLocks noChangeShapeType="1"/>
                  </p:cNvSpPr>
                  <p:nvPr/>
                </p:nvSpPr>
                <p:spPr bwMode="auto">
                  <a:xfrm>
                    <a:off x="3447" y="196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0" name="Line 80"/>
                  <p:cNvSpPr>
                    <a:spLocks noChangeShapeType="1"/>
                  </p:cNvSpPr>
                  <p:nvPr/>
                </p:nvSpPr>
                <p:spPr bwMode="auto">
                  <a:xfrm>
                    <a:off x="3447" y="2245"/>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1" name="Line 81"/>
                  <p:cNvSpPr>
                    <a:spLocks noChangeShapeType="1"/>
                  </p:cNvSpPr>
                  <p:nvPr/>
                </p:nvSpPr>
                <p:spPr bwMode="auto">
                  <a:xfrm>
                    <a:off x="3447" y="252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2" name="Line 82"/>
                  <p:cNvSpPr>
                    <a:spLocks noChangeShapeType="1"/>
                  </p:cNvSpPr>
                  <p:nvPr/>
                </p:nvSpPr>
                <p:spPr bwMode="auto">
                  <a:xfrm>
                    <a:off x="3447" y="281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3" name="Line 83"/>
                  <p:cNvSpPr>
                    <a:spLocks noChangeShapeType="1"/>
                  </p:cNvSpPr>
                  <p:nvPr/>
                </p:nvSpPr>
                <p:spPr bwMode="auto">
                  <a:xfrm>
                    <a:off x="3447" y="3096"/>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4" name="Line 84"/>
                  <p:cNvSpPr>
                    <a:spLocks noChangeShapeType="1"/>
                  </p:cNvSpPr>
                  <p:nvPr/>
                </p:nvSpPr>
                <p:spPr bwMode="auto">
                  <a:xfrm>
                    <a:off x="3447" y="337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180" name="Text Box 85"/>
                <p:cNvSpPr txBox="1">
                  <a:spLocks noChangeArrowheads="1"/>
                </p:cNvSpPr>
                <p:nvPr/>
              </p:nvSpPr>
              <p:spPr bwMode="auto">
                <a:xfrm>
                  <a:off x="4864" y="1941"/>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0</a:t>
                  </a:r>
                </a:p>
              </p:txBody>
            </p:sp>
            <p:sp>
              <p:nvSpPr>
                <p:cNvPr id="181" name="Text Box 86"/>
                <p:cNvSpPr txBox="1">
                  <a:spLocks noChangeArrowheads="1"/>
                </p:cNvSpPr>
                <p:nvPr/>
              </p:nvSpPr>
              <p:spPr bwMode="auto">
                <a:xfrm>
                  <a:off x="4865" y="2160"/>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a:t>
                  </a:r>
                </a:p>
              </p:txBody>
            </p:sp>
            <p:sp>
              <p:nvSpPr>
                <p:cNvPr id="182" name="Text Box 87"/>
                <p:cNvSpPr txBox="1">
                  <a:spLocks noChangeArrowheads="1"/>
                </p:cNvSpPr>
                <p:nvPr/>
              </p:nvSpPr>
              <p:spPr bwMode="auto">
                <a:xfrm>
                  <a:off x="4865" y="2472"/>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2</a:t>
                  </a:r>
                </a:p>
              </p:txBody>
            </p:sp>
            <p:sp>
              <p:nvSpPr>
                <p:cNvPr id="183" name="Text Box 88"/>
                <p:cNvSpPr txBox="1">
                  <a:spLocks noChangeArrowheads="1"/>
                </p:cNvSpPr>
                <p:nvPr/>
              </p:nvSpPr>
              <p:spPr bwMode="auto">
                <a:xfrm>
                  <a:off x="4864" y="2755"/>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3</a:t>
                  </a:r>
                </a:p>
              </p:txBody>
            </p:sp>
            <p:sp>
              <p:nvSpPr>
                <p:cNvPr id="184" name="Text Box 90"/>
                <p:cNvSpPr txBox="1">
                  <a:spLocks noChangeArrowheads="1"/>
                </p:cNvSpPr>
                <p:nvPr/>
              </p:nvSpPr>
              <p:spPr bwMode="auto">
                <a:xfrm>
                  <a:off x="4865" y="3322"/>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en-US" altLang="zh-CN" sz="1600">
                    <a:solidFill>
                      <a:srgbClr val="008000"/>
                    </a:solidFill>
                    <a:latin typeface="微软雅黑" panose="020B0503020204020204" pitchFamily="34" charset="-122"/>
                    <a:ea typeface="微软雅黑" panose="020B0503020204020204" pitchFamily="34" charset="-122"/>
                  </a:endParaRPr>
                </a:p>
              </p:txBody>
            </p:sp>
            <p:sp>
              <p:nvSpPr>
                <p:cNvPr id="185" name="Text Box 91"/>
                <p:cNvSpPr txBox="1">
                  <a:spLocks noChangeArrowheads="1"/>
                </p:cNvSpPr>
                <p:nvPr/>
              </p:nvSpPr>
              <p:spPr bwMode="auto">
                <a:xfrm>
                  <a:off x="4864" y="3578"/>
                  <a:ext cx="318"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14</a:t>
                  </a:r>
                </a:p>
              </p:txBody>
            </p:sp>
            <p:sp>
              <p:nvSpPr>
                <p:cNvPr id="186" name="Text Box 92"/>
                <p:cNvSpPr txBox="1">
                  <a:spLocks noChangeArrowheads="1"/>
                </p:cNvSpPr>
                <p:nvPr/>
              </p:nvSpPr>
              <p:spPr bwMode="auto">
                <a:xfrm>
                  <a:off x="4864" y="3885"/>
                  <a:ext cx="318"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15</a:t>
                  </a:r>
                </a:p>
              </p:txBody>
            </p:sp>
          </p:grpSp>
          <p:sp>
            <p:nvSpPr>
              <p:cNvPr id="177"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136" name="直接连接符 135"/>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137" name="矩形 70"/>
            <p:cNvSpPr>
              <a:spLocks noChangeArrowheads="1"/>
            </p:cNvSpPr>
            <p:nvPr/>
          </p:nvSpPr>
          <p:spPr bwMode="auto">
            <a:xfrm>
              <a:off x="2681288" y="3125335"/>
              <a:ext cx="571500" cy="3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OP</a:t>
              </a:r>
              <a:endParaRPr lang="zh-CN" altLang="en-US" sz="1600">
                <a:solidFill>
                  <a:srgbClr val="FF0000"/>
                </a:solidFill>
                <a:latin typeface="微软雅黑" panose="020B0503020204020204" pitchFamily="34" charset="-122"/>
                <a:ea typeface="微软雅黑" panose="020B0503020204020204" pitchFamily="34" charset="-122"/>
              </a:endParaRPr>
            </a:p>
          </p:txBody>
        </p:sp>
        <p:sp>
          <p:nvSpPr>
            <p:cNvPr id="138" name="矩形 72"/>
            <p:cNvSpPr>
              <a:spLocks noChangeArrowheads="1"/>
            </p:cNvSpPr>
            <p:nvPr/>
          </p:nvSpPr>
          <p:spPr bwMode="auto">
            <a:xfrm>
              <a:off x="3219450" y="3095173"/>
              <a:ext cx="754063" cy="3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addr</a:t>
              </a:r>
              <a:endParaRPr lang="zh-CN" altLang="en-US" sz="1600">
                <a:solidFill>
                  <a:srgbClr val="FF0000"/>
                </a:solidFill>
                <a:latin typeface="微软雅黑" panose="020B0503020204020204" pitchFamily="34" charset="-122"/>
                <a:ea typeface="微软雅黑" panose="020B0503020204020204" pitchFamily="34" charset="-122"/>
              </a:endParaRPr>
            </a:p>
          </p:txBody>
        </p:sp>
        <p:grpSp>
          <p:nvGrpSpPr>
            <p:cNvPr id="139" name="Group 7"/>
            <p:cNvGrpSpPr/>
            <p:nvPr/>
          </p:nvGrpSpPr>
          <p:grpSpPr bwMode="auto">
            <a:xfrm>
              <a:off x="7948627" y="3047420"/>
              <a:ext cx="1073152" cy="708025"/>
              <a:chOff x="5007" y="1579"/>
              <a:chExt cx="676" cy="446"/>
            </a:xfrm>
          </p:grpSpPr>
          <p:sp>
            <p:nvSpPr>
              <p:cNvPr id="174" name="Text Box 8"/>
              <p:cNvSpPr txBox="1">
                <a:spLocks noChangeArrowheads="1"/>
              </p:cNvSpPr>
              <p:nvPr/>
            </p:nvSpPr>
            <p:spPr bwMode="auto">
              <a:xfrm>
                <a:off x="5261" y="1579"/>
                <a:ext cx="422" cy="446"/>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输入</a:t>
                </a: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175" name="AutoShape 9"/>
              <p:cNvSpPr>
                <a:spLocks noChangeArrowheads="1"/>
              </p:cNvSpPr>
              <p:nvPr/>
            </p:nvSpPr>
            <p:spPr bwMode="auto">
              <a:xfrm>
                <a:off x="5007" y="1791"/>
                <a:ext cx="199" cy="141"/>
              </a:xfrm>
              <a:prstGeom prst="leftRightArrow">
                <a:avLst>
                  <a:gd name="adj1" fmla="val 50000"/>
                  <a:gd name="adj2" fmla="val 28227"/>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zh-CN" altLang="en-US" sz="1600">
                  <a:solidFill>
                    <a:srgbClr val="CC3300"/>
                  </a:solidFill>
                  <a:latin typeface="微软雅黑" panose="020B0503020204020204" pitchFamily="34" charset="-122"/>
                  <a:ea typeface="微软雅黑" panose="020B0503020204020204" pitchFamily="34" charset="-122"/>
                </a:endParaRPr>
              </a:p>
            </p:txBody>
          </p:sp>
        </p:grpSp>
        <p:grpSp>
          <p:nvGrpSpPr>
            <p:cNvPr id="140" name="Group 10"/>
            <p:cNvGrpSpPr/>
            <p:nvPr/>
          </p:nvGrpSpPr>
          <p:grpSpPr bwMode="auto">
            <a:xfrm>
              <a:off x="7924821" y="4352345"/>
              <a:ext cx="1057278" cy="708025"/>
              <a:chOff x="4992" y="2415"/>
              <a:chExt cx="666" cy="446"/>
            </a:xfrm>
          </p:grpSpPr>
          <p:sp>
            <p:nvSpPr>
              <p:cNvPr id="172" name="Text Box 11"/>
              <p:cNvSpPr txBox="1">
                <a:spLocks noChangeArrowheads="1"/>
              </p:cNvSpPr>
              <p:nvPr/>
            </p:nvSpPr>
            <p:spPr bwMode="auto">
              <a:xfrm>
                <a:off x="5261" y="2415"/>
                <a:ext cx="397" cy="446"/>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输出</a:t>
                </a:r>
                <a:endParaRPr lang="en-US" altLang="zh-CN" sz="2000">
                  <a:solidFill>
                    <a:srgbClr val="CC33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173" name="AutoShape 12"/>
              <p:cNvSpPr>
                <a:spLocks noChangeArrowheads="1"/>
              </p:cNvSpPr>
              <p:nvPr/>
            </p:nvSpPr>
            <p:spPr bwMode="auto">
              <a:xfrm>
                <a:off x="4992" y="2614"/>
                <a:ext cx="227" cy="141"/>
              </a:xfrm>
              <a:prstGeom prst="leftRightArrow">
                <a:avLst>
                  <a:gd name="adj1" fmla="val 50000"/>
                  <a:gd name="adj2" fmla="val 32199"/>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141" name="直接连接符 140"/>
            <p:cNvCxnSpPr/>
            <p:nvPr/>
          </p:nvCxnSpPr>
          <p:spPr>
            <a:xfrm>
              <a:off x="7754861" y="4477418"/>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7102398" y="4477418"/>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143" name="Line 39"/>
            <p:cNvSpPr>
              <a:spLocks noChangeShapeType="1"/>
            </p:cNvSpPr>
            <p:nvPr/>
          </p:nvSpPr>
          <p:spPr bwMode="auto">
            <a:xfrm rot="-5400000">
              <a:off x="2051530" y="4876887"/>
              <a:ext cx="0" cy="342000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4" name="Line 40"/>
            <p:cNvSpPr>
              <a:spLocks noChangeShapeType="1"/>
            </p:cNvSpPr>
            <p:nvPr/>
          </p:nvSpPr>
          <p:spPr bwMode="auto">
            <a:xfrm rot="16200000" flipV="1">
              <a:off x="3509498" y="6371942"/>
              <a:ext cx="50482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5" name="Line 41"/>
            <p:cNvSpPr>
              <a:spLocks noChangeShapeType="1"/>
            </p:cNvSpPr>
            <p:nvPr/>
          </p:nvSpPr>
          <p:spPr bwMode="auto">
            <a:xfrm rot="-5400000" flipH="1" flipV="1">
              <a:off x="1072878" y="6331300"/>
              <a:ext cx="517525" cy="0"/>
            </a:xfrm>
            <a:prstGeom prst="line">
              <a:avLst/>
            </a:prstGeom>
            <a:noFill/>
            <a:ln w="34925">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6" name="Line 51"/>
            <p:cNvSpPr>
              <a:spLocks noChangeShapeType="1"/>
            </p:cNvSpPr>
            <p:nvPr/>
          </p:nvSpPr>
          <p:spPr bwMode="auto">
            <a:xfrm flipV="1">
              <a:off x="341530" y="2664355"/>
              <a:ext cx="0" cy="396000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7" name="Line 39"/>
            <p:cNvSpPr>
              <a:spLocks noChangeShapeType="1"/>
            </p:cNvSpPr>
            <p:nvPr/>
          </p:nvSpPr>
          <p:spPr bwMode="auto">
            <a:xfrm rot="-5400000">
              <a:off x="2575080" y="379740"/>
              <a:ext cx="19050" cy="45148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8" name="Line 40"/>
            <p:cNvSpPr>
              <a:spLocks noChangeShapeType="1"/>
            </p:cNvSpPr>
            <p:nvPr/>
          </p:nvSpPr>
          <p:spPr bwMode="auto">
            <a:xfrm rot="5400000" flipV="1">
              <a:off x="4545806" y="2862346"/>
              <a:ext cx="503237"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9" name="Line 40"/>
            <p:cNvSpPr>
              <a:spLocks noChangeShapeType="1"/>
            </p:cNvSpPr>
            <p:nvPr/>
          </p:nvSpPr>
          <p:spPr bwMode="auto">
            <a:xfrm rot="5400000">
              <a:off x="1178850" y="2951915"/>
              <a:ext cx="576000"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0" name="Line 33"/>
            <p:cNvSpPr>
              <a:spLocks noChangeShapeType="1"/>
            </p:cNvSpPr>
            <p:nvPr/>
          </p:nvSpPr>
          <p:spPr bwMode="auto">
            <a:xfrm flipH="1">
              <a:off x="3851275" y="3266623"/>
              <a:ext cx="39687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1" name="Line 40"/>
            <p:cNvSpPr>
              <a:spLocks noChangeShapeType="1"/>
            </p:cNvSpPr>
            <p:nvPr/>
          </p:nvSpPr>
          <p:spPr bwMode="auto">
            <a:xfrm rot="5400000" flipV="1">
              <a:off x="2673350" y="3728613"/>
              <a:ext cx="6477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2" name="Line 50"/>
            <p:cNvSpPr>
              <a:spLocks noChangeShapeType="1"/>
            </p:cNvSpPr>
            <p:nvPr/>
          </p:nvSpPr>
          <p:spPr bwMode="auto">
            <a:xfrm rot="10800000" flipH="1">
              <a:off x="3556000" y="5251025"/>
              <a:ext cx="1008063"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3" name="Line 40"/>
            <p:cNvSpPr>
              <a:spLocks noChangeShapeType="1"/>
            </p:cNvSpPr>
            <p:nvPr/>
          </p:nvSpPr>
          <p:spPr bwMode="auto">
            <a:xfrm rot="5400000" flipV="1">
              <a:off x="3338950" y="3657263"/>
              <a:ext cx="396000"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4" name="Line 50"/>
            <p:cNvSpPr>
              <a:spLocks noChangeShapeType="1"/>
            </p:cNvSpPr>
            <p:nvPr/>
          </p:nvSpPr>
          <p:spPr bwMode="auto">
            <a:xfrm rot="10800000" flipH="1">
              <a:off x="3528363" y="3855263"/>
              <a:ext cx="14040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5" name="Line 40"/>
            <p:cNvSpPr>
              <a:spLocks noChangeShapeType="1"/>
            </p:cNvSpPr>
            <p:nvPr/>
          </p:nvSpPr>
          <p:spPr bwMode="auto">
            <a:xfrm rot="5400000">
              <a:off x="4302362" y="4485403"/>
              <a:ext cx="12600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6" name="Line 59"/>
            <p:cNvSpPr>
              <a:spLocks noChangeShapeType="1"/>
            </p:cNvSpPr>
            <p:nvPr/>
          </p:nvSpPr>
          <p:spPr bwMode="auto">
            <a:xfrm rot="5400000" flipV="1">
              <a:off x="2519740" y="3906085"/>
              <a:ext cx="0" cy="576000"/>
            </a:xfrm>
            <a:prstGeom prst="line">
              <a:avLst/>
            </a:prstGeom>
            <a:noFill/>
            <a:ln w="38100">
              <a:solidFill>
                <a:srgbClr val="FF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7" name="Line 59"/>
            <p:cNvSpPr>
              <a:spLocks noChangeShapeType="1"/>
            </p:cNvSpPr>
            <p:nvPr/>
          </p:nvSpPr>
          <p:spPr bwMode="auto">
            <a:xfrm rot="-5400000" flipH="1" flipV="1">
              <a:off x="2042319" y="5670106"/>
              <a:ext cx="0" cy="4683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8" name="Line 40"/>
            <p:cNvSpPr>
              <a:spLocks noChangeShapeType="1"/>
            </p:cNvSpPr>
            <p:nvPr/>
          </p:nvSpPr>
          <p:spPr bwMode="auto">
            <a:xfrm rot="5400000">
              <a:off x="1430745" y="5058275"/>
              <a:ext cx="1692000" cy="0"/>
            </a:xfrm>
            <a:prstGeom prst="line">
              <a:avLst/>
            </a:prstGeom>
            <a:noFill/>
            <a:ln w="381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9" name="Line 50"/>
            <p:cNvSpPr>
              <a:spLocks noChangeShapeType="1"/>
            </p:cNvSpPr>
            <p:nvPr/>
          </p:nvSpPr>
          <p:spPr bwMode="auto">
            <a:xfrm rot="10800000" flipH="1">
              <a:off x="2609850" y="5904262"/>
              <a:ext cx="4318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60" name="Line 40"/>
            <p:cNvSpPr>
              <a:spLocks noChangeShapeType="1"/>
            </p:cNvSpPr>
            <p:nvPr/>
          </p:nvSpPr>
          <p:spPr bwMode="auto">
            <a:xfrm rot="5400000">
              <a:off x="1872387" y="5184295"/>
              <a:ext cx="1440000"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61" name="Line 50"/>
            <p:cNvSpPr>
              <a:spLocks noChangeShapeType="1"/>
            </p:cNvSpPr>
            <p:nvPr/>
          </p:nvSpPr>
          <p:spPr bwMode="auto">
            <a:xfrm rot="10800000" flipH="1">
              <a:off x="2573338" y="4446163"/>
              <a:ext cx="288925"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66" name="矩形 165"/>
            <p:cNvSpPr/>
            <p:nvPr/>
          </p:nvSpPr>
          <p:spPr>
            <a:xfrm>
              <a:off x="161925" y="2189126"/>
              <a:ext cx="5172075" cy="4525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167" name="Text Box 57"/>
            <p:cNvSpPr txBox="1">
              <a:spLocks noChangeArrowheads="1"/>
            </p:cNvSpPr>
            <p:nvPr/>
          </p:nvSpPr>
          <p:spPr bwMode="auto">
            <a:xfrm>
              <a:off x="232569" y="2189174"/>
              <a:ext cx="2563813" cy="3693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中央处理器（</a:t>
              </a:r>
              <a:r>
                <a:rPr lang="en-US" altLang="zh-CN" sz="1800">
                  <a:solidFill>
                    <a:srgbClr val="FF3300"/>
                  </a:solidFill>
                  <a:latin typeface="微软雅黑" panose="020B0503020204020204" pitchFamily="34" charset="-122"/>
                  <a:ea typeface="微软雅黑" panose="020B0503020204020204" pitchFamily="34" charset="-122"/>
                </a:rPr>
                <a:t>CPU</a:t>
              </a:r>
              <a:r>
                <a:rPr lang="zh-CN" altLang="en-US" sz="1800">
                  <a:solidFill>
                    <a:srgbClr val="FF3300"/>
                  </a:solidFill>
                  <a:latin typeface="微软雅黑" panose="020B0503020204020204" pitchFamily="34" charset="-122"/>
                  <a:ea typeface="微软雅黑" panose="020B0503020204020204" pitchFamily="34" charset="-122"/>
                </a:rPr>
                <a:t>）</a:t>
              </a:r>
            </a:p>
          </p:txBody>
        </p:sp>
        <p:sp>
          <p:nvSpPr>
            <p:cNvPr id="168" name="Text Box 61"/>
            <p:cNvSpPr txBox="1">
              <a:spLocks noChangeArrowheads="1"/>
            </p:cNvSpPr>
            <p:nvPr/>
          </p:nvSpPr>
          <p:spPr bwMode="auto">
            <a:xfrm>
              <a:off x="926595" y="6076707"/>
              <a:ext cx="617537"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F</a:t>
              </a:r>
            </a:p>
          </p:txBody>
        </p:sp>
        <p:sp>
          <p:nvSpPr>
            <p:cNvPr id="169" name="Text Box 61"/>
            <p:cNvSpPr txBox="1">
              <a:spLocks noChangeArrowheads="1"/>
            </p:cNvSpPr>
            <p:nvPr/>
          </p:nvSpPr>
          <p:spPr bwMode="auto">
            <a:xfrm>
              <a:off x="619125" y="4861275"/>
              <a:ext cx="617538"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a:t>
              </a:r>
            </a:p>
          </p:txBody>
        </p:sp>
        <p:sp>
          <p:nvSpPr>
            <p:cNvPr id="170" name="Text Box 61"/>
            <p:cNvSpPr txBox="1">
              <a:spLocks noChangeArrowheads="1"/>
            </p:cNvSpPr>
            <p:nvPr/>
          </p:nvSpPr>
          <p:spPr bwMode="auto">
            <a:xfrm>
              <a:off x="1785938" y="4850162"/>
              <a:ext cx="619125"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B</a:t>
              </a:r>
            </a:p>
          </p:txBody>
        </p:sp>
        <p:sp>
          <p:nvSpPr>
            <p:cNvPr id="171" name="Text Box 61"/>
            <p:cNvSpPr txBox="1">
              <a:spLocks noChangeArrowheads="1"/>
            </p:cNvSpPr>
            <p:nvPr/>
          </p:nvSpPr>
          <p:spPr bwMode="auto">
            <a:xfrm>
              <a:off x="1738313" y="5897912"/>
              <a:ext cx="1262062"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ALUop</a:t>
              </a:r>
            </a:p>
          </p:txBody>
        </p:sp>
      </p:grpSp>
      <p:sp>
        <p:nvSpPr>
          <p:cNvPr id="217" name="Line 59"/>
          <p:cNvSpPr>
            <a:spLocks noChangeShapeType="1"/>
          </p:cNvSpPr>
          <p:nvPr/>
        </p:nvSpPr>
        <p:spPr bwMode="auto">
          <a:xfrm rot="10800000" flipV="1">
            <a:off x="3241150" y="3879030"/>
            <a:ext cx="14095" cy="571769"/>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animEffect transition="in" filter="blinds(horizontal)">
                                      <p:cBhvr>
                                        <p:cTn id="7"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6" name="标题 5"/>
          <p:cNvSpPr>
            <a:spLocks noGrp="1"/>
          </p:cNvSpPr>
          <p:nvPr>
            <p:ph type="title"/>
          </p:nvPr>
        </p:nvSpPr>
        <p:spPr/>
        <p:txBody>
          <a:bodyPr/>
          <a:lstStyle/>
          <a:p>
            <a:endParaRPr lang="zh-CN" altLang="en-US"/>
          </a:p>
        </p:txBody>
      </p:sp>
      <p:sp>
        <p:nvSpPr>
          <p:cNvPr id="4" name="标题 7"/>
          <p:cNvSpPr txBox="1"/>
          <p:nvPr/>
        </p:nvSpPr>
        <p:spPr>
          <a:xfrm>
            <a:off x="628650" y="655860"/>
            <a:ext cx="7886700" cy="452502"/>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3600" dirty="0"/>
              <a:t>计算机是如何工作的？</a:t>
            </a:r>
          </a:p>
        </p:txBody>
      </p:sp>
      <p:sp>
        <p:nvSpPr>
          <p:cNvPr id="104" name="Text Box 3"/>
          <p:cNvSpPr txBox="1">
            <a:spLocks noChangeArrowheads="1"/>
          </p:cNvSpPr>
          <p:nvPr/>
        </p:nvSpPr>
        <p:spPr bwMode="auto">
          <a:xfrm>
            <a:off x="391969" y="1177347"/>
            <a:ext cx="8188613" cy="51398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000" rIns="1800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做菜前</a:t>
            </a:r>
          </a:p>
          <a:p>
            <a:pPr>
              <a:lnSpc>
                <a:spcPct val="100000"/>
              </a:lnSpc>
              <a:buFontTx/>
              <a:buNone/>
            </a:pPr>
            <a:r>
              <a:rPr lang="zh-CN" altLang="en-US" sz="2000" dirty="0">
                <a:solidFill>
                  <a:srgbClr val="3333CC"/>
                </a:solidFill>
                <a:latin typeface="微软雅黑" panose="020B0503020204020204" pitchFamily="34" charset="-122"/>
                <a:ea typeface="微软雅黑" panose="020B0503020204020204" pitchFamily="34" charset="-122"/>
              </a:rPr>
              <a:t>    原材料（       ）和菜谱（       ）都</a:t>
            </a:r>
            <a:r>
              <a:rPr lang="zh-CN" altLang="en-US" sz="2000" dirty="0">
                <a:solidFill>
                  <a:srgbClr val="FF3300"/>
                </a:solidFill>
                <a:latin typeface="微软雅黑" panose="020B0503020204020204" pitchFamily="34" charset="-122"/>
                <a:ea typeface="微软雅黑" panose="020B0503020204020204" pitchFamily="34" charset="-122"/>
              </a:rPr>
              <a:t>按序</a:t>
            </a:r>
            <a:r>
              <a:rPr lang="zh-CN" altLang="en-US" sz="2000" dirty="0">
                <a:solidFill>
                  <a:srgbClr val="3333CC"/>
                </a:solidFill>
                <a:latin typeface="微软雅黑" panose="020B0503020204020204" pitchFamily="34" charset="-122"/>
                <a:ea typeface="微软雅黑" panose="020B0503020204020204" pitchFamily="34" charset="-122"/>
              </a:rPr>
              <a:t>放在厨房外的架子（          ）上， 每个架子有编号（                     ）。</a:t>
            </a:r>
          </a:p>
          <a:p>
            <a:pPr>
              <a:lnSpc>
                <a:spcPct val="100000"/>
              </a:lnSpc>
              <a:buFontTx/>
              <a:buNone/>
            </a:pPr>
            <a:r>
              <a:rPr lang="zh-CN" altLang="en-US" sz="2000" dirty="0">
                <a:solidFill>
                  <a:srgbClr val="3333CC"/>
                </a:solidFill>
                <a:latin typeface="微软雅黑" panose="020B0503020204020204" pitchFamily="34" charset="-122"/>
                <a:ea typeface="微软雅黑" panose="020B0503020204020204" pitchFamily="34" charset="-122"/>
              </a:rPr>
              <a:t>    菜谱上信息：原料位置、做法、做好的菜放在哪里等</a:t>
            </a:r>
          </a:p>
          <a:p>
            <a:pPr>
              <a:lnSpc>
                <a:spcPct val="100000"/>
              </a:lnSpc>
              <a:buFontTx/>
              <a:buNone/>
            </a:pPr>
            <a:r>
              <a:rPr lang="zh-CN" altLang="en-US" sz="2000" dirty="0">
                <a:solidFill>
                  <a:srgbClr val="3333CC"/>
                </a:solidFill>
                <a:latin typeface="微软雅黑" panose="020B0503020204020204" pitchFamily="34" charset="-122"/>
                <a:ea typeface="微软雅黑" panose="020B0503020204020204" pitchFamily="34" charset="-122"/>
              </a:rPr>
              <a:t>    </a:t>
            </a:r>
            <a:r>
              <a:rPr lang="zh-CN" altLang="en-US" sz="2000" dirty="0">
                <a:solidFill>
                  <a:srgbClr val="005024"/>
                </a:solidFill>
                <a:latin typeface="微软雅黑" panose="020B0503020204020204" pitchFamily="34" charset="-122"/>
                <a:ea typeface="微软雅黑" panose="020B0503020204020204" pitchFamily="34" charset="-122"/>
              </a:rPr>
              <a:t>例如，把</a:t>
            </a:r>
            <a:r>
              <a:rPr lang="en-US" altLang="zh-CN" sz="2000" dirty="0">
                <a:solidFill>
                  <a:srgbClr val="005024"/>
                </a:solidFill>
                <a:latin typeface="微软雅黑" panose="020B0503020204020204" pitchFamily="34" charset="-122"/>
                <a:ea typeface="微软雅黑" panose="020B0503020204020204" pitchFamily="34" charset="-122"/>
              </a:rPr>
              <a:t>10</a:t>
            </a:r>
            <a:r>
              <a:rPr lang="zh-CN" altLang="en-US" sz="2000" dirty="0">
                <a:solidFill>
                  <a:srgbClr val="005024"/>
                </a:solidFill>
                <a:latin typeface="微软雅黑" panose="020B0503020204020204" pitchFamily="34" charset="-122"/>
                <a:ea typeface="微软雅黑" panose="020B0503020204020204" pitchFamily="34" charset="-122"/>
              </a:rPr>
              <a:t>、</a:t>
            </a:r>
            <a:r>
              <a:rPr lang="en-US" altLang="zh-CN" sz="2000" dirty="0">
                <a:solidFill>
                  <a:srgbClr val="005024"/>
                </a:solidFill>
                <a:latin typeface="微软雅黑" panose="020B0503020204020204" pitchFamily="34" charset="-122"/>
                <a:ea typeface="微软雅黑" panose="020B0503020204020204" pitchFamily="34" charset="-122"/>
              </a:rPr>
              <a:t>11</a:t>
            </a:r>
            <a:r>
              <a:rPr lang="zh-CN" altLang="en-US" sz="2000" dirty="0">
                <a:solidFill>
                  <a:srgbClr val="005024"/>
                </a:solidFill>
                <a:latin typeface="微软雅黑" panose="020B0503020204020204" pitchFamily="34" charset="-122"/>
                <a:ea typeface="微软雅黑" panose="020B0503020204020204" pitchFamily="34" charset="-122"/>
              </a:rPr>
              <a:t>号架上的原料一起炒，并装入</a:t>
            </a:r>
            <a:r>
              <a:rPr lang="en-US" altLang="zh-CN" sz="2000" dirty="0">
                <a:solidFill>
                  <a:srgbClr val="005024"/>
                </a:solidFill>
                <a:latin typeface="微软雅黑" panose="020B0503020204020204" pitchFamily="34" charset="-122"/>
                <a:ea typeface="微软雅黑" panose="020B0503020204020204" pitchFamily="34" charset="-122"/>
              </a:rPr>
              <a:t>3</a:t>
            </a:r>
            <a:r>
              <a:rPr lang="zh-CN" altLang="en-US" sz="2000" dirty="0">
                <a:solidFill>
                  <a:srgbClr val="005024"/>
                </a:solidFill>
                <a:latin typeface="微软雅黑" panose="020B0503020204020204" pitchFamily="34" charset="-122"/>
                <a:ea typeface="微软雅黑" panose="020B0503020204020204" pitchFamily="34" charset="-122"/>
              </a:rPr>
              <a:t>号盘</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然后，我告诉厨师从第</a:t>
            </a:r>
            <a:r>
              <a:rPr lang="en-US" altLang="zh-CN" sz="2000" dirty="0">
                <a:solidFill>
                  <a:srgbClr val="3333CC"/>
                </a:solidFill>
                <a:latin typeface="微软雅黑" panose="020B0503020204020204" pitchFamily="34" charset="-122"/>
                <a:ea typeface="微软雅黑" panose="020B0503020204020204" pitchFamily="34" charset="-122"/>
              </a:rPr>
              <a:t>5</a:t>
            </a:r>
            <a:r>
              <a:rPr lang="zh-CN" altLang="en-US" sz="2000" dirty="0">
                <a:solidFill>
                  <a:srgbClr val="3333CC"/>
                </a:solidFill>
                <a:latin typeface="微软雅黑" panose="020B0503020204020204" pitchFamily="34" charset="-122"/>
                <a:ea typeface="微软雅黑" panose="020B0503020204020204" pitchFamily="34" charset="-122"/>
              </a:rPr>
              <a:t>个架上（                  ）指定菜谱开始做</a:t>
            </a:r>
          </a:p>
          <a:p>
            <a:pPr>
              <a:lnSpc>
                <a:spcPct val="1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开始做菜</a:t>
            </a:r>
            <a:endParaRPr lang="zh-CN" altLang="en-US" sz="2000" dirty="0">
              <a:solidFill>
                <a:srgbClr val="008000"/>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第一步：从</a:t>
            </a:r>
            <a:r>
              <a:rPr lang="en-US" altLang="zh-CN" sz="2000" dirty="0">
                <a:solidFill>
                  <a:srgbClr val="3333CC"/>
                </a:solidFill>
                <a:latin typeface="微软雅黑" panose="020B0503020204020204" pitchFamily="34" charset="-122"/>
                <a:ea typeface="微软雅黑" panose="020B0503020204020204" pitchFamily="34" charset="-122"/>
              </a:rPr>
              <a:t>5</a:t>
            </a:r>
            <a:r>
              <a:rPr lang="zh-CN" altLang="en-US" sz="2000" dirty="0">
                <a:solidFill>
                  <a:srgbClr val="3333CC"/>
                </a:solidFill>
                <a:latin typeface="微软雅黑" panose="020B0503020204020204" pitchFamily="34" charset="-122"/>
                <a:ea typeface="微软雅黑" panose="020B0503020204020204" pitchFamily="34" charset="-122"/>
              </a:rPr>
              <a:t>号架上取菜谱（                     ）</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第二步：看菜谱（              ）</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第三步：从架上或盘中取原材料（               ）</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第四步：洗、切、炒等具体操作（                ）</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第五步：装盘或直接送桌（              ）</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第六步：算出下一菜谱所在架子号</a:t>
            </a:r>
            <a:r>
              <a:rPr lang="en-US" altLang="zh-CN" sz="2000" dirty="0">
                <a:solidFill>
                  <a:srgbClr val="3333CC"/>
                </a:solidFill>
                <a:latin typeface="微软雅黑" panose="020B0503020204020204" pitchFamily="34" charset="-122"/>
                <a:ea typeface="微软雅黑" panose="020B0503020204020204" pitchFamily="34" charset="-122"/>
              </a:rPr>
              <a:t>6=5+1</a:t>
            </a:r>
            <a:r>
              <a:rPr lang="zh-CN" altLang="en-US" sz="2000" dirty="0">
                <a:solidFill>
                  <a:srgbClr val="3333CC"/>
                </a:solidFill>
                <a:latin typeface="微软雅黑" panose="020B0503020204020204" pitchFamily="34" charset="-122"/>
                <a:ea typeface="微软雅黑" panose="020B0503020204020204" pitchFamily="34" charset="-122"/>
              </a:rPr>
              <a:t>（                    ）</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a:t>
            </a:r>
            <a:r>
              <a:rPr lang="zh-CN" altLang="en-US" sz="2000" dirty="0">
                <a:solidFill>
                  <a:schemeClr val="tx2"/>
                </a:solidFill>
                <a:latin typeface="微软雅黑" panose="020B0503020204020204" pitchFamily="34" charset="-122"/>
                <a:ea typeface="微软雅黑" panose="020B0503020204020204" pitchFamily="34" charset="-122"/>
              </a:rPr>
              <a:t>继续做下一道菜（                           ）</a:t>
            </a:r>
            <a:endParaRPr lang="zh-CN" altLang="en-US" sz="2000" dirty="0">
              <a:solidFill>
                <a:srgbClr val="3333CC"/>
              </a:solidFill>
              <a:latin typeface="微软雅黑" panose="020B0503020204020204" pitchFamily="34" charset="-122"/>
              <a:ea typeface="微软雅黑" panose="020B0503020204020204" pitchFamily="34" charset="-122"/>
            </a:endParaRPr>
          </a:p>
        </p:txBody>
      </p:sp>
      <p:sp>
        <p:nvSpPr>
          <p:cNvPr id="105" name="Text Box 4"/>
          <p:cNvSpPr txBox="1">
            <a:spLocks noChangeArrowheads="1"/>
          </p:cNvSpPr>
          <p:nvPr/>
        </p:nvSpPr>
        <p:spPr bwMode="auto">
          <a:xfrm>
            <a:off x="5142458" y="3969100"/>
            <a:ext cx="53546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solidFill>
                  <a:srgbClr val="008000"/>
                </a:solidFill>
                <a:latin typeface="微软雅黑" panose="020B0503020204020204" pitchFamily="34" charset="-122"/>
                <a:ea typeface="微软雅黑" panose="020B0503020204020204" pitchFamily="34" charset="-122"/>
              </a:rPr>
              <a:t>类似“存储程序”工作方式</a:t>
            </a:r>
          </a:p>
        </p:txBody>
      </p:sp>
      <p:sp>
        <p:nvSpPr>
          <p:cNvPr id="2" name="矩形 1"/>
          <p:cNvSpPr/>
          <p:nvPr/>
        </p:nvSpPr>
        <p:spPr>
          <a:xfrm>
            <a:off x="1642390" y="1550978"/>
            <a:ext cx="697627"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数据</a:t>
            </a:r>
            <a:endParaRPr lang="zh-CN" altLang="en-US" b="1" dirty="0"/>
          </a:p>
        </p:txBody>
      </p:sp>
      <p:sp>
        <p:nvSpPr>
          <p:cNvPr id="5" name="矩形 4"/>
          <p:cNvSpPr/>
          <p:nvPr/>
        </p:nvSpPr>
        <p:spPr>
          <a:xfrm>
            <a:off x="3464379" y="1548680"/>
            <a:ext cx="697627"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指令</a:t>
            </a:r>
            <a:endParaRPr lang="zh-CN" altLang="en-US" b="1" dirty="0"/>
          </a:p>
        </p:txBody>
      </p:sp>
      <p:sp>
        <p:nvSpPr>
          <p:cNvPr id="7" name="矩形 6"/>
          <p:cNvSpPr/>
          <p:nvPr/>
        </p:nvSpPr>
        <p:spPr>
          <a:xfrm>
            <a:off x="7286670" y="1548680"/>
            <a:ext cx="954107"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存储器</a:t>
            </a:r>
            <a:endParaRPr lang="zh-CN" altLang="en-US" b="1" dirty="0"/>
          </a:p>
        </p:txBody>
      </p:sp>
      <p:sp>
        <p:nvSpPr>
          <p:cNvPr id="9" name="矩形 8"/>
          <p:cNvSpPr/>
          <p:nvPr/>
        </p:nvSpPr>
        <p:spPr>
          <a:xfrm>
            <a:off x="3300231" y="1846330"/>
            <a:ext cx="1723549"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存储单元地址</a:t>
            </a:r>
            <a:endParaRPr lang="zh-CN" altLang="en-US" b="1" dirty="0"/>
          </a:p>
        </p:txBody>
      </p:sp>
      <p:sp>
        <p:nvSpPr>
          <p:cNvPr id="11" name="矩形 10"/>
          <p:cNvSpPr/>
          <p:nvPr/>
        </p:nvSpPr>
        <p:spPr>
          <a:xfrm>
            <a:off x="4410674" y="2943695"/>
            <a:ext cx="1393330"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起始</a:t>
            </a:r>
            <a:r>
              <a:rPr lang="en-US" altLang="zh-CN" sz="2000" b="1" dirty="0">
                <a:solidFill>
                  <a:srgbClr val="FF3300"/>
                </a:solidFill>
                <a:latin typeface="微软雅黑" panose="020B0503020204020204" pitchFamily="34" charset="-122"/>
                <a:ea typeface="微软雅黑" panose="020B0503020204020204" pitchFamily="34" charset="-122"/>
              </a:rPr>
              <a:t>PC=5</a:t>
            </a:r>
            <a:endParaRPr lang="zh-CN" altLang="en-US" b="1" dirty="0"/>
          </a:p>
        </p:txBody>
      </p:sp>
      <p:sp>
        <p:nvSpPr>
          <p:cNvPr id="13" name="矩形 12"/>
          <p:cNvSpPr/>
          <p:nvPr/>
        </p:nvSpPr>
        <p:spPr>
          <a:xfrm>
            <a:off x="3813192" y="3681663"/>
            <a:ext cx="1795684"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根据</a:t>
            </a:r>
            <a:r>
              <a:rPr lang="en-US" altLang="zh-CN" sz="2000" b="1" dirty="0">
                <a:solidFill>
                  <a:srgbClr val="FF3300"/>
                </a:solidFill>
                <a:latin typeface="微软雅黑" panose="020B0503020204020204" pitchFamily="34" charset="-122"/>
                <a:ea typeface="微软雅黑" panose="020B0503020204020204" pitchFamily="34" charset="-122"/>
              </a:rPr>
              <a:t>PC</a:t>
            </a:r>
            <a:r>
              <a:rPr lang="zh-CN" altLang="en-US" sz="2000" b="1" dirty="0">
                <a:solidFill>
                  <a:srgbClr val="FF3300"/>
                </a:solidFill>
                <a:latin typeface="微软雅黑" panose="020B0503020204020204" pitchFamily="34" charset="-122"/>
                <a:ea typeface="微软雅黑" panose="020B0503020204020204" pitchFamily="34" charset="-122"/>
              </a:rPr>
              <a:t>取指令</a:t>
            </a:r>
            <a:endParaRPr lang="zh-CN" altLang="en-US" b="1" dirty="0"/>
          </a:p>
        </p:txBody>
      </p:sp>
      <p:sp>
        <p:nvSpPr>
          <p:cNvPr id="15" name="矩形 14"/>
          <p:cNvSpPr/>
          <p:nvPr/>
        </p:nvSpPr>
        <p:spPr>
          <a:xfrm>
            <a:off x="2694937" y="4046937"/>
            <a:ext cx="1210588"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指令译码</a:t>
            </a:r>
            <a:endParaRPr lang="zh-CN" altLang="en-US" b="1" dirty="0"/>
          </a:p>
        </p:txBody>
      </p:sp>
      <p:sp>
        <p:nvSpPr>
          <p:cNvPr id="17" name="矩形 16"/>
          <p:cNvSpPr/>
          <p:nvPr/>
        </p:nvSpPr>
        <p:spPr>
          <a:xfrm>
            <a:off x="4466142" y="4419631"/>
            <a:ext cx="1210588"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取操作数</a:t>
            </a:r>
            <a:endParaRPr lang="zh-CN" altLang="en-US" b="1" dirty="0"/>
          </a:p>
        </p:txBody>
      </p:sp>
      <p:sp>
        <p:nvSpPr>
          <p:cNvPr id="19" name="矩形 18"/>
          <p:cNvSpPr/>
          <p:nvPr/>
        </p:nvSpPr>
        <p:spPr>
          <a:xfrm>
            <a:off x="4537164" y="4787737"/>
            <a:ext cx="1210588"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指令执行</a:t>
            </a:r>
            <a:endParaRPr lang="zh-CN" altLang="en-US" b="1" dirty="0"/>
          </a:p>
        </p:txBody>
      </p:sp>
      <p:sp>
        <p:nvSpPr>
          <p:cNvPr id="21" name="矩形 20"/>
          <p:cNvSpPr/>
          <p:nvPr/>
        </p:nvSpPr>
        <p:spPr>
          <a:xfrm>
            <a:off x="3679323" y="5152366"/>
            <a:ext cx="1210588"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回写结果</a:t>
            </a:r>
            <a:endParaRPr lang="zh-CN" altLang="en-US" b="1" dirty="0"/>
          </a:p>
        </p:txBody>
      </p:sp>
      <p:sp>
        <p:nvSpPr>
          <p:cNvPr id="23" name="矩形 22"/>
          <p:cNvSpPr/>
          <p:nvPr/>
        </p:nvSpPr>
        <p:spPr>
          <a:xfrm>
            <a:off x="5622965" y="5508796"/>
            <a:ext cx="1539204"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修改</a:t>
            </a:r>
            <a:r>
              <a:rPr lang="en-US" altLang="zh-CN" sz="2000" b="1" dirty="0">
                <a:solidFill>
                  <a:srgbClr val="FF3300"/>
                </a:solidFill>
                <a:latin typeface="微软雅黑" panose="020B0503020204020204" pitchFamily="34" charset="-122"/>
                <a:ea typeface="微软雅黑" panose="020B0503020204020204" pitchFamily="34" charset="-122"/>
              </a:rPr>
              <a:t>PC</a:t>
            </a:r>
            <a:r>
              <a:rPr lang="zh-CN" altLang="en-US" sz="2000" b="1" dirty="0">
                <a:solidFill>
                  <a:srgbClr val="FF3300"/>
                </a:solidFill>
                <a:latin typeface="微软雅黑" panose="020B0503020204020204" pitchFamily="34" charset="-122"/>
                <a:ea typeface="微软雅黑" panose="020B0503020204020204" pitchFamily="34" charset="-122"/>
              </a:rPr>
              <a:t>的值</a:t>
            </a:r>
            <a:endParaRPr lang="zh-CN" altLang="en-US" b="1" dirty="0"/>
          </a:p>
        </p:txBody>
      </p:sp>
      <p:sp>
        <p:nvSpPr>
          <p:cNvPr id="25" name="矩形 24"/>
          <p:cNvSpPr/>
          <p:nvPr/>
        </p:nvSpPr>
        <p:spPr>
          <a:xfrm>
            <a:off x="2782564" y="5865876"/>
            <a:ext cx="1980029" cy="400110"/>
          </a:xfrm>
          <a:prstGeom prst="rect">
            <a:avLst/>
          </a:prstGeom>
        </p:spPr>
        <p:txBody>
          <a:bodyPr wrap="none">
            <a:spAutoFit/>
          </a:bodyPr>
          <a:lstStyle/>
          <a:p>
            <a:r>
              <a:rPr lang="zh-CN" altLang="en-US" sz="2000" b="1" dirty="0">
                <a:solidFill>
                  <a:srgbClr val="FF3300"/>
                </a:solidFill>
                <a:latin typeface="微软雅黑" panose="020B0503020204020204" pitchFamily="34" charset="-122"/>
                <a:ea typeface="微软雅黑" panose="020B0503020204020204" pitchFamily="34" charset="-122"/>
              </a:rPr>
              <a:t>执行下一条指令</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xEl>
                                              <p:pRg st="1" end="1"/>
                                            </p:txEl>
                                          </p:spTgt>
                                        </p:tgtEl>
                                        <p:attrNameLst>
                                          <p:attrName>style.visibility</p:attrName>
                                        </p:attrNameLst>
                                      </p:cBhvr>
                                      <p:to>
                                        <p:strVal val="visible"/>
                                      </p:to>
                                    </p:set>
                                    <p:animEffect transition="in" filter="blinds(horizontal)">
                                      <p:cBhvr>
                                        <p:cTn id="7" dur="500"/>
                                        <p:tgtEl>
                                          <p:spTgt spid="10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
                                            <p:txEl>
                                              <p:pRg st="2" end="2"/>
                                            </p:txEl>
                                          </p:spTgt>
                                        </p:tgtEl>
                                        <p:attrNameLst>
                                          <p:attrName>style.visibility</p:attrName>
                                        </p:attrNameLst>
                                      </p:cBhvr>
                                      <p:to>
                                        <p:strVal val="visible"/>
                                      </p:to>
                                    </p:set>
                                    <p:animEffect transition="in" filter="blinds(horizontal)">
                                      <p:cBhvr>
                                        <p:cTn id="12" dur="500"/>
                                        <p:tgtEl>
                                          <p:spTgt spid="10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4">
                                            <p:txEl>
                                              <p:pRg st="3" end="3"/>
                                            </p:txEl>
                                          </p:spTgt>
                                        </p:tgtEl>
                                        <p:attrNameLst>
                                          <p:attrName>style.visibility</p:attrName>
                                        </p:attrNameLst>
                                      </p:cBhvr>
                                      <p:to>
                                        <p:strVal val="visible"/>
                                      </p:to>
                                    </p:set>
                                    <p:animEffect transition="in" filter="blinds(horizontal)">
                                      <p:cBhvr>
                                        <p:cTn id="15" dur="500"/>
                                        <p:tgtEl>
                                          <p:spTgt spid="10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
                                            <p:txEl>
                                              <p:pRg st="4" end="4"/>
                                            </p:txEl>
                                          </p:spTgt>
                                        </p:tgtEl>
                                        <p:attrNameLst>
                                          <p:attrName>style.visibility</p:attrName>
                                        </p:attrNameLst>
                                      </p:cBhvr>
                                      <p:to>
                                        <p:strVal val="visible"/>
                                      </p:to>
                                    </p:set>
                                    <p:animEffect transition="in" filter="blinds(horizontal)">
                                      <p:cBhvr>
                                        <p:cTn id="20" dur="500"/>
                                        <p:tgtEl>
                                          <p:spTgt spid="10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
                                            <p:txEl>
                                              <p:pRg st="6" end="6"/>
                                            </p:txEl>
                                          </p:spTgt>
                                        </p:tgtEl>
                                        <p:attrNameLst>
                                          <p:attrName>style.visibility</p:attrName>
                                        </p:attrNameLst>
                                      </p:cBhvr>
                                      <p:to>
                                        <p:strVal val="visible"/>
                                      </p:to>
                                    </p:set>
                                    <p:animEffect transition="in" filter="blinds(horizontal)">
                                      <p:cBhvr>
                                        <p:cTn id="25" dur="500"/>
                                        <p:tgtEl>
                                          <p:spTgt spid="10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4">
                                            <p:txEl>
                                              <p:pRg st="7" end="7"/>
                                            </p:txEl>
                                          </p:spTgt>
                                        </p:tgtEl>
                                        <p:attrNameLst>
                                          <p:attrName>style.visibility</p:attrName>
                                        </p:attrNameLst>
                                      </p:cBhvr>
                                      <p:to>
                                        <p:strVal val="visible"/>
                                      </p:to>
                                    </p:set>
                                    <p:animEffect transition="in" filter="blinds(horizontal)">
                                      <p:cBhvr>
                                        <p:cTn id="30" dur="500"/>
                                        <p:tgtEl>
                                          <p:spTgt spid="10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04">
                                            <p:txEl>
                                              <p:pRg st="8" end="8"/>
                                            </p:txEl>
                                          </p:spTgt>
                                        </p:tgtEl>
                                        <p:attrNameLst>
                                          <p:attrName>style.visibility</p:attrName>
                                        </p:attrNameLst>
                                      </p:cBhvr>
                                      <p:to>
                                        <p:strVal val="visible"/>
                                      </p:to>
                                    </p:set>
                                    <p:animEffect transition="in" filter="blinds(horizontal)">
                                      <p:cBhvr>
                                        <p:cTn id="35" dur="500"/>
                                        <p:tgtEl>
                                          <p:spTgt spid="104">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04">
                                            <p:txEl>
                                              <p:pRg st="9" end="9"/>
                                            </p:txEl>
                                          </p:spTgt>
                                        </p:tgtEl>
                                        <p:attrNameLst>
                                          <p:attrName>style.visibility</p:attrName>
                                        </p:attrNameLst>
                                      </p:cBhvr>
                                      <p:to>
                                        <p:strVal val="visible"/>
                                      </p:to>
                                    </p:set>
                                    <p:animEffect transition="in" filter="blinds(horizontal)">
                                      <p:cBhvr>
                                        <p:cTn id="40" dur="500"/>
                                        <p:tgtEl>
                                          <p:spTgt spid="10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04">
                                            <p:txEl>
                                              <p:pRg st="10" end="10"/>
                                            </p:txEl>
                                          </p:spTgt>
                                        </p:tgtEl>
                                        <p:attrNameLst>
                                          <p:attrName>style.visibility</p:attrName>
                                        </p:attrNameLst>
                                      </p:cBhvr>
                                      <p:to>
                                        <p:strVal val="visible"/>
                                      </p:to>
                                    </p:set>
                                    <p:animEffect transition="in" filter="blinds(horizontal)">
                                      <p:cBhvr>
                                        <p:cTn id="45" dur="500"/>
                                        <p:tgtEl>
                                          <p:spTgt spid="104">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04">
                                            <p:txEl>
                                              <p:pRg st="11" end="11"/>
                                            </p:txEl>
                                          </p:spTgt>
                                        </p:tgtEl>
                                        <p:attrNameLst>
                                          <p:attrName>style.visibility</p:attrName>
                                        </p:attrNameLst>
                                      </p:cBhvr>
                                      <p:to>
                                        <p:strVal val="visible"/>
                                      </p:to>
                                    </p:set>
                                    <p:animEffect transition="in" filter="blinds(horizontal)">
                                      <p:cBhvr>
                                        <p:cTn id="50" dur="500"/>
                                        <p:tgtEl>
                                          <p:spTgt spid="104">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04">
                                            <p:txEl>
                                              <p:pRg st="12" end="12"/>
                                            </p:txEl>
                                          </p:spTgt>
                                        </p:tgtEl>
                                        <p:attrNameLst>
                                          <p:attrName>style.visibility</p:attrName>
                                        </p:attrNameLst>
                                      </p:cBhvr>
                                      <p:to>
                                        <p:strVal val="visible"/>
                                      </p:to>
                                    </p:set>
                                    <p:animEffect transition="in" filter="blinds(horizontal)">
                                      <p:cBhvr>
                                        <p:cTn id="55" dur="500"/>
                                        <p:tgtEl>
                                          <p:spTgt spid="104">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blinds(horizontal)">
                                      <p:cBhvr>
                                        <p:cTn id="60" dur="500"/>
                                        <p:tgtEl>
                                          <p:spTgt spid="10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500"/>
                                        <p:tgtEl>
                                          <p:spTgt spid="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fade">
                                      <p:cBhvr>
                                        <p:cTn id="85" dur="500"/>
                                        <p:tgtEl>
                                          <p:spTgt spid="1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500"/>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500"/>
                                        <p:tgtEl>
                                          <p:spTgt spid="1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fade">
                                      <p:cBhvr>
                                        <p:cTn id="110" dur="500"/>
                                        <p:tgtEl>
                                          <p:spTgt spid="21"/>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fade">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fade">
                                      <p:cBhvr>
                                        <p:cTn id="1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P spid="2" grpId="0"/>
      <p:bldP spid="5" grpId="0"/>
      <p:bldP spid="7" grpId="0"/>
      <p:bldP spid="9" grpId="0"/>
      <p:bldP spid="11" grpId="0"/>
      <p:bldP spid="13" grpId="0"/>
      <p:bldP spid="15" grpId="0"/>
      <p:bldP spid="17" grpId="0"/>
      <p:bldP spid="19" grpId="0"/>
      <p:bldP spid="21" grpId="0"/>
      <p:bldP spid="2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1706563" y="333375"/>
            <a:ext cx="4940300" cy="552450"/>
          </a:xfrm>
        </p:spPr>
        <p:txBody>
          <a:bodyPr vert="horz" wrap="square" lIns="91440" tIns="45720" rIns="91440" bIns="45720" anchor="ctr" anchorCtr="0"/>
          <a:lstStyle/>
          <a:p>
            <a:r>
              <a:rPr lang="zh-CN" altLang="en-US" sz="4000" dirty="0"/>
              <a:t>小组课程演讲要求</a:t>
            </a:r>
          </a:p>
        </p:txBody>
      </p:sp>
      <p:sp>
        <p:nvSpPr>
          <p:cNvPr id="8195" name="内容占位符 2"/>
          <p:cNvSpPr>
            <a:spLocks noGrp="1" noChangeArrowheads="1"/>
          </p:cNvSpPr>
          <p:nvPr>
            <p:ph idx="1"/>
          </p:nvPr>
        </p:nvSpPr>
        <p:spPr>
          <a:xfrm>
            <a:off x="684213" y="1341438"/>
            <a:ext cx="8280400" cy="5184775"/>
          </a:xfrm>
        </p:spPr>
        <p:txBody>
          <a:bodyPr vert="horz" wrap="square" lIns="91440" tIns="45720" rIns="91440" bIns="45720" numCol="1" anchor="t" anchorCtr="0" compatLnSpc="1"/>
          <a:lstStyle/>
          <a:p>
            <a:pPr marL="342900" marR="0" lvl="0" indent="-342900" algn="just" defTabSz="914400" rtl="0" eaLnBrk="0" fontAlgn="base" latinLnBrk="0" hangingPunct="0">
              <a:lnSpc>
                <a:spcPct val="110000"/>
              </a:lnSpc>
              <a:spcBef>
                <a:spcPts val="450"/>
              </a:spcBef>
              <a:spcAft>
                <a:spcPct val="0"/>
              </a:spcAft>
              <a:buClrTx/>
              <a:buSzTx/>
              <a:buFontTx/>
              <a:buChar char="•"/>
              <a:defRPr/>
            </a:pPr>
            <a:r>
              <a:rPr kumimoji="0" lang="zh-CN" altLang="en-US"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准备阶段</a:t>
            </a:r>
            <a:endParaRPr kumimoji="0" lang="en-US" altLang="zh-CN"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742950" marR="0" lvl="1" indent="-285750" algn="just" defTabSz="914400" rtl="0" eaLnBrk="0" fontAlgn="base" latinLnBrk="0" hangingPunct="0">
              <a:lnSpc>
                <a:spcPct val="110000"/>
              </a:lnSpc>
              <a:spcBef>
                <a:spcPts val="450"/>
              </a:spcBef>
              <a:spcAft>
                <a:spcPct val="0"/>
              </a:spcAft>
              <a:buClrTx/>
              <a:buSzTx/>
              <a:buFont typeface="Wingdings" panose="05000000000000000000" pitchFamily="2" charset="2"/>
              <a:buChar char="Ø"/>
              <a:defRPr/>
            </a:pP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资料收集、整理：问题讨论过程记录</a:t>
            </a:r>
            <a:endPar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742950" marR="0" lvl="1" indent="-285750" algn="just" defTabSz="914400" rtl="0" eaLnBrk="0" fontAlgn="base" latinLnBrk="0" hangingPunct="0">
              <a:lnSpc>
                <a:spcPct val="110000"/>
              </a:lnSpc>
              <a:spcBef>
                <a:spcPts val="450"/>
              </a:spcBef>
              <a:spcAft>
                <a:spcPct val="0"/>
              </a:spcAft>
              <a:buClrTx/>
              <a:buSzTx/>
              <a:buFont typeface="Wingdings" panose="05000000000000000000" pitchFamily="2" charset="2"/>
              <a:buChar char="Ø"/>
              <a:defRPr/>
            </a:pP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演示成品（</a:t>
            </a:r>
            <a:r>
              <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PPT</a:t>
            </a: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但不仅限于</a:t>
            </a:r>
            <a:r>
              <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PPT</a:t>
            </a: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a:t>
            </a:r>
            <a:endPar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742950" marR="0" lvl="1" indent="-285750" algn="just" defTabSz="914400" rtl="0" eaLnBrk="0" fontAlgn="base" latinLnBrk="0" hangingPunct="0">
              <a:lnSpc>
                <a:spcPct val="110000"/>
              </a:lnSpc>
              <a:spcBef>
                <a:spcPts val="450"/>
              </a:spcBef>
              <a:spcAft>
                <a:spcPct val="0"/>
              </a:spcAft>
              <a:buClrTx/>
              <a:buSzTx/>
              <a:buFont typeface="Wingdings" panose="05000000000000000000" pitchFamily="2" charset="2"/>
              <a:buChar char="Ø"/>
              <a:defRPr/>
            </a:pP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演讲稿</a:t>
            </a:r>
            <a:endPar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742950" marR="0" lvl="1" indent="-285750" algn="just" defTabSz="914400" rtl="0" eaLnBrk="0" fontAlgn="base" latinLnBrk="0" hangingPunct="0">
              <a:lnSpc>
                <a:spcPct val="110000"/>
              </a:lnSpc>
              <a:spcBef>
                <a:spcPts val="450"/>
              </a:spcBef>
              <a:spcAft>
                <a:spcPct val="0"/>
              </a:spcAft>
              <a:buClrTx/>
              <a:buSzTx/>
              <a:buFont typeface="Wingdings" panose="05000000000000000000" pitchFamily="2" charset="2"/>
              <a:buChar char="Ø"/>
              <a:defRPr/>
            </a:pP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视频</a:t>
            </a:r>
            <a:endPar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342900" marR="0" lvl="0" indent="-342900" algn="just" defTabSz="914400" rtl="0" eaLnBrk="0" fontAlgn="base" latinLnBrk="0" hangingPunct="0">
              <a:lnSpc>
                <a:spcPct val="110000"/>
              </a:lnSpc>
              <a:spcBef>
                <a:spcPts val="450"/>
              </a:spcBef>
              <a:spcAft>
                <a:spcPct val="0"/>
              </a:spcAft>
              <a:buClrTx/>
              <a:buSzTx/>
              <a:buFontTx/>
              <a:buChar char="•"/>
              <a:defRPr/>
            </a:pPr>
            <a:r>
              <a:rPr kumimoji="0" lang="zh-CN" altLang="en-US"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报告展示阶段（控制在</a:t>
            </a:r>
            <a:r>
              <a:rPr kumimoji="0" lang="en-US" altLang="zh-CN" sz="2200" b="1" i="0" u="none" strike="noStrike" kern="1200" cap="none" spc="0" normalizeH="0" baseline="0" noProof="0" dirty="0">
                <a:ln>
                  <a:noFill/>
                </a:ln>
                <a:solidFill>
                  <a:srgbClr val="FF0000"/>
                </a:solidFill>
                <a:effectLst/>
                <a:uLnTx/>
                <a:uFillTx/>
                <a:latin typeface="宋体" panose="02010600030101010101" pitchFamily="2" charset="-122"/>
                <a:ea typeface="+mn-ea"/>
                <a:cs typeface="+mn-cs"/>
              </a:rPr>
              <a:t>12</a:t>
            </a:r>
            <a:r>
              <a:rPr kumimoji="0" lang="zh-CN" altLang="en-US" sz="2200" b="1" i="0" u="none" strike="noStrike" kern="1200" cap="none" spc="0" normalizeH="0" baseline="0" noProof="0" dirty="0">
                <a:ln>
                  <a:noFill/>
                </a:ln>
                <a:solidFill>
                  <a:srgbClr val="FF0000"/>
                </a:solidFill>
                <a:effectLst/>
                <a:uLnTx/>
                <a:uFillTx/>
                <a:latin typeface="宋体" panose="02010600030101010101" pitchFamily="2" charset="-122"/>
                <a:ea typeface="+mn-ea"/>
                <a:cs typeface="+mn-cs"/>
              </a:rPr>
              <a:t>分钟内</a:t>
            </a:r>
            <a:r>
              <a:rPr kumimoji="0" lang="zh-CN" altLang="en-US"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，阐述清楚思想）（第</a:t>
            </a:r>
            <a:r>
              <a:rPr kumimoji="0" lang="en-US" altLang="zh-CN"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15</a:t>
            </a:r>
            <a:r>
              <a:rPr kumimoji="0" lang="zh-CN" altLang="en-US"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周）</a:t>
            </a:r>
            <a:endParaRPr kumimoji="0" lang="en-US" altLang="zh-CN"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342900" marR="0" lvl="0" indent="-342900" algn="just" defTabSz="914400" rtl="0" eaLnBrk="0" fontAlgn="base" latinLnBrk="0" hangingPunct="0">
              <a:lnSpc>
                <a:spcPct val="110000"/>
              </a:lnSpc>
              <a:spcBef>
                <a:spcPts val="450"/>
              </a:spcBef>
              <a:spcAft>
                <a:spcPct val="0"/>
              </a:spcAft>
              <a:buClrTx/>
              <a:buSzTx/>
              <a:buFontTx/>
              <a:buChar char="•"/>
              <a:defRPr/>
            </a:pPr>
            <a:r>
              <a:rPr kumimoji="0" lang="zh-CN" altLang="en-US"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报告结束提交成果</a:t>
            </a:r>
            <a:endParaRPr kumimoji="0" lang="en-US" altLang="zh-CN"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742950" marR="0" lvl="1" indent="-285750" algn="just" defTabSz="914400" rtl="0" eaLnBrk="0" fontAlgn="base" latinLnBrk="0" hangingPunct="0">
              <a:lnSpc>
                <a:spcPct val="110000"/>
              </a:lnSpc>
              <a:spcBef>
                <a:spcPts val="450"/>
              </a:spcBef>
              <a:spcAft>
                <a:spcPct val="0"/>
              </a:spcAft>
              <a:buClrTx/>
              <a:buSzTx/>
              <a:buFont typeface="Wingdings" panose="05000000000000000000" pitchFamily="2" charset="2"/>
              <a:buChar char="Ø"/>
              <a:defRPr/>
            </a:pP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讨论过程记录、演示成品、演讲稿、视频（打包成压缩文件，以题目名称命名）演讲完毕后，上传</a:t>
            </a:r>
            <a:endPar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342900" marR="0" lvl="1" indent="-342900" algn="just" defTabSz="914400" rtl="0" eaLnBrk="0" fontAlgn="base" latinLnBrk="0" hangingPunct="0">
              <a:lnSpc>
                <a:spcPct val="110000"/>
              </a:lnSpc>
              <a:spcBef>
                <a:spcPts val="450"/>
              </a:spcBef>
              <a:spcAft>
                <a:spcPct val="0"/>
              </a:spcAft>
              <a:buClrTx/>
              <a:buSzTx/>
              <a:buFont typeface="Arial" panose="020B0604020202020204" pitchFamily="34" charset="0"/>
              <a:buChar char="•"/>
              <a:defRPr/>
            </a:pPr>
            <a:r>
              <a:rPr kumimoji="0" lang="zh-CN" altLang="en-US"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评分标准及评分办法</a:t>
            </a:r>
            <a:endParaRPr kumimoji="0" lang="en-US" altLang="zh-CN" sz="22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742950" marR="0" lvl="1" indent="-285750" algn="just" defTabSz="914400" rtl="0" eaLnBrk="0" fontAlgn="base" latinLnBrk="0" hangingPunct="0">
              <a:lnSpc>
                <a:spcPct val="110000"/>
              </a:lnSpc>
              <a:spcBef>
                <a:spcPts val="450"/>
              </a:spcBef>
              <a:spcAft>
                <a:spcPct val="0"/>
              </a:spcAft>
              <a:buClrTx/>
              <a:buSzTx/>
              <a:buFont typeface="Wingdings" panose="05000000000000000000" pitchFamily="2" charset="2"/>
              <a:buChar char="Ø"/>
              <a:defRPr/>
            </a:pPr>
            <a:r>
              <a:rPr kumimoji="0" lang="zh-CN" altLang="en-US" sz="1600" b="1" i="0" u="none" strike="noStrike" kern="1200" cap="none" spc="0" normalizeH="0" baseline="0" noProof="0" dirty="0">
                <a:ln>
                  <a:noFill/>
                </a:ln>
                <a:solidFill>
                  <a:srgbClr val="0000CC"/>
                </a:solidFill>
                <a:effectLst/>
                <a:uLnTx/>
                <a:uFillTx/>
                <a:latin typeface="宋体" panose="02010600030101010101" pitchFamily="2" charset="-122"/>
                <a:ea typeface="+mn-ea"/>
                <a:cs typeface="+mn-cs"/>
              </a:rPr>
              <a:t>演讲内容充实性</a:t>
            </a: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：内容围绕选题，内容充实有条理（</a:t>
            </a:r>
            <a:r>
              <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30%</a:t>
            </a: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a:t>
            </a:r>
            <a:endPar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742950" marR="0" lvl="1" indent="-285750" algn="just" defTabSz="914400" rtl="0" eaLnBrk="0" fontAlgn="base" latinLnBrk="0" hangingPunct="0">
              <a:lnSpc>
                <a:spcPct val="110000"/>
              </a:lnSpc>
              <a:spcBef>
                <a:spcPts val="450"/>
              </a:spcBef>
              <a:spcAft>
                <a:spcPct val="0"/>
              </a:spcAft>
              <a:buClrTx/>
              <a:buSzTx/>
              <a:buFont typeface="Wingdings" panose="05000000000000000000" pitchFamily="2" charset="2"/>
              <a:buChar char="Ø"/>
              <a:defRPr/>
            </a:pPr>
            <a:r>
              <a:rPr kumimoji="0" lang="zh-CN" altLang="en-US" sz="1600" b="1" i="0" u="none" strike="noStrike" kern="1200" cap="none" spc="0" normalizeH="0" baseline="0" noProof="0" dirty="0">
                <a:ln>
                  <a:noFill/>
                </a:ln>
                <a:solidFill>
                  <a:srgbClr val="0000CC"/>
                </a:solidFill>
                <a:effectLst/>
                <a:uLnTx/>
                <a:uFillTx/>
                <a:latin typeface="宋体" panose="02010600030101010101" pitchFamily="2" charset="-122"/>
                <a:ea typeface="+mn-ea"/>
                <a:cs typeface="+mn-cs"/>
              </a:rPr>
              <a:t>演讲中对问题分析深度</a:t>
            </a: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：对问题分析深刻、有独到见解（</a:t>
            </a:r>
            <a:r>
              <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30%</a:t>
            </a: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a:t>
            </a:r>
            <a:endPar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742950" marR="0" lvl="1" indent="-285750" algn="just" defTabSz="914400" rtl="0" eaLnBrk="0" fontAlgn="base" latinLnBrk="0" hangingPunct="0">
              <a:lnSpc>
                <a:spcPct val="110000"/>
              </a:lnSpc>
              <a:spcBef>
                <a:spcPts val="450"/>
              </a:spcBef>
              <a:spcAft>
                <a:spcPct val="0"/>
              </a:spcAft>
              <a:buClrTx/>
              <a:buSzTx/>
              <a:buFont typeface="Wingdings" panose="05000000000000000000" pitchFamily="2" charset="2"/>
              <a:buChar char="Ø"/>
              <a:defRPr/>
            </a:pPr>
            <a:r>
              <a:rPr kumimoji="0" lang="zh-CN" altLang="en-US" sz="1600" b="1" i="0" u="none" strike="noStrike" kern="1200" cap="none" spc="0" normalizeH="0" baseline="0" noProof="0" dirty="0">
                <a:ln>
                  <a:noFill/>
                </a:ln>
                <a:solidFill>
                  <a:srgbClr val="0000CC"/>
                </a:solidFill>
                <a:effectLst/>
                <a:uLnTx/>
                <a:uFillTx/>
                <a:latin typeface="宋体" panose="02010600030101010101" pitchFamily="2" charset="-122"/>
                <a:ea typeface="+mn-ea"/>
                <a:cs typeface="+mn-cs"/>
              </a:rPr>
              <a:t>演讲水平</a:t>
            </a: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：语言表达清晰自然、富有情感、吸引力强（</a:t>
            </a:r>
            <a:r>
              <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20%</a:t>
            </a: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a:t>
            </a:r>
            <a:endPar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742950" marR="0" lvl="1" indent="-285750" algn="just" defTabSz="914400" rtl="0" eaLnBrk="0" fontAlgn="base" latinLnBrk="0" hangingPunct="0">
              <a:lnSpc>
                <a:spcPct val="110000"/>
              </a:lnSpc>
              <a:spcBef>
                <a:spcPts val="450"/>
              </a:spcBef>
              <a:spcAft>
                <a:spcPct val="0"/>
              </a:spcAft>
              <a:buClrTx/>
              <a:buSzTx/>
              <a:buFont typeface="Wingdings" panose="05000000000000000000" pitchFamily="2" charset="2"/>
              <a:buChar char="Ø"/>
              <a:defRPr/>
            </a:pP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提交成果：讨论过程记录、演示制作精良、演讲稿完整（</a:t>
            </a:r>
            <a:r>
              <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20%</a:t>
            </a:r>
            <a:r>
              <a:rPr kumimoji="0" lang="zh-CN" altLang="en-US"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a:t>
            </a:r>
            <a:endParaRPr kumimoji="0" lang="en-US" altLang="zh-CN" sz="16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342900" marR="0" lvl="0" indent="-342900" algn="just" defTabSz="914400" rtl="0" eaLnBrk="0" fontAlgn="base" latinLnBrk="0" hangingPunct="0">
              <a:lnSpc>
                <a:spcPct val="110000"/>
              </a:lnSpc>
              <a:spcBef>
                <a:spcPts val="450"/>
              </a:spcBef>
              <a:spcAft>
                <a:spcPct val="0"/>
              </a:spcAft>
              <a:buClrTx/>
              <a:buSzTx/>
              <a:buFontTx/>
              <a:buChar char="•"/>
              <a:defRPr/>
            </a:pP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标题 7"/>
          <p:cNvSpPr txBox="1"/>
          <p:nvPr/>
        </p:nvSpPr>
        <p:spPr>
          <a:xfrm>
            <a:off x="628650" y="655860"/>
            <a:ext cx="7886700" cy="452502"/>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3600" dirty="0"/>
              <a:t>计算机是如何工作的？</a:t>
            </a:r>
          </a:p>
        </p:txBody>
      </p:sp>
      <p:grpSp>
        <p:nvGrpSpPr>
          <p:cNvPr id="113" name="组合 197"/>
          <p:cNvGrpSpPr/>
          <p:nvPr/>
        </p:nvGrpSpPr>
        <p:grpSpPr bwMode="auto">
          <a:xfrm>
            <a:off x="585789" y="1669053"/>
            <a:ext cx="7867234" cy="4278199"/>
            <a:chOff x="161925" y="2076412"/>
            <a:chExt cx="8859854" cy="4638712"/>
          </a:xfrm>
        </p:grpSpPr>
        <p:sp>
          <p:nvSpPr>
            <p:cNvPr id="114" name="Text Box 61"/>
            <p:cNvSpPr txBox="1">
              <a:spLocks noChangeArrowheads="1"/>
            </p:cNvSpPr>
            <p:nvPr/>
          </p:nvSpPr>
          <p:spPr bwMode="auto">
            <a:xfrm>
              <a:off x="387350" y="2753075"/>
              <a:ext cx="1169988"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GPRs</a:t>
              </a:r>
            </a:p>
          </p:txBody>
        </p:sp>
        <p:grpSp>
          <p:nvGrpSpPr>
            <p:cNvPr id="115" name="Group 63"/>
            <p:cNvGrpSpPr/>
            <p:nvPr/>
          </p:nvGrpSpPr>
          <p:grpSpPr bwMode="auto">
            <a:xfrm>
              <a:off x="877888" y="3253137"/>
              <a:ext cx="1035050" cy="1574800"/>
              <a:chOff x="2228" y="1678"/>
              <a:chExt cx="737" cy="992"/>
            </a:xfrm>
          </p:grpSpPr>
          <p:sp>
            <p:nvSpPr>
              <p:cNvPr id="211"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212" name="Line 65"/>
              <p:cNvSpPr>
                <a:spLocks noChangeShapeType="1"/>
              </p:cNvSpPr>
              <p:nvPr/>
            </p:nvSpPr>
            <p:spPr bwMode="auto">
              <a:xfrm>
                <a:off x="2228" y="1933"/>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213" name="Line 66"/>
              <p:cNvSpPr>
                <a:spLocks noChangeShapeType="1"/>
              </p:cNvSpPr>
              <p:nvPr/>
            </p:nvSpPr>
            <p:spPr bwMode="auto">
              <a:xfrm>
                <a:off x="2228" y="2188"/>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214" name="Line 67"/>
              <p:cNvSpPr>
                <a:spLocks noChangeShapeType="1"/>
              </p:cNvSpPr>
              <p:nvPr/>
            </p:nvSpPr>
            <p:spPr bwMode="auto">
              <a:xfrm>
                <a:off x="2228" y="2415"/>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116" name="Text Box 68"/>
            <p:cNvSpPr txBox="1">
              <a:spLocks noChangeArrowheads="1"/>
            </p:cNvSpPr>
            <p:nvPr/>
          </p:nvSpPr>
          <p:spPr bwMode="auto">
            <a:xfrm>
              <a:off x="519113" y="3267425"/>
              <a:ext cx="315912" cy="3385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0</a:t>
              </a:r>
            </a:p>
          </p:txBody>
        </p:sp>
        <p:sp>
          <p:nvSpPr>
            <p:cNvPr id="117" name="Text Box 69"/>
            <p:cNvSpPr txBox="1">
              <a:spLocks noChangeArrowheads="1"/>
            </p:cNvSpPr>
            <p:nvPr/>
          </p:nvSpPr>
          <p:spPr bwMode="auto">
            <a:xfrm>
              <a:off x="520700" y="3653187"/>
              <a:ext cx="315913" cy="3385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1</a:t>
              </a:r>
            </a:p>
          </p:txBody>
        </p:sp>
        <p:sp>
          <p:nvSpPr>
            <p:cNvPr id="118" name="Text Box 70"/>
            <p:cNvSpPr txBox="1">
              <a:spLocks noChangeArrowheads="1"/>
            </p:cNvSpPr>
            <p:nvPr/>
          </p:nvSpPr>
          <p:spPr bwMode="auto">
            <a:xfrm>
              <a:off x="520700" y="4064350"/>
              <a:ext cx="315913" cy="3385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2</a:t>
              </a:r>
            </a:p>
          </p:txBody>
        </p:sp>
        <p:sp>
          <p:nvSpPr>
            <p:cNvPr id="119" name="Text Box 71"/>
            <p:cNvSpPr txBox="1">
              <a:spLocks noChangeArrowheads="1"/>
            </p:cNvSpPr>
            <p:nvPr/>
          </p:nvSpPr>
          <p:spPr bwMode="auto">
            <a:xfrm>
              <a:off x="519113" y="4513612"/>
              <a:ext cx="315912" cy="3385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3</a:t>
              </a:r>
            </a:p>
          </p:txBody>
        </p:sp>
        <p:sp>
          <p:nvSpPr>
            <p:cNvPr id="120" name="Rectangle 72"/>
            <p:cNvSpPr>
              <a:spLocks noChangeArrowheads="1"/>
            </p:cNvSpPr>
            <p:nvPr/>
          </p:nvSpPr>
          <p:spPr bwMode="auto">
            <a:xfrm>
              <a:off x="882650" y="3253137"/>
              <a:ext cx="1035050" cy="1574800"/>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nvGrpSpPr>
            <p:cNvPr id="121" name="组合 25"/>
            <p:cNvGrpSpPr/>
            <p:nvPr/>
          </p:nvGrpSpPr>
          <p:grpSpPr bwMode="auto">
            <a:xfrm>
              <a:off x="652463" y="5389912"/>
              <a:ext cx="1406525" cy="711376"/>
              <a:chOff x="1241560" y="5094186"/>
              <a:chExt cx="1484313" cy="649421"/>
            </a:xfrm>
          </p:grpSpPr>
          <p:grpSp>
            <p:nvGrpSpPr>
              <p:cNvPr id="201" name="Group 19"/>
              <p:cNvGrpSpPr/>
              <p:nvPr/>
            </p:nvGrpSpPr>
            <p:grpSpPr bwMode="auto">
              <a:xfrm rot="16200000" flipH="1">
                <a:off x="1659006" y="4676740"/>
                <a:ext cx="649421" cy="1484313"/>
                <a:chOff x="3078" y="2330"/>
                <a:chExt cx="625" cy="1580"/>
              </a:xfrm>
            </p:grpSpPr>
            <p:sp>
              <p:nvSpPr>
                <p:cNvPr id="203" name="Line 12"/>
                <p:cNvSpPr>
                  <a:spLocks noChangeShapeType="1"/>
                </p:cNvSpPr>
                <p:nvPr/>
              </p:nvSpPr>
              <p:spPr bwMode="auto">
                <a:xfrm flipH="1">
                  <a:off x="3078" y="2330"/>
                  <a:ext cx="9" cy="69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4" name="Line 13"/>
                <p:cNvSpPr>
                  <a:spLocks noChangeShapeType="1"/>
                </p:cNvSpPr>
                <p:nvPr/>
              </p:nvSpPr>
              <p:spPr bwMode="auto">
                <a:xfrm>
                  <a:off x="3107" y="2330"/>
                  <a:ext cx="592" cy="30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5" name="Line 14"/>
                <p:cNvSpPr>
                  <a:spLocks noChangeShapeType="1"/>
                </p:cNvSpPr>
                <p:nvPr/>
              </p:nvSpPr>
              <p:spPr bwMode="auto">
                <a:xfrm>
                  <a:off x="3087" y="3018"/>
                  <a:ext cx="213" cy="11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6" name="Line 16"/>
                <p:cNvSpPr>
                  <a:spLocks noChangeShapeType="1"/>
                </p:cNvSpPr>
                <p:nvPr/>
              </p:nvSpPr>
              <p:spPr bwMode="auto">
                <a:xfrm>
                  <a:off x="3693" y="2644"/>
                  <a:ext cx="10" cy="45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7" name="Line 18"/>
                <p:cNvSpPr>
                  <a:spLocks noChangeShapeType="1"/>
                </p:cNvSpPr>
                <p:nvPr/>
              </p:nvSpPr>
              <p:spPr bwMode="auto">
                <a:xfrm flipV="1">
                  <a:off x="3120" y="3256"/>
                  <a:ext cx="0" cy="6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8" name="Line 19"/>
                <p:cNvSpPr>
                  <a:spLocks noChangeShapeType="1"/>
                </p:cNvSpPr>
                <p:nvPr/>
              </p:nvSpPr>
              <p:spPr bwMode="auto">
                <a:xfrm flipV="1">
                  <a:off x="3135" y="3549"/>
                  <a:ext cx="564" cy="34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09" name="Line 20"/>
                <p:cNvSpPr>
                  <a:spLocks noChangeShapeType="1"/>
                </p:cNvSpPr>
                <p:nvPr/>
              </p:nvSpPr>
              <p:spPr bwMode="auto">
                <a:xfrm flipV="1">
                  <a:off x="3121" y="3125"/>
                  <a:ext cx="171" cy="12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10" name="Line 22"/>
                <p:cNvSpPr>
                  <a:spLocks noChangeShapeType="1"/>
                </p:cNvSpPr>
                <p:nvPr/>
              </p:nvSpPr>
              <p:spPr bwMode="auto">
                <a:xfrm flipV="1">
                  <a:off x="3702" y="3067"/>
                  <a:ext cx="0" cy="48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grpSp>
          <p:sp>
            <p:nvSpPr>
              <p:cNvPr id="202" name="Rectangle 25"/>
              <p:cNvSpPr>
                <a:spLocks noChangeArrowheads="1"/>
              </p:cNvSpPr>
              <p:nvPr/>
            </p:nvSpPr>
            <p:spPr bwMode="auto">
              <a:xfrm flipH="1">
                <a:off x="1574496" y="5298266"/>
                <a:ext cx="859310" cy="334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000">
                    <a:cs typeface="Arial" panose="020B0604020202020204" pitchFamily="34" charset="0"/>
                  </a:rPr>
                  <a:t>ALU</a:t>
                </a:r>
              </a:p>
            </p:txBody>
          </p:sp>
        </p:grpSp>
        <p:sp>
          <p:nvSpPr>
            <p:cNvPr id="122" name="Line 30"/>
            <p:cNvSpPr>
              <a:spLocks noChangeShapeType="1"/>
            </p:cNvSpPr>
            <p:nvPr/>
          </p:nvSpPr>
          <p:spPr bwMode="auto">
            <a:xfrm rot="16200000" flipH="1">
              <a:off x="704056" y="5106544"/>
              <a:ext cx="566737"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23" name="Line 31"/>
            <p:cNvSpPr>
              <a:spLocks noChangeShapeType="1"/>
            </p:cNvSpPr>
            <p:nvPr/>
          </p:nvSpPr>
          <p:spPr bwMode="auto">
            <a:xfrm rot="-5400000" flipH="1" flipV="1">
              <a:off x="1496219" y="5120831"/>
              <a:ext cx="592138"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24" name="Text Box 6"/>
            <p:cNvSpPr txBox="1">
              <a:spLocks noChangeArrowheads="1"/>
            </p:cNvSpPr>
            <p:nvPr/>
          </p:nvSpPr>
          <p:spPr bwMode="auto">
            <a:xfrm>
              <a:off x="2971800" y="5084338"/>
              <a:ext cx="584200" cy="338557"/>
            </a:xfrm>
            <a:prstGeom prst="rect">
              <a:avLst/>
            </a:prstGeom>
            <a:solidFill>
              <a:srgbClr val="FF0000">
                <a:alpha val="18039"/>
              </a:srgbClr>
            </a:solidFill>
            <a:ln w="25400"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 PC</a:t>
              </a:r>
            </a:p>
          </p:txBody>
        </p:sp>
        <p:sp>
          <p:nvSpPr>
            <p:cNvPr id="125" name="Text Box 13"/>
            <p:cNvSpPr txBox="1">
              <a:spLocks noChangeArrowheads="1"/>
            </p:cNvSpPr>
            <p:nvPr/>
          </p:nvSpPr>
          <p:spPr bwMode="auto">
            <a:xfrm>
              <a:off x="4560888" y="5084338"/>
              <a:ext cx="781050" cy="338557"/>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MAR</a:t>
              </a:r>
            </a:p>
          </p:txBody>
        </p:sp>
        <p:sp>
          <p:nvSpPr>
            <p:cNvPr id="126" name="Text Box 14"/>
            <p:cNvSpPr txBox="1">
              <a:spLocks noChangeArrowheads="1"/>
            </p:cNvSpPr>
            <p:nvPr/>
          </p:nvSpPr>
          <p:spPr bwMode="auto">
            <a:xfrm>
              <a:off x="4257675" y="3095173"/>
              <a:ext cx="1084263" cy="338557"/>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chemeClr val="accent2"/>
                  </a:solidFill>
                  <a:latin typeface="微软雅黑" panose="020B0503020204020204" pitchFamily="34" charset="-122"/>
                  <a:ea typeface="微软雅黑" panose="020B0503020204020204" pitchFamily="34" charset="-122"/>
                </a:rPr>
                <a:t>  MDR</a:t>
              </a:r>
            </a:p>
          </p:txBody>
        </p:sp>
        <p:sp>
          <p:nvSpPr>
            <p:cNvPr id="127" name="Text Box 32"/>
            <p:cNvSpPr txBox="1">
              <a:spLocks noChangeArrowheads="1"/>
            </p:cNvSpPr>
            <p:nvPr/>
          </p:nvSpPr>
          <p:spPr bwMode="auto">
            <a:xfrm>
              <a:off x="3040063" y="5683600"/>
              <a:ext cx="1508125" cy="369335"/>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标志寄存器</a:t>
              </a:r>
              <a:endParaRPr lang="en-US" altLang="zh-CN" sz="1800">
                <a:latin typeface="微软雅黑" panose="020B0503020204020204" pitchFamily="34" charset="-122"/>
                <a:ea typeface="微软雅黑" panose="020B0503020204020204" pitchFamily="34" charset="-122"/>
              </a:endParaRPr>
            </a:p>
          </p:txBody>
        </p:sp>
        <p:sp>
          <p:nvSpPr>
            <p:cNvPr id="128" name="Text Box 2"/>
            <p:cNvSpPr txBox="1">
              <a:spLocks noChangeArrowheads="1"/>
            </p:cNvSpPr>
            <p:nvPr/>
          </p:nvSpPr>
          <p:spPr bwMode="auto">
            <a:xfrm>
              <a:off x="2852738" y="4085800"/>
              <a:ext cx="1358900" cy="400113"/>
            </a:xfrm>
            <a:prstGeom prst="rect">
              <a:avLst/>
            </a:prstGeom>
            <a:solidFill>
              <a:srgbClr val="0000FF">
                <a:alpha val="25882"/>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latin typeface="微软雅黑" panose="020B0503020204020204" pitchFamily="34" charset="-122"/>
                  <a:ea typeface="微软雅黑" panose="020B0503020204020204" pitchFamily="34" charset="-122"/>
                </a:rPr>
                <a:t> 控制器</a:t>
              </a:r>
            </a:p>
          </p:txBody>
        </p:sp>
        <p:grpSp>
          <p:nvGrpSpPr>
            <p:cNvPr id="129" name="组合 42"/>
            <p:cNvGrpSpPr/>
            <p:nvPr/>
          </p:nvGrpSpPr>
          <p:grpSpPr bwMode="auto">
            <a:xfrm>
              <a:off x="5334000" y="2766535"/>
              <a:ext cx="1179513" cy="752475"/>
              <a:chOff x="7442619" y="4868863"/>
              <a:chExt cx="1118160" cy="648200"/>
            </a:xfrm>
          </p:grpSpPr>
          <p:sp>
            <p:nvSpPr>
              <p:cNvPr id="199" name="Text Box 55"/>
              <p:cNvSpPr txBox="1">
                <a:spLocks noChangeArrowheads="1"/>
              </p:cNvSpPr>
              <p:nvPr/>
            </p:nvSpPr>
            <p:spPr bwMode="auto">
              <a:xfrm>
                <a:off x="7641184" y="4868863"/>
                <a:ext cx="759053" cy="318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3333CC"/>
                    </a:solidFill>
                    <a:latin typeface="微软雅黑" panose="020B0503020204020204" pitchFamily="34" charset="-122"/>
                    <a:ea typeface="微软雅黑" panose="020B0503020204020204" pitchFamily="34" charset="-122"/>
                  </a:rPr>
                  <a:t>数据</a:t>
                </a:r>
              </a:p>
            </p:txBody>
          </p:sp>
          <p:sp>
            <p:nvSpPr>
              <p:cNvPr id="200" name="AutoShape 56"/>
              <p:cNvSpPr>
                <a:spLocks noChangeArrowheads="1"/>
              </p:cNvSpPr>
              <p:nvPr/>
            </p:nvSpPr>
            <p:spPr bwMode="auto">
              <a:xfrm>
                <a:off x="7442619" y="5138739"/>
                <a:ext cx="1118160" cy="378324"/>
              </a:xfrm>
              <a:prstGeom prst="leftRightArrow">
                <a:avLst>
                  <a:gd name="adj1" fmla="val 50000"/>
                  <a:gd name="adj2" fmla="val 55909"/>
                </a:avLst>
              </a:prstGeom>
              <a:solidFill>
                <a:schemeClr val="bg1"/>
              </a:solidFill>
              <a:ln w="28575" algn="ctr">
                <a:solidFill>
                  <a:srgbClr val="3333C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grpSp>
          <p:nvGrpSpPr>
            <p:cNvPr id="130" name="组合 43"/>
            <p:cNvGrpSpPr/>
            <p:nvPr/>
          </p:nvGrpSpPr>
          <p:grpSpPr bwMode="auto">
            <a:xfrm>
              <a:off x="5381625" y="3804335"/>
              <a:ext cx="1077913" cy="703263"/>
              <a:chOff x="7482051" y="3223714"/>
              <a:chExt cx="1077320" cy="606260"/>
            </a:xfrm>
          </p:grpSpPr>
          <p:sp>
            <p:nvSpPr>
              <p:cNvPr id="197" name="AutoShape 54"/>
              <p:cNvSpPr>
                <a:spLocks noChangeArrowheads="1"/>
              </p:cNvSpPr>
              <p:nvPr/>
            </p:nvSpPr>
            <p:spPr bwMode="auto">
              <a:xfrm>
                <a:off x="7482051" y="3475038"/>
                <a:ext cx="1077320" cy="354936"/>
              </a:xfrm>
              <a:prstGeom prst="leftRightArrow">
                <a:avLst>
                  <a:gd name="adj1" fmla="val 50000"/>
                  <a:gd name="adj2" fmla="val 53876"/>
                </a:avLst>
              </a:prstGeom>
              <a:solidFill>
                <a:schemeClr val="bg1"/>
              </a:solidFill>
              <a:ln w="28575" algn="ctr">
                <a:solidFill>
                  <a:srgbClr val="FF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198" name="Text Box 57"/>
              <p:cNvSpPr txBox="1">
                <a:spLocks noChangeArrowheads="1"/>
              </p:cNvSpPr>
              <p:nvPr/>
            </p:nvSpPr>
            <p:spPr bwMode="auto">
              <a:xfrm>
                <a:off x="7682024" y="3223714"/>
                <a:ext cx="759053" cy="3183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控制</a:t>
                </a:r>
              </a:p>
            </p:txBody>
          </p:sp>
        </p:grpSp>
        <p:grpSp>
          <p:nvGrpSpPr>
            <p:cNvPr id="131" name="组合 44"/>
            <p:cNvGrpSpPr/>
            <p:nvPr/>
          </p:nvGrpSpPr>
          <p:grpSpPr bwMode="auto">
            <a:xfrm>
              <a:off x="5356225" y="4777473"/>
              <a:ext cx="1133475" cy="766762"/>
              <a:chOff x="7597835" y="1807906"/>
              <a:chExt cx="961535" cy="660644"/>
            </a:xfrm>
          </p:grpSpPr>
          <p:sp>
            <p:nvSpPr>
              <p:cNvPr id="195" name="Text Box 53"/>
              <p:cNvSpPr txBox="1">
                <a:spLocks noChangeArrowheads="1"/>
              </p:cNvSpPr>
              <p:nvPr/>
            </p:nvSpPr>
            <p:spPr bwMode="auto">
              <a:xfrm>
                <a:off x="7637346" y="1807906"/>
                <a:ext cx="759053" cy="318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008000"/>
                    </a:solidFill>
                    <a:latin typeface="微软雅黑" panose="020B0503020204020204" pitchFamily="34" charset="-122"/>
                    <a:ea typeface="微软雅黑" panose="020B0503020204020204" pitchFamily="34" charset="-122"/>
                  </a:rPr>
                  <a:t>地址</a:t>
                </a:r>
              </a:p>
            </p:txBody>
          </p:sp>
          <p:sp>
            <p:nvSpPr>
              <p:cNvPr id="196" name="AutoShape 58"/>
              <p:cNvSpPr>
                <a:spLocks noChangeArrowheads="1"/>
              </p:cNvSpPr>
              <p:nvPr/>
            </p:nvSpPr>
            <p:spPr bwMode="auto">
              <a:xfrm>
                <a:off x="7597835" y="2040659"/>
                <a:ext cx="961535" cy="427891"/>
              </a:xfrm>
              <a:prstGeom prst="rightArrow">
                <a:avLst>
                  <a:gd name="adj1" fmla="val 50000"/>
                  <a:gd name="adj2" fmla="val 58207"/>
                </a:avLst>
              </a:prstGeom>
              <a:solidFill>
                <a:schemeClr val="bg1"/>
              </a:solidFill>
              <a:ln w="28575" algn="ctr">
                <a:solidFill>
                  <a:srgbClr val="008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sp>
          <p:nvSpPr>
            <p:cNvPr id="132" name="Line 59"/>
            <p:cNvSpPr>
              <a:spLocks noChangeShapeType="1"/>
            </p:cNvSpPr>
            <p:nvPr/>
          </p:nvSpPr>
          <p:spPr bwMode="auto">
            <a:xfrm rot="5400000" flipH="1" flipV="1">
              <a:off x="4769644" y="3764332"/>
              <a:ext cx="0" cy="11160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33" name="Text Box 49"/>
            <p:cNvSpPr txBox="1">
              <a:spLocks noChangeArrowheads="1"/>
            </p:cNvSpPr>
            <p:nvPr/>
          </p:nvSpPr>
          <p:spPr bwMode="auto">
            <a:xfrm>
              <a:off x="2735263" y="3093585"/>
              <a:ext cx="1144587" cy="338557"/>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FF3300"/>
                  </a:solidFill>
                  <a:latin typeface="微软雅黑" panose="020B0503020204020204" pitchFamily="34" charset="-122"/>
                  <a:ea typeface="微软雅黑" panose="020B0503020204020204" pitchFamily="34" charset="-122"/>
                </a:rPr>
                <a:t>    </a:t>
              </a:r>
              <a:endParaRPr lang="en-US" altLang="zh-CN" sz="1600">
                <a:solidFill>
                  <a:schemeClr val="hlink"/>
                </a:solidFill>
                <a:latin typeface="微软雅黑" panose="020B0503020204020204" pitchFamily="34" charset="-122"/>
                <a:ea typeface="微软雅黑" panose="020B0503020204020204" pitchFamily="34" charset="-122"/>
              </a:endParaRPr>
            </a:p>
          </p:txBody>
        </p:sp>
        <p:sp>
          <p:nvSpPr>
            <p:cNvPr id="134" name="矩形 46"/>
            <p:cNvSpPr>
              <a:spLocks noChangeArrowheads="1"/>
            </p:cNvSpPr>
            <p:nvPr/>
          </p:nvSpPr>
          <p:spPr bwMode="auto">
            <a:xfrm>
              <a:off x="2368550" y="3112635"/>
              <a:ext cx="493713" cy="3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IR</a:t>
              </a:r>
              <a:endParaRPr lang="zh-CN" altLang="en-US" sz="1600">
                <a:solidFill>
                  <a:srgbClr val="FF0000"/>
                </a:solidFill>
                <a:latin typeface="微软雅黑" panose="020B0503020204020204" pitchFamily="34" charset="-122"/>
                <a:ea typeface="微软雅黑" panose="020B0503020204020204" pitchFamily="34" charset="-122"/>
              </a:endParaRPr>
            </a:p>
          </p:txBody>
        </p:sp>
        <p:grpSp>
          <p:nvGrpSpPr>
            <p:cNvPr id="135" name="Group 73"/>
            <p:cNvGrpSpPr/>
            <p:nvPr/>
          </p:nvGrpSpPr>
          <p:grpSpPr bwMode="auto">
            <a:xfrm>
              <a:off x="6502400" y="2076412"/>
              <a:ext cx="1577975" cy="4021138"/>
              <a:chOff x="4125" y="1565"/>
              <a:chExt cx="994" cy="2533"/>
            </a:xfrm>
          </p:grpSpPr>
          <p:grpSp>
            <p:nvGrpSpPr>
              <p:cNvPr id="176" name="Group 74"/>
              <p:cNvGrpSpPr/>
              <p:nvPr/>
            </p:nvGrpSpPr>
            <p:grpSpPr bwMode="auto">
              <a:xfrm>
                <a:off x="4125" y="1565"/>
                <a:ext cx="994" cy="2533"/>
                <a:chOff x="4156" y="1565"/>
                <a:chExt cx="1026" cy="2533"/>
              </a:xfrm>
            </p:grpSpPr>
            <p:sp>
              <p:nvSpPr>
                <p:cNvPr id="178" name="Text Box 75"/>
                <p:cNvSpPr txBox="1">
                  <a:spLocks noChangeArrowheads="1"/>
                </p:cNvSpPr>
                <p:nvPr/>
              </p:nvSpPr>
              <p:spPr bwMode="auto">
                <a:xfrm>
                  <a:off x="4156" y="1565"/>
                  <a:ext cx="737" cy="252"/>
                </a:xfrm>
                <a:prstGeom prst="rect">
                  <a:avLst/>
                </a:prstGeom>
                <a:solidFill>
                  <a:srgbClr val="0000FF">
                    <a:alpha val="2588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latin typeface="微软雅黑" panose="020B0503020204020204" pitchFamily="34" charset="-122"/>
                      <a:ea typeface="微软雅黑" panose="020B0503020204020204" pitchFamily="34" charset="-122"/>
                    </a:rPr>
                    <a:t>存储器</a:t>
                  </a:r>
                </a:p>
              </p:txBody>
            </p:sp>
            <p:grpSp>
              <p:nvGrpSpPr>
                <p:cNvPr id="179" name="Group 76"/>
                <p:cNvGrpSpPr/>
                <p:nvPr/>
              </p:nvGrpSpPr>
              <p:grpSpPr bwMode="auto">
                <a:xfrm>
                  <a:off x="4156" y="1877"/>
                  <a:ext cx="737" cy="2211"/>
                  <a:chOff x="3447" y="1423"/>
                  <a:chExt cx="879" cy="2211"/>
                </a:xfrm>
              </p:grpSpPr>
              <p:sp>
                <p:nvSpPr>
                  <p:cNvPr id="187"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188" name="Line 78"/>
                  <p:cNvSpPr>
                    <a:spLocks noChangeShapeType="1"/>
                  </p:cNvSpPr>
                  <p:nvPr/>
                </p:nvSpPr>
                <p:spPr bwMode="auto">
                  <a:xfrm>
                    <a:off x="3447" y="1678"/>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89" name="Line 79"/>
                  <p:cNvSpPr>
                    <a:spLocks noChangeShapeType="1"/>
                  </p:cNvSpPr>
                  <p:nvPr/>
                </p:nvSpPr>
                <p:spPr bwMode="auto">
                  <a:xfrm>
                    <a:off x="3447" y="196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0" name="Line 80"/>
                  <p:cNvSpPr>
                    <a:spLocks noChangeShapeType="1"/>
                  </p:cNvSpPr>
                  <p:nvPr/>
                </p:nvSpPr>
                <p:spPr bwMode="auto">
                  <a:xfrm>
                    <a:off x="3447" y="2245"/>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1" name="Line 81"/>
                  <p:cNvSpPr>
                    <a:spLocks noChangeShapeType="1"/>
                  </p:cNvSpPr>
                  <p:nvPr/>
                </p:nvSpPr>
                <p:spPr bwMode="auto">
                  <a:xfrm>
                    <a:off x="3447" y="252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2" name="Line 82"/>
                  <p:cNvSpPr>
                    <a:spLocks noChangeShapeType="1"/>
                  </p:cNvSpPr>
                  <p:nvPr/>
                </p:nvSpPr>
                <p:spPr bwMode="auto">
                  <a:xfrm>
                    <a:off x="3447" y="281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3" name="Line 83"/>
                  <p:cNvSpPr>
                    <a:spLocks noChangeShapeType="1"/>
                  </p:cNvSpPr>
                  <p:nvPr/>
                </p:nvSpPr>
                <p:spPr bwMode="auto">
                  <a:xfrm>
                    <a:off x="3447" y="3096"/>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94" name="Line 84"/>
                  <p:cNvSpPr>
                    <a:spLocks noChangeShapeType="1"/>
                  </p:cNvSpPr>
                  <p:nvPr/>
                </p:nvSpPr>
                <p:spPr bwMode="auto">
                  <a:xfrm>
                    <a:off x="3447" y="337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180" name="Text Box 85"/>
                <p:cNvSpPr txBox="1">
                  <a:spLocks noChangeArrowheads="1"/>
                </p:cNvSpPr>
                <p:nvPr/>
              </p:nvSpPr>
              <p:spPr bwMode="auto">
                <a:xfrm>
                  <a:off x="4864" y="1941"/>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0</a:t>
                  </a:r>
                </a:p>
              </p:txBody>
            </p:sp>
            <p:sp>
              <p:nvSpPr>
                <p:cNvPr id="181" name="Text Box 86"/>
                <p:cNvSpPr txBox="1">
                  <a:spLocks noChangeArrowheads="1"/>
                </p:cNvSpPr>
                <p:nvPr/>
              </p:nvSpPr>
              <p:spPr bwMode="auto">
                <a:xfrm>
                  <a:off x="4865" y="2160"/>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a:t>
                  </a:r>
                </a:p>
              </p:txBody>
            </p:sp>
            <p:sp>
              <p:nvSpPr>
                <p:cNvPr id="182" name="Text Box 87"/>
                <p:cNvSpPr txBox="1">
                  <a:spLocks noChangeArrowheads="1"/>
                </p:cNvSpPr>
                <p:nvPr/>
              </p:nvSpPr>
              <p:spPr bwMode="auto">
                <a:xfrm>
                  <a:off x="4865" y="2472"/>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2</a:t>
                  </a:r>
                </a:p>
              </p:txBody>
            </p:sp>
            <p:sp>
              <p:nvSpPr>
                <p:cNvPr id="183" name="Text Box 88"/>
                <p:cNvSpPr txBox="1">
                  <a:spLocks noChangeArrowheads="1"/>
                </p:cNvSpPr>
                <p:nvPr/>
              </p:nvSpPr>
              <p:spPr bwMode="auto">
                <a:xfrm>
                  <a:off x="4864" y="2755"/>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3</a:t>
                  </a:r>
                </a:p>
              </p:txBody>
            </p:sp>
            <p:sp>
              <p:nvSpPr>
                <p:cNvPr id="184" name="Text Box 90"/>
                <p:cNvSpPr txBox="1">
                  <a:spLocks noChangeArrowheads="1"/>
                </p:cNvSpPr>
                <p:nvPr/>
              </p:nvSpPr>
              <p:spPr bwMode="auto">
                <a:xfrm>
                  <a:off x="4865" y="3322"/>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en-US" altLang="zh-CN" sz="1600">
                    <a:solidFill>
                      <a:srgbClr val="008000"/>
                    </a:solidFill>
                    <a:latin typeface="微软雅黑" panose="020B0503020204020204" pitchFamily="34" charset="-122"/>
                    <a:ea typeface="微软雅黑" panose="020B0503020204020204" pitchFamily="34" charset="-122"/>
                  </a:endParaRPr>
                </a:p>
              </p:txBody>
            </p:sp>
            <p:sp>
              <p:nvSpPr>
                <p:cNvPr id="185" name="Text Box 91"/>
                <p:cNvSpPr txBox="1">
                  <a:spLocks noChangeArrowheads="1"/>
                </p:cNvSpPr>
                <p:nvPr/>
              </p:nvSpPr>
              <p:spPr bwMode="auto">
                <a:xfrm>
                  <a:off x="4864" y="3578"/>
                  <a:ext cx="318"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14</a:t>
                  </a:r>
                </a:p>
              </p:txBody>
            </p:sp>
            <p:sp>
              <p:nvSpPr>
                <p:cNvPr id="186" name="Text Box 92"/>
                <p:cNvSpPr txBox="1">
                  <a:spLocks noChangeArrowheads="1"/>
                </p:cNvSpPr>
                <p:nvPr/>
              </p:nvSpPr>
              <p:spPr bwMode="auto">
                <a:xfrm>
                  <a:off x="4864" y="3885"/>
                  <a:ext cx="318"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15</a:t>
                  </a:r>
                </a:p>
              </p:txBody>
            </p:sp>
          </p:grpSp>
          <p:sp>
            <p:nvSpPr>
              <p:cNvPr id="177"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136" name="直接连接符 135"/>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137" name="矩形 70"/>
            <p:cNvSpPr>
              <a:spLocks noChangeArrowheads="1"/>
            </p:cNvSpPr>
            <p:nvPr/>
          </p:nvSpPr>
          <p:spPr bwMode="auto">
            <a:xfrm>
              <a:off x="2681288" y="3125335"/>
              <a:ext cx="571500" cy="3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OP</a:t>
              </a:r>
              <a:endParaRPr lang="zh-CN" altLang="en-US" sz="1600">
                <a:solidFill>
                  <a:srgbClr val="FF0000"/>
                </a:solidFill>
                <a:latin typeface="微软雅黑" panose="020B0503020204020204" pitchFamily="34" charset="-122"/>
                <a:ea typeface="微软雅黑" panose="020B0503020204020204" pitchFamily="34" charset="-122"/>
              </a:endParaRPr>
            </a:p>
          </p:txBody>
        </p:sp>
        <p:sp>
          <p:nvSpPr>
            <p:cNvPr id="138" name="矩形 72"/>
            <p:cNvSpPr>
              <a:spLocks noChangeArrowheads="1"/>
            </p:cNvSpPr>
            <p:nvPr/>
          </p:nvSpPr>
          <p:spPr bwMode="auto">
            <a:xfrm>
              <a:off x="3219450" y="3095173"/>
              <a:ext cx="754063" cy="3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addr</a:t>
              </a:r>
              <a:endParaRPr lang="zh-CN" altLang="en-US" sz="1600">
                <a:solidFill>
                  <a:srgbClr val="FF0000"/>
                </a:solidFill>
                <a:latin typeface="微软雅黑" panose="020B0503020204020204" pitchFamily="34" charset="-122"/>
                <a:ea typeface="微软雅黑" panose="020B0503020204020204" pitchFamily="34" charset="-122"/>
              </a:endParaRPr>
            </a:p>
          </p:txBody>
        </p:sp>
        <p:grpSp>
          <p:nvGrpSpPr>
            <p:cNvPr id="139" name="Group 7"/>
            <p:cNvGrpSpPr/>
            <p:nvPr/>
          </p:nvGrpSpPr>
          <p:grpSpPr bwMode="auto">
            <a:xfrm>
              <a:off x="7948627" y="3047420"/>
              <a:ext cx="1073152" cy="708025"/>
              <a:chOff x="5007" y="1579"/>
              <a:chExt cx="676" cy="446"/>
            </a:xfrm>
          </p:grpSpPr>
          <p:sp>
            <p:nvSpPr>
              <p:cNvPr id="174" name="Text Box 8"/>
              <p:cNvSpPr txBox="1">
                <a:spLocks noChangeArrowheads="1"/>
              </p:cNvSpPr>
              <p:nvPr/>
            </p:nvSpPr>
            <p:spPr bwMode="auto">
              <a:xfrm>
                <a:off x="5261" y="1579"/>
                <a:ext cx="422" cy="446"/>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输入</a:t>
                </a: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175" name="AutoShape 9"/>
              <p:cNvSpPr>
                <a:spLocks noChangeArrowheads="1"/>
              </p:cNvSpPr>
              <p:nvPr/>
            </p:nvSpPr>
            <p:spPr bwMode="auto">
              <a:xfrm>
                <a:off x="5007" y="1791"/>
                <a:ext cx="199" cy="141"/>
              </a:xfrm>
              <a:prstGeom prst="leftRightArrow">
                <a:avLst>
                  <a:gd name="adj1" fmla="val 50000"/>
                  <a:gd name="adj2" fmla="val 28227"/>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zh-CN" altLang="en-US" sz="1600">
                  <a:solidFill>
                    <a:srgbClr val="CC3300"/>
                  </a:solidFill>
                  <a:latin typeface="微软雅黑" panose="020B0503020204020204" pitchFamily="34" charset="-122"/>
                  <a:ea typeface="微软雅黑" panose="020B0503020204020204" pitchFamily="34" charset="-122"/>
                </a:endParaRPr>
              </a:p>
            </p:txBody>
          </p:sp>
        </p:grpSp>
        <p:grpSp>
          <p:nvGrpSpPr>
            <p:cNvPr id="140" name="Group 10"/>
            <p:cNvGrpSpPr/>
            <p:nvPr/>
          </p:nvGrpSpPr>
          <p:grpSpPr bwMode="auto">
            <a:xfrm>
              <a:off x="7924821" y="4352345"/>
              <a:ext cx="1057278" cy="708025"/>
              <a:chOff x="4992" y="2415"/>
              <a:chExt cx="666" cy="446"/>
            </a:xfrm>
          </p:grpSpPr>
          <p:sp>
            <p:nvSpPr>
              <p:cNvPr id="172" name="Text Box 11"/>
              <p:cNvSpPr txBox="1">
                <a:spLocks noChangeArrowheads="1"/>
              </p:cNvSpPr>
              <p:nvPr/>
            </p:nvSpPr>
            <p:spPr bwMode="auto">
              <a:xfrm>
                <a:off x="5261" y="2415"/>
                <a:ext cx="397" cy="446"/>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输出</a:t>
                </a:r>
                <a:endParaRPr lang="en-US" altLang="zh-CN" sz="2000">
                  <a:solidFill>
                    <a:srgbClr val="CC33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173" name="AutoShape 12"/>
              <p:cNvSpPr>
                <a:spLocks noChangeArrowheads="1"/>
              </p:cNvSpPr>
              <p:nvPr/>
            </p:nvSpPr>
            <p:spPr bwMode="auto">
              <a:xfrm>
                <a:off x="4992" y="2614"/>
                <a:ext cx="227" cy="141"/>
              </a:xfrm>
              <a:prstGeom prst="leftRightArrow">
                <a:avLst>
                  <a:gd name="adj1" fmla="val 50000"/>
                  <a:gd name="adj2" fmla="val 32199"/>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141" name="直接连接符 140"/>
            <p:cNvCxnSpPr/>
            <p:nvPr/>
          </p:nvCxnSpPr>
          <p:spPr>
            <a:xfrm>
              <a:off x="7745413"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7092950"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143" name="Line 39"/>
            <p:cNvSpPr>
              <a:spLocks noChangeShapeType="1"/>
            </p:cNvSpPr>
            <p:nvPr/>
          </p:nvSpPr>
          <p:spPr bwMode="auto">
            <a:xfrm rot="-5400000">
              <a:off x="2051530" y="4876887"/>
              <a:ext cx="0" cy="342000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4" name="Line 40"/>
            <p:cNvSpPr>
              <a:spLocks noChangeShapeType="1"/>
            </p:cNvSpPr>
            <p:nvPr/>
          </p:nvSpPr>
          <p:spPr bwMode="auto">
            <a:xfrm rot="16200000" flipV="1">
              <a:off x="3509498" y="6371942"/>
              <a:ext cx="50482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5" name="Line 41"/>
            <p:cNvSpPr>
              <a:spLocks noChangeShapeType="1"/>
            </p:cNvSpPr>
            <p:nvPr/>
          </p:nvSpPr>
          <p:spPr bwMode="auto">
            <a:xfrm rot="-5400000" flipH="1" flipV="1">
              <a:off x="1072878" y="6331300"/>
              <a:ext cx="517525" cy="0"/>
            </a:xfrm>
            <a:prstGeom prst="line">
              <a:avLst/>
            </a:prstGeom>
            <a:noFill/>
            <a:ln w="34925">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6" name="Line 51"/>
            <p:cNvSpPr>
              <a:spLocks noChangeShapeType="1"/>
            </p:cNvSpPr>
            <p:nvPr/>
          </p:nvSpPr>
          <p:spPr bwMode="auto">
            <a:xfrm flipV="1">
              <a:off x="341530" y="2664355"/>
              <a:ext cx="0" cy="396000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7" name="Line 39"/>
            <p:cNvSpPr>
              <a:spLocks noChangeShapeType="1"/>
            </p:cNvSpPr>
            <p:nvPr/>
          </p:nvSpPr>
          <p:spPr bwMode="auto">
            <a:xfrm rot="-5400000">
              <a:off x="2575080" y="379740"/>
              <a:ext cx="19050" cy="45148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8" name="Line 40"/>
            <p:cNvSpPr>
              <a:spLocks noChangeShapeType="1"/>
            </p:cNvSpPr>
            <p:nvPr/>
          </p:nvSpPr>
          <p:spPr bwMode="auto">
            <a:xfrm rot="5400000" flipV="1">
              <a:off x="4545806" y="2862346"/>
              <a:ext cx="503237"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49" name="Line 40"/>
            <p:cNvSpPr>
              <a:spLocks noChangeShapeType="1"/>
            </p:cNvSpPr>
            <p:nvPr/>
          </p:nvSpPr>
          <p:spPr bwMode="auto">
            <a:xfrm rot="5400000">
              <a:off x="1178850" y="2951915"/>
              <a:ext cx="576000"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0" name="Line 33"/>
            <p:cNvSpPr>
              <a:spLocks noChangeShapeType="1"/>
            </p:cNvSpPr>
            <p:nvPr/>
          </p:nvSpPr>
          <p:spPr bwMode="auto">
            <a:xfrm flipH="1">
              <a:off x="3851275" y="3266623"/>
              <a:ext cx="39687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1" name="Line 40"/>
            <p:cNvSpPr>
              <a:spLocks noChangeShapeType="1"/>
            </p:cNvSpPr>
            <p:nvPr/>
          </p:nvSpPr>
          <p:spPr bwMode="auto">
            <a:xfrm rot="5400000" flipV="1">
              <a:off x="2673350" y="3728613"/>
              <a:ext cx="6477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2" name="Line 50"/>
            <p:cNvSpPr>
              <a:spLocks noChangeShapeType="1"/>
            </p:cNvSpPr>
            <p:nvPr/>
          </p:nvSpPr>
          <p:spPr bwMode="auto">
            <a:xfrm rot="10800000" flipH="1">
              <a:off x="3556000" y="5251025"/>
              <a:ext cx="1008063"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3" name="Line 40"/>
            <p:cNvSpPr>
              <a:spLocks noChangeShapeType="1"/>
            </p:cNvSpPr>
            <p:nvPr/>
          </p:nvSpPr>
          <p:spPr bwMode="auto">
            <a:xfrm rot="5400000" flipV="1">
              <a:off x="3338950" y="3657263"/>
              <a:ext cx="396000"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4" name="Line 50"/>
            <p:cNvSpPr>
              <a:spLocks noChangeShapeType="1"/>
            </p:cNvSpPr>
            <p:nvPr/>
          </p:nvSpPr>
          <p:spPr bwMode="auto">
            <a:xfrm rot="10800000" flipH="1">
              <a:off x="3528363" y="3855263"/>
              <a:ext cx="14040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5" name="Line 40"/>
            <p:cNvSpPr>
              <a:spLocks noChangeShapeType="1"/>
            </p:cNvSpPr>
            <p:nvPr/>
          </p:nvSpPr>
          <p:spPr bwMode="auto">
            <a:xfrm rot="5400000">
              <a:off x="4302362" y="4485403"/>
              <a:ext cx="12600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6" name="Line 59"/>
            <p:cNvSpPr>
              <a:spLocks noChangeShapeType="1"/>
            </p:cNvSpPr>
            <p:nvPr/>
          </p:nvSpPr>
          <p:spPr bwMode="auto">
            <a:xfrm rot="5400000" flipV="1">
              <a:off x="2519740" y="3906085"/>
              <a:ext cx="0" cy="576000"/>
            </a:xfrm>
            <a:prstGeom prst="line">
              <a:avLst/>
            </a:prstGeom>
            <a:noFill/>
            <a:ln w="38100">
              <a:solidFill>
                <a:srgbClr val="FF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7" name="Line 59"/>
            <p:cNvSpPr>
              <a:spLocks noChangeShapeType="1"/>
            </p:cNvSpPr>
            <p:nvPr/>
          </p:nvSpPr>
          <p:spPr bwMode="auto">
            <a:xfrm rot="-5400000" flipH="1" flipV="1">
              <a:off x="2042319" y="5670106"/>
              <a:ext cx="0" cy="4683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8" name="Line 40"/>
            <p:cNvSpPr>
              <a:spLocks noChangeShapeType="1"/>
            </p:cNvSpPr>
            <p:nvPr/>
          </p:nvSpPr>
          <p:spPr bwMode="auto">
            <a:xfrm rot="5400000">
              <a:off x="1430745" y="5058275"/>
              <a:ext cx="1692000" cy="0"/>
            </a:xfrm>
            <a:prstGeom prst="line">
              <a:avLst/>
            </a:prstGeom>
            <a:noFill/>
            <a:ln w="381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59" name="Line 50"/>
            <p:cNvSpPr>
              <a:spLocks noChangeShapeType="1"/>
            </p:cNvSpPr>
            <p:nvPr/>
          </p:nvSpPr>
          <p:spPr bwMode="auto">
            <a:xfrm rot="10800000" flipH="1">
              <a:off x="2609850" y="5904262"/>
              <a:ext cx="4318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60" name="Line 40"/>
            <p:cNvSpPr>
              <a:spLocks noChangeShapeType="1"/>
            </p:cNvSpPr>
            <p:nvPr/>
          </p:nvSpPr>
          <p:spPr bwMode="auto">
            <a:xfrm rot="5400000">
              <a:off x="1872387" y="5184295"/>
              <a:ext cx="1440000"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61" name="Line 50"/>
            <p:cNvSpPr>
              <a:spLocks noChangeShapeType="1"/>
            </p:cNvSpPr>
            <p:nvPr/>
          </p:nvSpPr>
          <p:spPr bwMode="auto">
            <a:xfrm rot="10800000" flipH="1">
              <a:off x="2573338" y="4446163"/>
              <a:ext cx="288925"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66" name="矩形 165"/>
            <p:cNvSpPr/>
            <p:nvPr/>
          </p:nvSpPr>
          <p:spPr>
            <a:xfrm>
              <a:off x="161925" y="2189126"/>
              <a:ext cx="5172075" cy="4525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167" name="Text Box 57"/>
            <p:cNvSpPr txBox="1">
              <a:spLocks noChangeArrowheads="1"/>
            </p:cNvSpPr>
            <p:nvPr/>
          </p:nvSpPr>
          <p:spPr bwMode="auto">
            <a:xfrm>
              <a:off x="232569" y="2189174"/>
              <a:ext cx="2563812" cy="3693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中央处理器（</a:t>
              </a:r>
              <a:r>
                <a:rPr lang="en-US" altLang="zh-CN" sz="1800">
                  <a:solidFill>
                    <a:srgbClr val="FF3300"/>
                  </a:solidFill>
                  <a:latin typeface="微软雅黑" panose="020B0503020204020204" pitchFamily="34" charset="-122"/>
                  <a:ea typeface="微软雅黑" panose="020B0503020204020204" pitchFamily="34" charset="-122"/>
                </a:rPr>
                <a:t>CPU</a:t>
              </a:r>
              <a:r>
                <a:rPr lang="zh-CN" altLang="en-US" sz="1800">
                  <a:solidFill>
                    <a:srgbClr val="FF3300"/>
                  </a:solidFill>
                  <a:latin typeface="微软雅黑" panose="020B0503020204020204" pitchFamily="34" charset="-122"/>
                  <a:ea typeface="微软雅黑" panose="020B0503020204020204" pitchFamily="34" charset="-122"/>
                </a:rPr>
                <a:t>）</a:t>
              </a:r>
            </a:p>
          </p:txBody>
        </p:sp>
        <p:sp>
          <p:nvSpPr>
            <p:cNvPr id="168" name="Text Box 61"/>
            <p:cNvSpPr txBox="1">
              <a:spLocks noChangeArrowheads="1"/>
            </p:cNvSpPr>
            <p:nvPr/>
          </p:nvSpPr>
          <p:spPr bwMode="auto">
            <a:xfrm>
              <a:off x="926595" y="6076707"/>
              <a:ext cx="617537"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F</a:t>
              </a:r>
            </a:p>
          </p:txBody>
        </p:sp>
        <p:sp>
          <p:nvSpPr>
            <p:cNvPr id="169" name="Text Box 61"/>
            <p:cNvSpPr txBox="1">
              <a:spLocks noChangeArrowheads="1"/>
            </p:cNvSpPr>
            <p:nvPr/>
          </p:nvSpPr>
          <p:spPr bwMode="auto">
            <a:xfrm>
              <a:off x="619125" y="4861275"/>
              <a:ext cx="617538"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a:t>
              </a:r>
            </a:p>
          </p:txBody>
        </p:sp>
        <p:sp>
          <p:nvSpPr>
            <p:cNvPr id="170" name="Text Box 61"/>
            <p:cNvSpPr txBox="1">
              <a:spLocks noChangeArrowheads="1"/>
            </p:cNvSpPr>
            <p:nvPr/>
          </p:nvSpPr>
          <p:spPr bwMode="auto">
            <a:xfrm>
              <a:off x="1785938" y="4850162"/>
              <a:ext cx="619125"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B</a:t>
              </a:r>
            </a:p>
          </p:txBody>
        </p:sp>
        <p:sp>
          <p:nvSpPr>
            <p:cNvPr id="171" name="Text Box 61"/>
            <p:cNvSpPr txBox="1">
              <a:spLocks noChangeArrowheads="1"/>
            </p:cNvSpPr>
            <p:nvPr/>
          </p:nvSpPr>
          <p:spPr bwMode="auto">
            <a:xfrm>
              <a:off x="1738313" y="5897912"/>
              <a:ext cx="1262062" cy="40011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ALUop</a:t>
              </a:r>
            </a:p>
          </p:txBody>
        </p:sp>
      </p:grpSp>
      <p:sp>
        <p:nvSpPr>
          <p:cNvPr id="217" name="Line 59"/>
          <p:cNvSpPr>
            <a:spLocks noChangeShapeType="1"/>
          </p:cNvSpPr>
          <p:nvPr/>
        </p:nvSpPr>
        <p:spPr bwMode="auto">
          <a:xfrm rot="10800000" flipH="1" flipV="1">
            <a:off x="3268232" y="3931275"/>
            <a:ext cx="0" cy="539750"/>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105" name="Text Box 4"/>
          <p:cNvSpPr txBox="1">
            <a:spLocks noChangeArrowheads="1"/>
          </p:cNvSpPr>
          <p:nvPr/>
        </p:nvSpPr>
        <p:spPr bwMode="auto">
          <a:xfrm>
            <a:off x="566738" y="1231275"/>
            <a:ext cx="5672137"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solidFill>
                  <a:srgbClr val="FF3300"/>
                </a:solidFill>
                <a:latin typeface="微软雅黑" panose="020B0503020204020204" pitchFamily="34" charset="-122"/>
                <a:ea typeface="微软雅黑" panose="020B0503020204020204" pitchFamily="34" charset="-122"/>
              </a:rPr>
              <a:t>你能告诉我计算机是如何工作的吗？</a:t>
            </a:r>
          </a:p>
        </p:txBody>
      </p:sp>
      <p:sp>
        <p:nvSpPr>
          <p:cNvPr id="106" name="Rectangle 5"/>
          <p:cNvSpPr>
            <a:spLocks noChangeArrowheads="1"/>
          </p:cNvSpPr>
          <p:nvPr/>
        </p:nvSpPr>
        <p:spPr bwMode="auto">
          <a:xfrm>
            <a:off x="5472113" y="1243975"/>
            <a:ext cx="3671887"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“存储程序”工作方式！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blinds(horizontal)">
                                      <p:cBhvr>
                                        <p:cTn id="7" dur="500"/>
                                        <p:tgtEl>
                                          <p:spTgt spid="10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blinds(horizontal)">
                                      <p:cBhvr>
                                        <p:cTn id="11"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P spid="10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7367" y="1409791"/>
            <a:ext cx="8893175" cy="47089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程序在执行前</a:t>
            </a:r>
          </a:p>
          <a:p>
            <a:pPr>
              <a:lnSpc>
                <a:spcPct val="100000"/>
              </a:lnSpc>
              <a:buFontTx/>
              <a:buNone/>
            </a:pPr>
            <a:r>
              <a:rPr lang="zh-CN" altLang="en-US" sz="1600" dirty="0">
                <a:solidFill>
                  <a:srgbClr val="FF3300"/>
                </a:solidFill>
                <a:latin typeface="微软雅黑" panose="020B0503020204020204" pitchFamily="34" charset="-122"/>
                <a:ea typeface="微软雅黑" panose="020B0503020204020204" pitchFamily="34" charset="-122"/>
              </a:rPr>
              <a:t>	</a:t>
            </a:r>
            <a:r>
              <a:rPr lang="zh-CN" altLang="en-US" sz="2000" dirty="0">
                <a:solidFill>
                  <a:srgbClr val="FF3300"/>
                </a:solidFill>
                <a:latin typeface="微软雅黑" panose="020B0503020204020204" pitchFamily="34" charset="-122"/>
                <a:ea typeface="微软雅黑" panose="020B0503020204020204" pitchFamily="34" charset="-122"/>
              </a:rPr>
              <a:t>数据和指令事先存放在存储器中，每条指令和每个数据都有地址，指令按序存放，指令由</a:t>
            </a:r>
            <a:r>
              <a:rPr lang="en-US" altLang="zh-CN" sz="2000" dirty="0">
                <a:solidFill>
                  <a:srgbClr val="FF3300"/>
                </a:solidFill>
                <a:latin typeface="微软雅黑" panose="020B0503020204020204" pitchFamily="34" charset="-122"/>
                <a:ea typeface="微软雅黑" panose="020B0503020204020204" pitchFamily="34" charset="-122"/>
              </a:rPr>
              <a:t>OP</a:t>
            </a:r>
            <a:r>
              <a:rPr lang="zh-CN" altLang="en-US" sz="2000" dirty="0">
                <a:solidFill>
                  <a:srgbClr val="FF3300"/>
                </a:solidFill>
                <a:latin typeface="微软雅黑" panose="020B0503020204020204" pitchFamily="34" charset="-122"/>
                <a:ea typeface="微软雅黑" panose="020B0503020204020204" pitchFamily="34" charset="-122"/>
              </a:rPr>
              <a:t>、</a:t>
            </a:r>
            <a:r>
              <a:rPr lang="en-US" altLang="zh-CN" sz="2000" dirty="0">
                <a:solidFill>
                  <a:srgbClr val="FF3300"/>
                </a:solidFill>
                <a:latin typeface="微软雅黑" panose="020B0503020204020204" pitchFamily="34" charset="-122"/>
                <a:ea typeface="微软雅黑" panose="020B0503020204020204" pitchFamily="34" charset="-122"/>
              </a:rPr>
              <a:t>ADDR</a:t>
            </a:r>
            <a:r>
              <a:rPr lang="zh-CN" altLang="en-US" sz="2000" dirty="0">
                <a:solidFill>
                  <a:srgbClr val="FF3300"/>
                </a:solidFill>
                <a:latin typeface="微软雅黑" panose="020B0503020204020204" pitchFamily="34" charset="-122"/>
                <a:ea typeface="微软雅黑" panose="020B0503020204020204" pitchFamily="34" charset="-122"/>
              </a:rPr>
              <a:t>字段组成，程序起始地址置</a:t>
            </a:r>
            <a:r>
              <a:rPr lang="en-US" altLang="zh-CN" sz="2000" dirty="0">
                <a:solidFill>
                  <a:srgbClr val="FF3300"/>
                </a:solidFill>
                <a:latin typeface="微软雅黑" panose="020B0503020204020204" pitchFamily="34" charset="-122"/>
                <a:ea typeface="微软雅黑" panose="020B0503020204020204" pitchFamily="34" charset="-122"/>
              </a:rPr>
              <a:t>PC</a:t>
            </a:r>
          </a:p>
          <a:p>
            <a:pPr>
              <a:lnSpc>
                <a:spcPct val="100000"/>
              </a:lnSpc>
              <a:buFontTx/>
              <a:buNone/>
            </a:pPr>
            <a:r>
              <a:rPr lang="zh-CN" altLang="en-US" sz="2000" dirty="0">
                <a:solidFill>
                  <a:srgbClr val="3333CC"/>
                </a:solidFill>
                <a:latin typeface="微软雅黑" panose="020B0503020204020204" pitchFamily="34" charset="-122"/>
                <a:ea typeface="微软雅黑" panose="020B0503020204020204" pitchFamily="34" charset="-122"/>
              </a:rPr>
              <a:t>	（原材料和菜谱都放在厨房外的架子上， 每个架子有编号。厨师从第</a:t>
            </a:r>
            <a:r>
              <a:rPr lang="en-US" altLang="zh-CN" sz="2000" dirty="0">
                <a:solidFill>
                  <a:srgbClr val="3333CC"/>
                </a:solidFill>
                <a:latin typeface="微软雅黑" panose="020B0503020204020204" pitchFamily="34" charset="-122"/>
                <a:ea typeface="微软雅黑" panose="020B0503020204020204" pitchFamily="34" charset="-122"/>
              </a:rPr>
              <a:t>5</a:t>
            </a:r>
            <a:r>
              <a:rPr lang="zh-CN" altLang="en-US" sz="2000" dirty="0">
                <a:solidFill>
                  <a:srgbClr val="3333CC"/>
                </a:solidFill>
                <a:latin typeface="微软雅黑" panose="020B0503020204020204" pitchFamily="34" charset="-122"/>
                <a:ea typeface="微软雅黑" panose="020B0503020204020204" pitchFamily="34" charset="-122"/>
              </a:rPr>
              <a:t>个架上指定菜谱开始做）</a:t>
            </a:r>
            <a:endParaRPr lang="en-US" altLang="zh-CN" sz="2000" dirty="0">
              <a:solidFill>
                <a:srgbClr val="3333CC"/>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开始执行程序</a:t>
            </a:r>
            <a:endParaRPr lang="zh-CN" altLang="en-US" sz="2000" dirty="0">
              <a:solidFill>
                <a:srgbClr val="008000"/>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第一步：</a:t>
            </a:r>
            <a:r>
              <a:rPr lang="zh-CN" altLang="en-US" sz="2000" dirty="0">
                <a:solidFill>
                  <a:srgbClr val="FF3300"/>
                </a:solidFill>
                <a:latin typeface="微软雅黑" panose="020B0503020204020204" pitchFamily="34" charset="-122"/>
                <a:ea typeface="微软雅黑" panose="020B0503020204020204" pitchFamily="34" charset="-122"/>
              </a:rPr>
              <a:t>根据</a:t>
            </a:r>
            <a:r>
              <a:rPr lang="en-US" altLang="zh-CN" sz="2000" dirty="0">
                <a:solidFill>
                  <a:srgbClr val="FF3300"/>
                </a:solidFill>
                <a:latin typeface="微软雅黑" panose="020B0503020204020204" pitchFamily="34" charset="-122"/>
                <a:ea typeface="微软雅黑" panose="020B0503020204020204" pitchFamily="34" charset="-122"/>
              </a:rPr>
              <a:t>PC</a:t>
            </a:r>
            <a:r>
              <a:rPr lang="zh-CN" altLang="en-US" sz="2000" dirty="0">
                <a:solidFill>
                  <a:srgbClr val="FF3300"/>
                </a:solidFill>
                <a:latin typeface="微软雅黑" panose="020B0503020204020204" pitchFamily="34" charset="-122"/>
                <a:ea typeface="微软雅黑" panose="020B0503020204020204" pitchFamily="34" charset="-122"/>
              </a:rPr>
              <a:t>取指令</a:t>
            </a:r>
            <a:r>
              <a:rPr lang="zh-CN" altLang="en-US" sz="2000" dirty="0">
                <a:solidFill>
                  <a:srgbClr val="3333CC"/>
                </a:solidFill>
                <a:latin typeface="微软雅黑" panose="020B0503020204020204" pitchFamily="34" charset="-122"/>
                <a:ea typeface="微软雅黑" panose="020B0503020204020204" pitchFamily="34" charset="-122"/>
              </a:rPr>
              <a:t>（从</a:t>
            </a:r>
            <a:r>
              <a:rPr lang="en-US" altLang="zh-CN" sz="2000" dirty="0">
                <a:solidFill>
                  <a:srgbClr val="3333CC"/>
                </a:solidFill>
                <a:latin typeface="微软雅黑" panose="020B0503020204020204" pitchFamily="34" charset="-122"/>
                <a:ea typeface="微软雅黑" panose="020B0503020204020204" pitchFamily="34" charset="-122"/>
              </a:rPr>
              <a:t>5</a:t>
            </a:r>
            <a:r>
              <a:rPr lang="zh-CN" altLang="en-US" sz="2000" dirty="0">
                <a:solidFill>
                  <a:srgbClr val="3333CC"/>
                </a:solidFill>
                <a:latin typeface="微软雅黑" panose="020B0503020204020204" pitchFamily="34" charset="-122"/>
                <a:ea typeface="微软雅黑" panose="020B0503020204020204" pitchFamily="34" charset="-122"/>
              </a:rPr>
              <a:t>号架上取菜谱）</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第二步：</a:t>
            </a:r>
            <a:r>
              <a:rPr lang="zh-CN" altLang="en-US" sz="2000" dirty="0">
                <a:solidFill>
                  <a:srgbClr val="FF3300"/>
                </a:solidFill>
                <a:latin typeface="微软雅黑" panose="020B0503020204020204" pitchFamily="34" charset="-122"/>
                <a:ea typeface="微软雅黑" panose="020B0503020204020204" pitchFamily="34" charset="-122"/>
              </a:rPr>
              <a:t>指令译码</a:t>
            </a:r>
            <a:r>
              <a:rPr lang="zh-CN" altLang="en-US" sz="2000" dirty="0">
                <a:solidFill>
                  <a:srgbClr val="3333CC"/>
                </a:solidFill>
                <a:latin typeface="微软雅黑" panose="020B0503020204020204" pitchFamily="34" charset="-122"/>
                <a:ea typeface="微软雅黑" panose="020B0503020204020204" pitchFamily="34" charset="-122"/>
              </a:rPr>
              <a:t>（看菜谱）</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第三步：</a:t>
            </a:r>
            <a:r>
              <a:rPr lang="zh-CN" altLang="en-US" sz="2000" dirty="0">
                <a:solidFill>
                  <a:srgbClr val="FF3300"/>
                </a:solidFill>
                <a:latin typeface="微软雅黑" panose="020B0503020204020204" pitchFamily="34" charset="-122"/>
                <a:ea typeface="微软雅黑" panose="020B0503020204020204" pitchFamily="34" charset="-122"/>
              </a:rPr>
              <a:t>取操作数</a:t>
            </a:r>
            <a:r>
              <a:rPr lang="zh-CN" altLang="en-US" sz="2000" dirty="0">
                <a:solidFill>
                  <a:srgbClr val="3333CC"/>
                </a:solidFill>
                <a:latin typeface="微软雅黑" panose="020B0503020204020204" pitchFamily="34" charset="-122"/>
                <a:ea typeface="微软雅黑" panose="020B0503020204020204" pitchFamily="34" charset="-122"/>
              </a:rPr>
              <a:t>（从架上或盘中取原材料）</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第四步：</a:t>
            </a:r>
            <a:r>
              <a:rPr lang="zh-CN" altLang="en-US" sz="2000" dirty="0">
                <a:solidFill>
                  <a:srgbClr val="FF3300"/>
                </a:solidFill>
                <a:latin typeface="微软雅黑" panose="020B0503020204020204" pitchFamily="34" charset="-122"/>
                <a:ea typeface="微软雅黑" panose="020B0503020204020204" pitchFamily="34" charset="-122"/>
              </a:rPr>
              <a:t>指令执行</a:t>
            </a:r>
            <a:r>
              <a:rPr lang="zh-CN" altLang="en-US" sz="2000" dirty="0">
                <a:solidFill>
                  <a:srgbClr val="3333CC"/>
                </a:solidFill>
                <a:latin typeface="微软雅黑" panose="020B0503020204020204" pitchFamily="34" charset="-122"/>
                <a:ea typeface="微软雅黑" panose="020B0503020204020204" pitchFamily="34" charset="-122"/>
              </a:rPr>
              <a:t>（洗、切、炒等具体操作）</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第五步：</a:t>
            </a:r>
            <a:r>
              <a:rPr lang="zh-CN" altLang="en-US" sz="2000" dirty="0">
                <a:solidFill>
                  <a:srgbClr val="FF3300"/>
                </a:solidFill>
                <a:latin typeface="微软雅黑" panose="020B0503020204020204" pitchFamily="34" charset="-122"/>
                <a:ea typeface="微软雅黑" panose="020B0503020204020204" pitchFamily="34" charset="-122"/>
              </a:rPr>
              <a:t>回写结果</a:t>
            </a:r>
            <a:r>
              <a:rPr lang="zh-CN" altLang="en-US" sz="2000" dirty="0">
                <a:solidFill>
                  <a:srgbClr val="3333CC"/>
                </a:solidFill>
                <a:latin typeface="微软雅黑" panose="020B0503020204020204" pitchFamily="34" charset="-122"/>
                <a:ea typeface="微软雅黑" panose="020B0503020204020204" pitchFamily="34" charset="-122"/>
              </a:rPr>
              <a:t>（装盘或直接送桌）</a:t>
            </a:r>
          </a:p>
          <a:p>
            <a:pPr>
              <a:lnSpc>
                <a:spcPct val="100000"/>
              </a:lnSpc>
              <a:buFont typeface="Wingdings" panose="05000000000000000000" pitchFamily="2" charset="2"/>
              <a:buNone/>
            </a:pPr>
            <a:r>
              <a:rPr lang="zh-CN" altLang="en-US" sz="2000" dirty="0">
                <a:solidFill>
                  <a:srgbClr val="3333CC"/>
                </a:solidFill>
                <a:latin typeface="微软雅黑" panose="020B0503020204020204" pitchFamily="34" charset="-122"/>
                <a:ea typeface="微软雅黑" panose="020B0503020204020204" pitchFamily="34" charset="-122"/>
              </a:rPr>
              <a:t>    第六步：</a:t>
            </a:r>
            <a:r>
              <a:rPr lang="zh-CN" altLang="en-US" sz="2000" dirty="0">
                <a:solidFill>
                  <a:srgbClr val="FF3300"/>
                </a:solidFill>
                <a:latin typeface="微软雅黑" panose="020B0503020204020204" pitchFamily="34" charset="-122"/>
                <a:ea typeface="微软雅黑" panose="020B0503020204020204" pitchFamily="34" charset="-122"/>
              </a:rPr>
              <a:t>修改</a:t>
            </a:r>
            <a:r>
              <a:rPr lang="en-US" altLang="zh-CN" sz="2000" dirty="0">
                <a:solidFill>
                  <a:srgbClr val="FF3300"/>
                </a:solidFill>
                <a:latin typeface="微软雅黑" panose="020B0503020204020204" pitchFamily="34" charset="-122"/>
                <a:ea typeface="微软雅黑" panose="020B0503020204020204" pitchFamily="34" charset="-122"/>
              </a:rPr>
              <a:t>PC</a:t>
            </a:r>
            <a:r>
              <a:rPr lang="zh-CN" altLang="en-US" sz="2000" dirty="0">
                <a:solidFill>
                  <a:srgbClr val="FF3300"/>
                </a:solidFill>
                <a:latin typeface="微软雅黑" panose="020B0503020204020204" pitchFamily="34" charset="-122"/>
                <a:ea typeface="微软雅黑" panose="020B0503020204020204" pitchFamily="34" charset="-122"/>
              </a:rPr>
              <a:t>的值</a:t>
            </a:r>
            <a:r>
              <a:rPr lang="zh-CN" altLang="en-US" sz="2000" dirty="0">
                <a:solidFill>
                  <a:srgbClr val="3333CC"/>
                </a:solidFill>
                <a:latin typeface="微软雅黑" panose="020B0503020204020204" pitchFamily="34" charset="-122"/>
                <a:ea typeface="微软雅黑" panose="020B0503020204020204" pitchFamily="34" charset="-122"/>
              </a:rPr>
              <a:t>（算出下一菜谱所在架子号</a:t>
            </a:r>
            <a:r>
              <a:rPr lang="en-US" altLang="zh-CN" sz="2000" dirty="0">
                <a:solidFill>
                  <a:srgbClr val="3333CC"/>
                </a:solidFill>
                <a:latin typeface="微软雅黑" panose="020B0503020204020204" pitchFamily="34" charset="-122"/>
                <a:ea typeface="微软雅黑" panose="020B0503020204020204" pitchFamily="34" charset="-122"/>
              </a:rPr>
              <a:t>6=5+1</a:t>
            </a:r>
            <a:r>
              <a:rPr lang="zh-CN" altLang="en-US" sz="2000" dirty="0">
                <a:solidFill>
                  <a:srgbClr val="3333CC"/>
                </a:solidFill>
                <a:latin typeface="微软雅黑" panose="020B0503020204020204" pitchFamily="34" charset="-122"/>
                <a:ea typeface="微软雅黑" panose="020B0503020204020204" pitchFamily="34" charset="-122"/>
              </a:rPr>
              <a:t>）</a:t>
            </a:r>
          </a:p>
          <a:p>
            <a:pPr>
              <a:lnSpc>
                <a:spcPct val="100000"/>
              </a:lnSpc>
              <a:buFont typeface="Wingdings" panose="05000000000000000000" pitchFamily="2" charset="2"/>
              <a:buNone/>
            </a:pPr>
            <a:r>
              <a:rPr lang="zh-CN" altLang="en-US" sz="2000" dirty="0">
                <a:solidFill>
                  <a:srgbClr val="FF3300"/>
                </a:solidFill>
                <a:latin typeface="微软雅黑" panose="020B0503020204020204" pitchFamily="34" charset="-122"/>
                <a:ea typeface="微软雅黑" panose="020B0503020204020204" pitchFamily="34" charset="-122"/>
              </a:rPr>
              <a:t>     继续执行下一条指令</a:t>
            </a:r>
            <a:r>
              <a:rPr lang="zh-CN" altLang="en-US" sz="2000" dirty="0">
                <a:solidFill>
                  <a:schemeClr val="tx2"/>
                </a:solidFill>
                <a:latin typeface="微软雅黑" panose="020B0503020204020204" pitchFamily="34" charset="-122"/>
                <a:ea typeface="微软雅黑" panose="020B0503020204020204" pitchFamily="34" charset="-122"/>
              </a:rPr>
              <a:t>（继续做下一道菜）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linds(horizontal)">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blinds(horizontal)">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blinds(horizontal)">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blinds(horizontal)">
                                      <p:cBhvr>
                                        <p:cTn id="4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118" name="Rectangle 99"/>
          <p:cNvSpPr txBox="1">
            <a:spLocks noChangeArrowheads="1"/>
          </p:cNvSpPr>
          <p:nvPr/>
        </p:nvSpPr>
        <p:spPr>
          <a:xfrm>
            <a:off x="395727" y="332798"/>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a:defRPr/>
            </a:pPr>
            <a:r>
              <a:rPr lang="zh-CN" altLang="en-US" sz="3600" dirty="0">
                <a:solidFill>
                  <a:schemeClr val="tx1"/>
                </a:solidFill>
                <a:latin typeface="微软雅黑" panose="020B0503020204020204" pitchFamily="34" charset="-122"/>
                <a:ea typeface="微软雅黑" panose="020B0503020204020204" pitchFamily="34" charset="-122"/>
              </a:rPr>
              <a:t>程序和指令执行过程举例</a:t>
            </a:r>
          </a:p>
        </p:txBody>
      </p:sp>
      <p:grpSp>
        <p:nvGrpSpPr>
          <p:cNvPr id="39939" name="组合 1"/>
          <p:cNvGrpSpPr/>
          <p:nvPr/>
        </p:nvGrpSpPr>
        <p:grpSpPr bwMode="auto">
          <a:xfrm>
            <a:off x="653785" y="1808904"/>
            <a:ext cx="7836430" cy="4844355"/>
            <a:chOff x="161925" y="1431798"/>
            <a:chExt cx="8859838" cy="5480358"/>
          </a:xfrm>
        </p:grpSpPr>
        <p:sp>
          <p:nvSpPr>
            <p:cNvPr id="39944" name="Text Box 61"/>
            <p:cNvSpPr txBox="1">
              <a:spLocks noChangeArrowheads="1"/>
            </p:cNvSpPr>
            <p:nvPr/>
          </p:nvSpPr>
          <p:spPr bwMode="auto">
            <a:xfrm>
              <a:off x="387350" y="2692273"/>
              <a:ext cx="1169988"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GPRs</a:t>
              </a:r>
            </a:p>
          </p:txBody>
        </p:sp>
        <p:grpSp>
          <p:nvGrpSpPr>
            <p:cNvPr id="39945" name="Group 63"/>
            <p:cNvGrpSpPr/>
            <p:nvPr/>
          </p:nvGrpSpPr>
          <p:grpSpPr bwMode="auto">
            <a:xfrm>
              <a:off x="877888" y="3192335"/>
              <a:ext cx="1035050" cy="1574800"/>
              <a:chOff x="2228" y="1678"/>
              <a:chExt cx="737" cy="992"/>
            </a:xfrm>
          </p:grpSpPr>
          <p:sp>
            <p:nvSpPr>
              <p:cNvPr id="40039"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40040" name="Line 65"/>
              <p:cNvSpPr>
                <a:spLocks noChangeShapeType="1"/>
              </p:cNvSpPr>
              <p:nvPr/>
            </p:nvSpPr>
            <p:spPr bwMode="auto">
              <a:xfrm>
                <a:off x="2228" y="1933"/>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0041" name="Line 66"/>
              <p:cNvSpPr>
                <a:spLocks noChangeShapeType="1"/>
              </p:cNvSpPr>
              <p:nvPr/>
            </p:nvSpPr>
            <p:spPr bwMode="auto">
              <a:xfrm>
                <a:off x="2228" y="2188"/>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0042" name="Line 67"/>
              <p:cNvSpPr>
                <a:spLocks noChangeShapeType="1"/>
              </p:cNvSpPr>
              <p:nvPr/>
            </p:nvSpPr>
            <p:spPr bwMode="auto">
              <a:xfrm>
                <a:off x="2228" y="2415"/>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39946" name="Text Box 68"/>
            <p:cNvSpPr txBox="1">
              <a:spLocks noChangeArrowheads="1"/>
            </p:cNvSpPr>
            <p:nvPr/>
          </p:nvSpPr>
          <p:spPr bwMode="auto">
            <a:xfrm>
              <a:off x="519113" y="3206623"/>
              <a:ext cx="315912" cy="383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0</a:t>
              </a:r>
            </a:p>
          </p:txBody>
        </p:sp>
        <p:sp>
          <p:nvSpPr>
            <p:cNvPr id="39947" name="Text Box 69"/>
            <p:cNvSpPr txBox="1">
              <a:spLocks noChangeArrowheads="1"/>
            </p:cNvSpPr>
            <p:nvPr/>
          </p:nvSpPr>
          <p:spPr bwMode="auto">
            <a:xfrm>
              <a:off x="520700" y="3592385"/>
              <a:ext cx="315913" cy="383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1</a:t>
              </a:r>
            </a:p>
          </p:txBody>
        </p:sp>
        <p:sp>
          <p:nvSpPr>
            <p:cNvPr id="39948" name="Text Box 70"/>
            <p:cNvSpPr txBox="1">
              <a:spLocks noChangeArrowheads="1"/>
            </p:cNvSpPr>
            <p:nvPr/>
          </p:nvSpPr>
          <p:spPr bwMode="auto">
            <a:xfrm>
              <a:off x="520700" y="4003548"/>
              <a:ext cx="315913" cy="383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2</a:t>
              </a:r>
            </a:p>
          </p:txBody>
        </p:sp>
        <p:sp>
          <p:nvSpPr>
            <p:cNvPr id="39949" name="Text Box 71"/>
            <p:cNvSpPr txBox="1">
              <a:spLocks noChangeArrowheads="1"/>
            </p:cNvSpPr>
            <p:nvPr/>
          </p:nvSpPr>
          <p:spPr bwMode="auto">
            <a:xfrm>
              <a:off x="519113" y="4452810"/>
              <a:ext cx="315912" cy="3830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3</a:t>
              </a:r>
            </a:p>
          </p:txBody>
        </p:sp>
        <p:sp>
          <p:nvSpPr>
            <p:cNvPr id="39950" name="Rectangle 72"/>
            <p:cNvSpPr>
              <a:spLocks noChangeArrowheads="1"/>
            </p:cNvSpPr>
            <p:nvPr/>
          </p:nvSpPr>
          <p:spPr bwMode="auto">
            <a:xfrm>
              <a:off x="882650" y="3192335"/>
              <a:ext cx="1035050" cy="1574800"/>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nvGrpSpPr>
            <p:cNvPr id="39951" name="组合 25"/>
            <p:cNvGrpSpPr/>
            <p:nvPr/>
          </p:nvGrpSpPr>
          <p:grpSpPr bwMode="auto">
            <a:xfrm>
              <a:off x="652463" y="5329110"/>
              <a:ext cx="1406525" cy="711376"/>
              <a:chOff x="1241560" y="5094186"/>
              <a:chExt cx="1484313" cy="649421"/>
            </a:xfrm>
          </p:grpSpPr>
          <p:grpSp>
            <p:nvGrpSpPr>
              <p:cNvPr id="40029" name="Group 19"/>
              <p:cNvGrpSpPr/>
              <p:nvPr/>
            </p:nvGrpSpPr>
            <p:grpSpPr bwMode="auto">
              <a:xfrm rot="16200000" flipH="1">
                <a:off x="1659006" y="4676740"/>
                <a:ext cx="649421" cy="1484313"/>
                <a:chOff x="3078" y="2330"/>
                <a:chExt cx="625" cy="1580"/>
              </a:xfrm>
            </p:grpSpPr>
            <p:sp>
              <p:nvSpPr>
                <p:cNvPr id="40031" name="Line 12"/>
                <p:cNvSpPr>
                  <a:spLocks noChangeShapeType="1"/>
                </p:cNvSpPr>
                <p:nvPr/>
              </p:nvSpPr>
              <p:spPr bwMode="auto">
                <a:xfrm flipH="1">
                  <a:off x="3078" y="2330"/>
                  <a:ext cx="9" cy="69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0032" name="Line 13"/>
                <p:cNvSpPr>
                  <a:spLocks noChangeShapeType="1"/>
                </p:cNvSpPr>
                <p:nvPr/>
              </p:nvSpPr>
              <p:spPr bwMode="auto">
                <a:xfrm>
                  <a:off x="3107" y="2330"/>
                  <a:ext cx="592" cy="30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0033" name="Line 14"/>
                <p:cNvSpPr>
                  <a:spLocks noChangeShapeType="1"/>
                </p:cNvSpPr>
                <p:nvPr/>
              </p:nvSpPr>
              <p:spPr bwMode="auto">
                <a:xfrm>
                  <a:off x="3087" y="3018"/>
                  <a:ext cx="213" cy="11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0034" name="Line 16"/>
                <p:cNvSpPr>
                  <a:spLocks noChangeShapeType="1"/>
                </p:cNvSpPr>
                <p:nvPr/>
              </p:nvSpPr>
              <p:spPr bwMode="auto">
                <a:xfrm>
                  <a:off x="3693" y="2644"/>
                  <a:ext cx="10" cy="45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0035" name="Line 18"/>
                <p:cNvSpPr>
                  <a:spLocks noChangeShapeType="1"/>
                </p:cNvSpPr>
                <p:nvPr/>
              </p:nvSpPr>
              <p:spPr bwMode="auto">
                <a:xfrm flipV="1">
                  <a:off x="3120" y="3256"/>
                  <a:ext cx="0" cy="6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0036" name="Line 19"/>
                <p:cNvSpPr>
                  <a:spLocks noChangeShapeType="1"/>
                </p:cNvSpPr>
                <p:nvPr/>
              </p:nvSpPr>
              <p:spPr bwMode="auto">
                <a:xfrm flipV="1">
                  <a:off x="3135" y="3549"/>
                  <a:ext cx="564" cy="34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0037" name="Line 20"/>
                <p:cNvSpPr>
                  <a:spLocks noChangeShapeType="1"/>
                </p:cNvSpPr>
                <p:nvPr/>
              </p:nvSpPr>
              <p:spPr bwMode="auto">
                <a:xfrm flipV="1">
                  <a:off x="3121" y="3125"/>
                  <a:ext cx="171" cy="12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0038" name="Line 22"/>
                <p:cNvSpPr>
                  <a:spLocks noChangeShapeType="1"/>
                </p:cNvSpPr>
                <p:nvPr/>
              </p:nvSpPr>
              <p:spPr bwMode="auto">
                <a:xfrm flipV="1">
                  <a:off x="3702" y="3067"/>
                  <a:ext cx="0" cy="48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grpSp>
          <p:sp>
            <p:nvSpPr>
              <p:cNvPr id="40030" name="Rectangle 25"/>
              <p:cNvSpPr>
                <a:spLocks noChangeArrowheads="1"/>
              </p:cNvSpPr>
              <p:nvPr/>
            </p:nvSpPr>
            <p:spPr bwMode="auto">
              <a:xfrm flipH="1">
                <a:off x="1574496" y="5298266"/>
                <a:ext cx="859311" cy="37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000">
                    <a:cs typeface="Arial" panose="020B0604020202020204" pitchFamily="34" charset="0"/>
                  </a:rPr>
                  <a:t>ALU</a:t>
                </a:r>
              </a:p>
            </p:txBody>
          </p:sp>
        </p:grpSp>
        <p:sp>
          <p:nvSpPr>
            <p:cNvPr id="39952" name="Line 30"/>
            <p:cNvSpPr>
              <a:spLocks noChangeShapeType="1"/>
            </p:cNvSpPr>
            <p:nvPr/>
          </p:nvSpPr>
          <p:spPr bwMode="auto">
            <a:xfrm rot="16200000" flipH="1">
              <a:off x="704056" y="5045742"/>
              <a:ext cx="566737"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53" name="Line 31"/>
            <p:cNvSpPr>
              <a:spLocks noChangeShapeType="1"/>
            </p:cNvSpPr>
            <p:nvPr/>
          </p:nvSpPr>
          <p:spPr bwMode="auto">
            <a:xfrm rot="-5400000" flipH="1" flipV="1">
              <a:off x="1496219" y="5060029"/>
              <a:ext cx="592138"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54" name="Text Box 6"/>
            <p:cNvSpPr txBox="1">
              <a:spLocks noChangeArrowheads="1"/>
            </p:cNvSpPr>
            <p:nvPr/>
          </p:nvSpPr>
          <p:spPr bwMode="auto">
            <a:xfrm>
              <a:off x="2971800" y="4597273"/>
              <a:ext cx="584201" cy="383002"/>
            </a:xfrm>
            <a:prstGeom prst="rect">
              <a:avLst/>
            </a:prstGeom>
            <a:solidFill>
              <a:srgbClr val="FF0000">
                <a:alpha val="18039"/>
              </a:srgbClr>
            </a:solidFill>
            <a:ln w="25400"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 PC</a:t>
              </a:r>
            </a:p>
          </p:txBody>
        </p:sp>
        <p:sp>
          <p:nvSpPr>
            <p:cNvPr id="39955" name="Text Box 13"/>
            <p:cNvSpPr txBox="1">
              <a:spLocks noChangeArrowheads="1"/>
            </p:cNvSpPr>
            <p:nvPr/>
          </p:nvSpPr>
          <p:spPr bwMode="auto">
            <a:xfrm>
              <a:off x="4560888" y="4597273"/>
              <a:ext cx="781050" cy="383002"/>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MAR</a:t>
              </a:r>
            </a:p>
          </p:txBody>
        </p:sp>
        <p:sp>
          <p:nvSpPr>
            <p:cNvPr id="39956" name="Text Box 14"/>
            <p:cNvSpPr txBox="1">
              <a:spLocks noChangeArrowheads="1"/>
            </p:cNvSpPr>
            <p:nvPr/>
          </p:nvSpPr>
          <p:spPr bwMode="auto">
            <a:xfrm>
              <a:off x="4257675" y="2520823"/>
              <a:ext cx="1084263" cy="383002"/>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chemeClr val="accent2"/>
                  </a:solidFill>
                  <a:latin typeface="微软雅黑" panose="020B0503020204020204" pitchFamily="34" charset="-122"/>
                  <a:ea typeface="微软雅黑" panose="020B0503020204020204" pitchFamily="34" charset="-122"/>
                </a:rPr>
                <a:t>  MDR</a:t>
              </a:r>
            </a:p>
          </p:txBody>
        </p:sp>
        <p:sp>
          <p:nvSpPr>
            <p:cNvPr id="39957" name="Text Box 32"/>
            <p:cNvSpPr txBox="1">
              <a:spLocks noChangeArrowheads="1"/>
            </p:cNvSpPr>
            <p:nvPr/>
          </p:nvSpPr>
          <p:spPr bwMode="auto">
            <a:xfrm>
              <a:off x="3040063" y="5622797"/>
              <a:ext cx="1508125" cy="417821"/>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标志寄存器</a:t>
              </a:r>
              <a:endParaRPr lang="en-US" altLang="zh-CN" sz="1800">
                <a:latin typeface="微软雅黑" panose="020B0503020204020204" pitchFamily="34" charset="-122"/>
                <a:ea typeface="微软雅黑" panose="020B0503020204020204" pitchFamily="34" charset="-122"/>
              </a:endParaRPr>
            </a:p>
          </p:txBody>
        </p:sp>
        <p:sp>
          <p:nvSpPr>
            <p:cNvPr id="39958" name="Text Box 2"/>
            <p:cNvSpPr txBox="1">
              <a:spLocks noChangeArrowheads="1"/>
            </p:cNvSpPr>
            <p:nvPr/>
          </p:nvSpPr>
          <p:spPr bwMode="auto">
            <a:xfrm>
              <a:off x="2852738" y="3598735"/>
              <a:ext cx="1358900" cy="466725"/>
            </a:xfrm>
            <a:prstGeom prst="rect">
              <a:avLst/>
            </a:prstGeom>
            <a:solidFill>
              <a:srgbClr val="0000FF">
                <a:alpha val="25882"/>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latin typeface="微软雅黑" panose="020B0503020204020204" pitchFamily="34" charset="-122"/>
                  <a:ea typeface="微软雅黑" panose="020B0503020204020204" pitchFamily="34" charset="-122"/>
                </a:rPr>
                <a:t> 控制器</a:t>
              </a:r>
            </a:p>
          </p:txBody>
        </p:sp>
        <p:grpSp>
          <p:nvGrpSpPr>
            <p:cNvPr id="39959" name="组合 42"/>
            <p:cNvGrpSpPr/>
            <p:nvPr/>
          </p:nvGrpSpPr>
          <p:grpSpPr bwMode="auto">
            <a:xfrm>
              <a:off x="5334000" y="2154110"/>
              <a:ext cx="1179513" cy="752475"/>
              <a:chOff x="7442619" y="4868863"/>
              <a:chExt cx="1118160" cy="648200"/>
            </a:xfrm>
          </p:grpSpPr>
          <p:sp>
            <p:nvSpPr>
              <p:cNvPr id="40027" name="Text Box 55"/>
              <p:cNvSpPr txBox="1">
                <a:spLocks noChangeArrowheads="1"/>
              </p:cNvSpPr>
              <p:nvPr/>
            </p:nvSpPr>
            <p:spPr bwMode="auto">
              <a:xfrm>
                <a:off x="7641184" y="4868863"/>
                <a:ext cx="759053" cy="3599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3333CC"/>
                    </a:solidFill>
                    <a:latin typeface="微软雅黑" panose="020B0503020204020204" pitchFamily="34" charset="-122"/>
                    <a:ea typeface="微软雅黑" panose="020B0503020204020204" pitchFamily="34" charset="-122"/>
                  </a:rPr>
                  <a:t>数据</a:t>
                </a:r>
              </a:p>
            </p:txBody>
          </p:sp>
          <p:sp>
            <p:nvSpPr>
              <p:cNvPr id="40028" name="AutoShape 56"/>
              <p:cNvSpPr>
                <a:spLocks noChangeArrowheads="1"/>
              </p:cNvSpPr>
              <p:nvPr/>
            </p:nvSpPr>
            <p:spPr bwMode="auto">
              <a:xfrm>
                <a:off x="7442619" y="5138739"/>
                <a:ext cx="1118160" cy="378324"/>
              </a:xfrm>
              <a:prstGeom prst="leftRightArrow">
                <a:avLst>
                  <a:gd name="adj1" fmla="val 50000"/>
                  <a:gd name="adj2" fmla="val 55909"/>
                </a:avLst>
              </a:prstGeom>
              <a:solidFill>
                <a:schemeClr val="bg1"/>
              </a:solidFill>
              <a:ln w="28575" algn="ctr">
                <a:solidFill>
                  <a:srgbClr val="3333C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grpSp>
          <p:nvGrpSpPr>
            <p:cNvPr id="39960" name="组合 43"/>
            <p:cNvGrpSpPr/>
            <p:nvPr/>
          </p:nvGrpSpPr>
          <p:grpSpPr bwMode="auto">
            <a:xfrm>
              <a:off x="5381625" y="3322510"/>
              <a:ext cx="1077913" cy="703263"/>
              <a:chOff x="7482051" y="3223714"/>
              <a:chExt cx="1077320" cy="606260"/>
            </a:xfrm>
          </p:grpSpPr>
          <p:sp>
            <p:nvSpPr>
              <p:cNvPr id="40025" name="AutoShape 54"/>
              <p:cNvSpPr>
                <a:spLocks noChangeArrowheads="1"/>
              </p:cNvSpPr>
              <p:nvPr/>
            </p:nvSpPr>
            <p:spPr bwMode="auto">
              <a:xfrm>
                <a:off x="7482051" y="3475038"/>
                <a:ext cx="1077320" cy="354936"/>
              </a:xfrm>
              <a:prstGeom prst="leftRightArrow">
                <a:avLst>
                  <a:gd name="adj1" fmla="val 50000"/>
                  <a:gd name="adj2" fmla="val 53876"/>
                </a:avLst>
              </a:prstGeom>
              <a:solidFill>
                <a:schemeClr val="bg1"/>
              </a:solidFill>
              <a:ln w="28575" algn="ctr">
                <a:solidFill>
                  <a:srgbClr val="FF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40026" name="Text Box 57"/>
              <p:cNvSpPr txBox="1">
                <a:spLocks noChangeArrowheads="1"/>
              </p:cNvSpPr>
              <p:nvPr/>
            </p:nvSpPr>
            <p:spPr bwMode="auto">
              <a:xfrm>
                <a:off x="7682024" y="3223714"/>
                <a:ext cx="759052" cy="360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控制</a:t>
                </a:r>
              </a:p>
            </p:txBody>
          </p:sp>
        </p:grpSp>
        <p:grpSp>
          <p:nvGrpSpPr>
            <p:cNvPr id="39961" name="组合 44"/>
            <p:cNvGrpSpPr/>
            <p:nvPr/>
          </p:nvGrpSpPr>
          <p:grpSpPr bwMode="auto">
            <a:xfrm>
              <a:off x="5356225" y="4295648"/>
              <a:ext cx="1133475" cy="766762"/>
              <a:chOff x="7597835" y="1807906"/>
              <a:chExt cx="961535" cy="660644"/>
            </a:xfrm>
          </p:grpSpPr>
          <p:sp>
            <p:nvSpPr>
              <p:cNvPr id="40023" name="Text Box 53"/>
              <p:cNvSpPr txBox="1">
                <a:spLocks noChangeArrowheads="1"/>
              </p:cNvSpPr>
              <p:nvPr/>
            </p:nvSpPr>
            <p:spPr bwMode="auto">
              <a:xfrm>
                <a:off x="7637346" y="1807906"/>
                <a:ext cx="759053" cy="3599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008000"/>
                    </a:solidFill>
                    <a:latin typeface="微软雅黑" panose="020B0503020204020204" pitchFamily="34" charset="-122"/>
                    <a:ea typeface="微软雅黑" panose="020B0503020204020204" pitchFamily="34" charset="-122"/>
                  </a:rPr>
                  <a:t>地址</a:t>
                </a:r>
              </a:p>
            </p:txBody>
          </p:sp>
          <p:sp>
            <p:nvSpPr>
              <p:cNvPr id="40024" name="AutoShape 58"/>
              <p:cNvSpPr>
                <a:spLocks noChangeArrowheads="1"/>
              </p:cNvSpPr>
              <p:nvPr/>
            </p:nvSpPr>
            <p:spPr bwMode="auto">
              <a:xfrm>
                <a:off x="7597835" y="2040659"/>
                <a:ext cx="961535" cy="427891"/>
              </a:xfrm>
              <a:prstGeom prst="rightArrow">
                <a:avLst>
                  <a:gd name="adj1" fmla="val 50000"/>
                  <a:gd name="adj2" fmla="val 58207"/>
                </a:avLst>
              </a:prstGeom>
              <a:solidFill>
                <a:schemeClr val="bg1"/>
              </a:solidFill>
              <a:ln w="28575" algn="ctr">
                <a:solidFill>
                  <a:srgbClr val="008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sp>
          <p:nvSpPr>
            <p:cNvPr id="39962" name="Line 59"/>
            <p:cNvSpPr>
              <a:spLocks noChangeShapeType="1"/>
            </p:cNvSpPr>
            <p:nvPr/>
          </p:nvSpPr>
          <p:spPr bwMode="auto">
            <a:xfrm rot="5400000" flipH="1" flipV="1">
              <a:off x="4769644" y="3277267"/>
              <a:ext cx="0" cy="11160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63" name="Text Box 49"/>
            <p:cNvSpPr txBox="1">
              <a:spLocks noChangeArrowheads="1"/>
            </p:cNvSpPr>
            <p:nvPr/>
          </p:nvSpPr>
          <p:spPr bwMode="auto">
            <a:xfrm>
              <a:off x="2735263" y="2519235"/>
              <a:ext cx="1144587" cy="383002"/>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FF3300"/>
                  </a:solidFill>
                  <a:latin typeface="微软雅黑" panose="020B0503020204020204" pitchFamily="34" charset="-122"/>
                  <a:ea typeface="微软雅黑" panose="020B0503020204020204" pitchFamily="34" charset="-122"/>
                </a:rPr>
                <a:t>    </a:t>
              </a:r>
              <a:endParaRPr lang="en-US" altLang="zh-CN" sz="1600">
                <a:solidFill>
                  <a:schemeClr val="hlink"/>
                </a:solidFill>
                <a:latin typeface="微软雅黑" panose="020B0503020204020204" pitchFamily="34" charset="-122"/>
                <a:ea typeface="微软雅黑" panose="020B0503020204020204" pitchFamily="34" charset="-122"/>
              </a:endParaRPr>
            </a:p>
          </p:txBody>
        </p:sp>
        <p:sp>
          <p:nvSpPr>
            <p:cNvPr id="39964" name="矩形 46"/>
            <p:cNvSpPr>
              <a:spLocks noChangeArrowheads="1"/>
            </p:cNvSpPr>
            <p:nvPr/>
          </p:nvSpPr>
          <p:spPr bwMode="auto">
            <a:xfrm>
              <a:off x="2368550" y="2538285"/>
              <a:ext cx="493713" cy="38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IR</a:t>
              </a:r>
              <a:endParaRPr lang="zh-CN" altLang="en-US" sz="1600">
                <a:solidFill>
                  <a:srgbClr val="FF0000"/>
                </a:solidFill>
                <a:latin typeface="微软雅黑" panose="020B0503020204020204" pitchFamily="34" charset="-122"/>
                <a:ea typeface="微软雅黑" panose="020B0503020204020204" pitchFamily="34" charset="-122"/>
              </a:endParaRPr>
            </a:p>
          </p:txBody>
        </p:sp>
        <p:grpSp>
          <p:nvGrpSpPr>
            <p:cNvPr id="39965" name="Group 73"/>
            <p:cNvGrpSpPr/>
            <p:nvPr/>
          </p:nvGrpSpPr>
          <p:grpSpPr bwMode="auto">
            <a:xfrm>
              <a:off x="6502400" y="2036635"/>
              <a:ext cx="1577975" cy="4030663"/>
              <a:chOff x="4125" y="1565"/>
              <a:chExt cx="994" cy="2539"/>
            </a:xfrm>
          </p:grpSpPr>
          <p:grpSp>
            <p:nvGrpSpPr>
              <p:cNvPr id="40004" name="Group 74"/>
              <p:cNvGrpSpPr/>
              <p:nvPr/>
            </p:nvGrpSpPr>
            <p:grpSpPr bwMode="auto">
              <a:xfrm>
                <a:off x="4125" y="1565"/>
                <a:ext cx="994" cy="2539"/>
                <a:chOff x="4156" y="1565"/>
                <a:chExt cx="1026" cy="2539"/>
              </a:xfrm>
            </p:grpSpPr>
            <p:sp>
              <p:nvSpPr>
                <p:cNvPr id="40006" name="Text Box 75"/>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latin typeface="微软雅黑" panose="020B0503020204020204" pitchFamily="34" charset="-122"/>
                      <a:ea typeface="微软雅黑" panose="020B0503020204020204" pitchFamily="34" charset="-122"/>
                    </a:rPr>
                    <a:t>存储器</a:t>
                  </a:r>
                </a:p>
              </p:txBody>
            </p:sp>
            <p:grpSp>
              <p:nvGrpSpPr>
                <p:cNvPr id="40007" name="Group 76"/>
                <p:cNvGrpSpPr/>
                <p:nvPr/>
              </p:nvGrpSpPr>
              <p:grpSpPr bwMode="auto">
                <a:xfrm>
                  <a:off x="4156" y="1877"/>
                  <a:ext cx="737" cy="2211"/>
                  <a:chOff x="3447" y="1423"/>
                  <a:chExt cx="879" cy="2211"/>
                </a:xfrm>
              </p:grpSpPr>
              <p:sp>
                <p:nvSpPr>
                  <p:cNvPr id="40015"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40016" name="Line 78"/>
                  <p:cNvSpPr>
                    <a:spLocks noChangeShapeType="1"/>
                  </p:cNvSpPr>
                  <p:nvPr/>
                </p:nvSpPr>
                <p:spPr bwMode="auto">
                  <a:xfrm>
                    <a:off x="3447" y="1678"/>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0017" name="Line 79"/>
                  <p:cNvSpPr>
                    <a:spLocks noChangeShapeType="1"/>
                  </p:cNvSpPr>
                  <p:nvPr/>
                </p:nvSpPr>
                <p:spPr bwMode="auto">
                  <a:xfrm>
                    <a:off x="3447" y="196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0018" name="Line 80"/>
                  <p:cNvSpPr>
                    <a:spLocks noChangeShapeType="1"/>
                  </p:cNvSpPr>
                  <p:nvPr/>
                </p:nvSpPr>
                <p:spPr bwMode="auto">
                  <a:xfrm>
                    <a:off x="3447" y="2245"/>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0019" name="Line 81"/>
                  <p:cNvSpPr>
                    <a:spLocks noChangeShapeType="1"/>
                  </p:cNvSpPr>
                  <p:nvPr/>
                </p:nvSpPr>
                <p:spPr bwMode="auto">
                  <a:xfrm>
                    <a:off x="3447" y="252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0020" name="Line 82"/>
                  <p:cNvSpPr>
                    <a:spLocks noChangeShapeType="1"/>
                  </p:cNvSpPr>
                  <p:nvPr/>
                </p:nvSpPr>
                <p:spPr bwMode="auto">
                  <a:xfrm>
                    <a:off x="3447" y="281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0021" name="Line 83"/>
                  <p:cNvSpPr>
                    <a:spLocks noChangeShapeType="1"/>
                  </p:cNvSpPr>
                  <p:nvPr/>
                </p:nvSpPr>
                <p:spPr bwMode="auto">
                  <a:xfrm>
                    <a:off x="3447" y="3096"/>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0022" name="Line 84"/>
                  <p:cNvSpPr>
                    <a:spLocks noChangeShapeType="1"/>
                  </p:cNvSpPr>
                  <p:nvPr/>
                </p:nvSpPr>
                <p:spPr bwMode="auto">
                  <a:xfrm>
                    <a:off x="3447" y="337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40008" name="Text Box 85"/>
                <p:cNvSpPr txBox="1">
                  <a:spLocks noChangeArrowheads="1"/>
                </p:cNvSpPr>
                <p:nvPr/>
              </p:nvSpPr>
              <p:spPr bwMode="auto">
                <a:xfrm>
                  <a:off x="4864" y="1941"/>
                  <a:ext cx="199" cy="2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0</a:t>
                  </a:r>
                </a:p>
              </p:txBody>
            </p:sp>
            <p:sp>
              <p:nvSpPr>
                <p:cNvPr id="40009" name="Text Box 86"/>
                <p:cNvSpPr txBox="1">
                  <a:spLocks noChangeArrowheads="1"/>
                </p:cNvSpPr>
                <p:nvPr/>
              </p:nvSpPr>
              <p:spPr bwMode="auto">
                <a:xfrm>
                  <a:off x="4865" y="2160"/>
                  <a:ext cx="199" cy="2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a:t>
                  </a:r>
                </a:p>
              </p:txBody>
            </p:sp>
            <p:sp>
              <p:nvSpPr>
                <p:cNvPr id="40010" name="Text Box 87"/>
                <p:cNvSpPr txBox="1">
                  <a:spLocks noChangeArrowheads="1"/>
                </p:cNvSpPr>
                <p:nvPr/>
              </p:nvSpPr>
              <p:spPr bwMode="auto">
                <a:xfrm>
                  <a:off x="4865" y="2472"/>
                  <a:ext cx="199" cy="2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2</a:t>
                  </a:r>
                </a:p>
              </p:txBody>
            </p:sp>
            <p:sp>
              <p:nvSpPr>
                <p:cNvPr id="40011" name="Text Box 88"/>
                <p:cNvSpPr txBox="1">
                  <a:spLocks noChangeArrowheads="1"/>
                </p:cNvSpPr>
                <p:nvPr/>
              </p:nvSpPr>
              <p:spPr bwMode="auto">
                <a:xfrm>
                  <a:off x="4864" y="2755"/>
                  <a:ext cx="199" cy="2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3</a:t>
                  </a:r>
                </a:p>
              </p:txBody>
            </p:sp>
            <p:sp>
              <p:nvSpPr>
                <p:cNvPr id="40012" name="Text Box 90"/>
                <p:cNvSpPr txBox="1">
                  <a:spLocks noChangeArrowheads="1"/>
                </p:cNvSpPr>
                <p:nvPr/>
              </p:nvSpPr>
              <p:spPr bwMode="auto">
                <a:xfrm>
                  <a:off x="4865" y="3322"/>
                  <a:ext cx="199" cy="2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en-US" altLang="zh-CN" sz="1600">
                    <a:solidFill>
                      <a:srgbClr val="008000"/>
                    </a:solidFill>
                    <a:latin typeface="微软雅黑" panose="020B0503020204020204" pitchFamily="34" charset="-122"/>
                    <a:ea typeface="微软雅黑" panose="020B0503020204020204" pitchFamily="34" charset="-122"/>
                  </a:endParaRPr>
                </a:p>
              </p:txBody>
            </p:sp>
            <p:sp>
              <p:nvSpPr>
                <p:cNvPr id="40013" name="Text Box 91"/>
                <p:cNvSpPr txBox="1">
                  <a:spLocks noChangeArrowheads="1"/>
                </p:cNvSpPr>
                <p:nvPr/>
              </p:nvSpPr>
              <p:spPr bwMode="auto">
                <a:xfrm>
                  <a:off x="4864" y="3578"/>
                  <a:ext cx="318" cy="2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400" dirty="0">
                      <a:solidFill>
                        <a:srgbClr val="008000"/>
                      </a:solidFill>
                      <a:latin typeface="微软雅黑" panose="020B0503020204020204" pitchFamily="34" charset="-122"/>
                      <a:ea typeface="微软雅黑" panose="020B0503020204020204" pitchFamily="34" charset="-122"/>
                    </a:rPr>
                    <a:t>14</a:t>
                  </a:r>
                </a:p>
              </p:txBody>
            </p:sp>
            <p:sp>
              <p:nvSpPr>
                <p:cNvPr id="40014" name="Text Box 92"/>
                <p:cNvSpPr txBox="1">
                  <a:spLocks noChangeArrowheads="1"/>
                </p:cNvSpPr>
                <p:nvPr/>
              </p:nvSpPr>
              <p:spPr bwMode="auto">
                <a:xfrm>
                  <a:off x="4864" y="3885"/>
                  <a:ext cx="318" cy="2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400" dirty="0">
                      <a:solidFill>
                        <a:srgbClr val="008000"/>
                      </a:solidFill>
                      <a:latin typeface="微软雅黑" panose="020B0503020204020204" pitchFamily="34" charset="-122"/>
                      <a:ea typeface="微软雅黑" panose="020B0503020204020204" pitchFamily="34" charset="-122"/>
                    </a:rPr>
                    <a:t>15</a:t>
                  </a:r>
                </a:p>
              </p:txBody>
            </p:sp>
          </p:grpSp>
          <p:sp>
            <p:nvSpPr>
              <p:cNvPr id="40005"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dirty="0"/>
              </a:p>
            </p:txBody>
          </p:sp>
        </p:grpSp>
        <p:cxnSp>
          <p:nvCxnSpPr>
            <p:cNvPr id="70" name="直接连接符 69"/>
            <p:cNvCxnSpPr/>
            <p:nvPr/>
          </p:nvCxnSpPr>
          <p:spPr>
            <a:xfrm>
              <a:off x="3267075" y="2519236"/>
              <a:ext cx="0" cy="376237"/>
            </a:xfrm>
            <a:prstGeom prst="line">
              <a:avLst/>
            </a:prstGeom>
            <a:ln w="25400"/>
          </p:spPr>
          <p:style>
            <a:lnRef idx="1">
              <a:schemeClr val="dk1"/>
            </a:lnRef>
            <a:fillRef idx="0">
              <a:schemeClr val="dk1"/>
            </a:fillRef>
            <a:effectRef idx="0">
              <a:schemeClr val="dk1"/>
            </a:effectRef>
            <a:fontRef idx="minor">
              <a:schemeClr val="tx1"/>
            </a:fontRef>
          </p:style>
        </p:cxnSp>
        <p:sp>
          <p:nvSpPr>
            <p:cNvPr id="39967" name="矩形 70"/>
            <p:cNvSpPr>
              <a:spLocks noChangeArrowheads="1"/>
            </p:cNvSpPr>
            <p:nvPr/>
          </p:nvSpPr>
          <p:spPr bwMode="auto">
            <a:xfrm>
              <a:off x="2681288" y="2550985"/>
              <a:ext cx="571501" cy="38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OP</a:t>
              </a:r>
              <a:endParaRPr lang="zh-CN" altLang="en-US" sz="1600">
                <a:solidFill>
                  <a:srgbClr val="FF0000"/>
                </a:solidFill>
                <a:latin typeface="微软雅黑" panose="020B0503020204020204" pitchFamily="34" charset="-122"/>
                <a:ea typeface="微软雅黑" panose="020B0503020204020204" pitchFamily="34" charset="-122"/>
              </a:endParaRPr>
            </a:p>
          </p:txBody>
        </p:sp>
        <p:sp>
          <p:nvSpPr>
            <p:cNvPr id="39968" name="矩形 72"/>
            <p:cNvSpPr>
              <a:spLocks noChangeArrowheads="1"/>
            </p:cNvSpPr>
            <p:nvPr/>
          </p:nvSpPr>
          <p:spPr bwMode="auto">
            <a:xfrm>
              <a:off x="3219449" y="2520823"/>
              <a:ext cx="754062" cy="38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addr</a:t>
              </a:r>
              <a:endParaRPr lang="zh-CN" altLang="en-US" sz="1600">
                <a:solidFill>
                  <a:srgbClr val="FF0000"/>
                </a:solidFill>
                <a:latin typeface="微软雅黑" panose="020B0503020204020204" pitchFamily="34" charset="-122"/>
                <a:ea typeface="微软雅黑" panose="020B0503020204020204" pitchFamily="34" charset="-122"/>
              </a:endParaRPr>
            </a:p>
          </p:txBody>
        </p:sp>
        <p:grpSp>
          <p:nvGrpSpPr>
            <p:cNvPr id="39969" name="Group 7"/>
            <p:cNvGrpSpPr/>
            <p:nvPr/>
          </p:nvGrpSpPr>
          <p:grpSpPr bwMode="auto">
            <a:xfrm>
              <a:off x="7993063" y="3052635"/>
              <a:ext cx="1028700" cy="800100"/>
              <a:chOff x="5035" y="1579"/>
              <a:chExt cx="648" cy="504"/>
            </a:xfrm>
          </p:grpSpPr>
          <p:sp>
            <p:nvSpPr>
              <p:cNvPr id="40002" name="Text Box 8"/>
              <p:cNvSpPr txBox="1">
                <a:spLocks noChangeArrowheads="1"/>
              </p:cNvSpPr>
              <p:nvPr/>
            </p:nvSpPr>
            <p:spPr bwMode="auto">
              <a:xfrm>
                <a:off x="5261" y="1579"/>
                <a:ext cx="422" cy="504"/>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输入</a:t>
                </a: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40003"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zh-CN" altLang="en-US" sz="1600">
                  <a:solidFill>
                    <a:srgbClr val="CC3300"/>
                  </a:solidFill>
                  <a:latin typeface="微软雅黑" panose="020B0503020204020204" pitchFamily="34" charset="-122"/>
                  <a:ea typeface="微软雅黑" panose="020B0503020204020204" pitchFamily="34" charset="-122"/>
                </a:endParaRPr>
              </a:p>
            </p:txBody>
          </p:sp>
        </p:grpSp>
        <p:grpSp>
          <p:nvGrpSpPr>
            <p:cNvPr id="39970" name="Group 10"/>
            <p:cNvGrpSpPr/>
            <p:nvPr/>
          </p:nvGrpSpPr>
          <p:grpSpPr bwMode="auto">
            <a:xfrm>
              <a:off x="7991475" y="4357560"/>
              <a:ext cx="990600" cy="800100"/>
              <a:chOff x="5034" y="2415"/>
              <a:chExt cx="624" cy="504"/>
            </a:xfrm>
          </p:grpSpPr>
          <p:sp>
            <p:nvSpPr>
              <p:cNvPr id="40000" name="Text Box 11"/>
              <p:cNvSpPr txBox="1">
                <a:spLocks noChangeArrowheads="1"/>
              </p:cNvSpPr>
              <p:nvPr/>
            </p:nvSpPr>
            <p:spPr bwMode="auto">
              <a:xfrm>
                <a:off x="5261" y="2415"/>
                <a:ext cx="397" cy="504"/>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输出</a:t>
                </a:r>
                <a:endParaRPr lang="en-US" altLang="zh-CN" sz="2000">
                  <a:solidFill>
                    <a:srgbClr val="CC33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40001"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81" name="直接连接符 80"/>
            <p:cNvCxnSpPr/>
            <p:nvPr/>
          </p:nvCxnSpPr>
          <p:spPr>
            <a:xfrm>
              <a:off x="7745413" y="4452810"/>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459160"/>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39973" name="Line 39"/>
            <p:cNvSpPr>
              <a:spLocks noChangeShapeType="1"/>
            </p:cNvSpPr>
            <p:nvPr/>
          </p:nvSpPr>
          <p:spPr bwMode="auto">
            <a:xfrm rot="-5400000">
              <a:off x="2044700" y="4763960"/>
              <a:ext cx="0" cy="35242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74" name="Line 40"/>
            <p:cNvSpPr>
              <a:spLocks noChangeShapeType="1"/>
            </p:cNvSpPr>
            <p:nvPr/>
          </p:nvSpPr>
          <p:spPr bwMode="auto">
            <a:xfrm rot="16200000" flipV="1">
              <a:off x="3532187" y="6253036"/>
              <a:ext cx="50482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75" name="Line 41"/>
            <p:cNvSpPr>
              <a:spLocks noChangeShapeType="1"/>
            </p:cNvSpPr>
            <p:nvPr/>
          </p:nvSpPr>
          <p:spPr bwMode="auto">
            <a:xfrm rot="-5400000" flipH="1" flipV="1">
              <a:off x="1072878" y="6270498"/>
              <a:ext cx="517525" cy="0"/>
            </a:xfrm>
            <a:prstGeom prst="line">
              <a:avLst/>
            </a:prstGeom>
            <a:noFill/>
            <a:ln w="34925">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76" name="Line 51"/>
            <p:cNvSpPr>
              <a:spLocks noChangeShapeType="1"/>
            </p:cNvSpPr>
            <p:nvPr/>
          </p:nvSpPr>
          <p:spPr bwMode="auto">
            <a:xfrm flipV="1">
              <a:off x="276225" y="2125535"/>
              <a:ext cx="0" cy="4429125"/>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77" name="Line 39"/>
            <p:cNvSpPr>
              <a:spLocks noChangeShapeType="1"/>
            </p:cNvSpPr>
            <p:nvPr/>
          </p:nvSpPr>
          <p:spPr bwMode="auto">
            <a:xfrm rot="-5400000">
              <a:off x="2530475" y="-158877"/>
              <a:ext cx="19050" cy="45148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78" name="Line 40"/>
            <p:cNvSpPr>
              <a:spLocks noChangeShapeType="1"/>
            </p:cNvSpPr>
            <p:nvPr/>
          </p:nvSpPr>
          <p:spPr bwMode="auto">
            <a:xfrm rot="5400000" flipV="1">
              <a:off x="4545806" y="2305717"/>
              <a:ext cx="503237"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79" name="Line 40"/>
            <p:cNvSpPr>
              <a:spLocks noChangeShapeType="1"/>
            </p:cNvSpPr>
            <p:nvPr/>
          </p:nvSpPr>
          <p:spPr bwMode="auto">
            <a:xfrm rot="5400000">
              <a:off x="927100" y="2665285"/>
              <a:ext cx="1079500"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0" name="Line 33"/>
            <p:cNvSpPr>
              <a:spLocks noChangeShapeType="1"/>
            </p:cNvSpPr>
            <p:nvPr/>
          </p:nvSpPr>
          <p:spPr bwMode="auto">
            <a:xfrm flipH="1">
              <a:off x="3851275" y="2692273"/>
              <a:ext cx="39687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1" name="Line 40"/>
            <p:cNvSpPr>
              <a:spLocks noChangeShapeType="1"/>
            </p:cNvSpPr>
            <p:nvPr/>
          </p:nvSpPr>
          <p:spPr bwMode="auto">
            <a:xfrm rot="5400000" flipV="1">
              <a:off x="2673350" y="3241548"/>
              <a:ext cx="6477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2" name="Line 50"/>
            <p:cNvSpPr>
              <a:spLocks noChangeShapeType="1"/>
            </p:cNvSpPr>
            <p:nvPr/>
          </p:nvSpPr>
          <p:spPr bwMode="auto">
            <a:xfrm rot="10800000" flipH="1">
              <a:off x="3556000" y="4763960"/>
              <a:ext cx="1008063"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3" name="Line 40"/>
            <p:cNvSpPr>
              <a:spLocks noChangeShapeType="1"/>
            </p:cNvSpPr>
            <p:nvPr/>
          </p:nvSpPr>
          <p:spPr bwMode="auto">
            <a:xfrm rot="5400000" flipV="1">
              <a:off x="3338950" y="3104585"/>
              <a:ext cx="396000"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4" name="Line 50"/>
            <p:cNvSpPr>
              <a:spLocks noChangeShapeType="1"/>
            </p:cNvSpPr>
            <p:nvPr/>
          </p:nvSpPr>
          <p:spPr bwMode="auto">
            <a:xfrm rot="10800000" flipH="1">
              <a:off x="3528363" y="3293935"/>
              <a:ext cx="14040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5" name="Line 40"/>
            <p:cNvSpPr>
              <a:spLocks noChangeShapeType="1"/>
            </p:cNvSpPr>
            <p:nvPr/>
          </p:nvSpPr>
          <p:spPr bwMode="auto">
            <a:xfrm rot="5400000">
              <a:off x="4266406" y="3944017"/>
              <a:ext cx="1331913"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6" name="Line 59"/>
            <p:cNvSpPr>
              <a:spLocks noChangeShapeType="1"/>
            </p:cNvSpPr>
            <p:nvPr/>
          </p:nvSpPr>
          <p:spPr bwMode="auto">
            <a:xfrm rot="5400000" flipV="1">
              <a:off x="2552038" y="3485359"/>
              <a:ext cx="0" cy="576000"/>
            </a:xfrm>
            <a:prstGeom prst="line">
              <a:avLst/>
            </a:prstGeom>
            <a:noFill/>
            <a:ln w="38100">
              <a:solidFill>
                <a:srgbClr val="FF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7" name="Line 59"/>
            <p:cNvSpPr>
              <a:spLocks noChangeShapeType="1"/>
            </p:cNvSpPr>
            <p:nvPr/>
          </p:nvSpPr>
          <p:spPr bwMode="auto">
            <a:xfrm rot="-5400000" flipH="1" flipV="1">
              <a:off x="2042319" y="5609304"/>
              <a:ext cx="0" cy="4683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8" name="Line 40"/>
            <p:cNvSpPr>
              <a:spLocks noChangeShapeType="1"/>
            </p:cNvSpPr>
            <p:nvPr/>
          </p:nvSpPr>
          <p:spPr bwMode="auto">
            <a:xfrm rot="5400000">
              <a:off x="1250426" y="4799124"/>
              <a:ext cx="2052638" cy="0"/>
            </a:xfrm>
            <a:prstGeom prst="line">
              <a:avLst/>
            </a:prstGeom>
            <a:noFill/>
            <a:ln w="381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89" name="Line 50"/>
            <p:cNvSpPr>
              <a:spLocks noChangeShapeType="1"/>
            </p:cNvSpPr>
            <p:nvPr/>
          </p:nvSpPr>
          <p:spPr bwMode="auto">
            <a:xfrm rot="10800000" flipH="1">
              <a:off x="2609850" y="5843460"/>
              <a:ext cx="4318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90" name="Line 40"/>
            <p:cNvSpPr>
              <a:spLocks noChangeShapeType="1"/>
            </p:cNvSpPr>
            <p:nvPr/>
          </p:nvSpPr>
          <p:spPr bwMode="auto">
            <a:xfrm rot="5400000">
              <a:off x="1638300" y="4906836"/>
              <a:ext cx="1908175"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91" name="Line 50"/>
            <p:cNvSpPr>
              <a:spLocks noChangeShapeType="1"/>
            </p:cNvSpPr>
            <p:nvPr/>
          </p:nvSpPr>
          <p:spPr bwMode="auto">
            <a:xfrm rot="10800000" flipH="1">
              <a:off x="2573338" y="3959098"/>
              <a:ext cx="288925"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92" name="Line 59"/>
            <p:cNvSpPr>
              <a:spLocks noChangeShapeType="1"/>
            </p:cNvSpPr>
            <p:nvPr/>
          </p:nvSpPr>
          <p:spPr bwMode="auto">
            <a:xfrm rot="5400000" flipH="1" flipV="1">
              <a:off x="6250782" y="6140124"/>
              <a:ext cx="0" cy="1116013"/>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93" name="Text Box 57"/>
            <p:cNvSpPr txBox="1">
              <a:spLocks noChangeArrowheads="1"/>
            </p:cNvSpPr>
            <p:nvPr/>
          </p:nvSpPr>
          <p:spPr bwMode="auto">
            <a:xfrm>
              <a:off x="6832600" y="6494335"/>
              <a:ext cx="1700213" cy="4178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控制信号线</a:t>
              </a:r>
            </a:p>
          </p:txBody>
        </p:sp>
        <p:sp>
          <p:nvSpPr>
            <p:cNvPr id="116" name="矩形 115"/>
            <p:cNvSpPr/>
            <p:nvPr/>
          </p:nvSpPr>
          <p:spPr>
            <a:xfrm>
              <a:off x="161925" y="1431798"/>
              <a:ext cx="5172075" cy="5311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39995" name="Text Box 57"/>
            <p:cNvSpPr txBox="1">
              <a:spLocks noChangeArrowheads="1"/>
            </p:cNvSpPr>
            <p:nvPr/>
          </p:nvSpPr>
          <p:spPr bwMode="auto">
            <a:xfrm>
              <a:off x="207963" y="1500060"/>
              <a:ext cx="2563812" cy="4178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中央处理器（</a:t>
              </a:r>
              <a:r>
                <a:rPr lang="en-US" altLang="zh-CN" sz="1800">
                  <a:solidFill>
                    <a:srgbClr val="FF3300"/>
                  </a:solidFill>
                  <a:latin typeface="微软雅黑" panose="020B0503020204020204" pitchFamily="34" charset="-122"/>
                  <a:ea typeface="微软雅黑" panose="020B0503020204020204" pitchFamily="34" charset="-122"/>
                </a:rPr>
                <a:t>CPU</a:t>
              </a:r>
              <a:r>
                <a:rPr lang="zh-CN" altLang="en-US" sz="1800">
                  <a:solidFill>
                    <a:srgbClr val="FF3300"/>
                  </a:solidFill>
                  <a:latin typeface="微软雅黑" panose="020B0503020204020204" pitchFamily="34" charset="-122"/>
                  <a:ea typeface="微软雅黑" panose="020B0503020204020204" pitchFamily="34" charset="-122"/>
                </a:rPr>
                <a:t>）</a:t>
              </a:r>
            </a:p>
          </p:txBody>
        </p:sp>
        <p:sp>
          <p:nvSpPr>
            <p:cNvPr id="39996" name="Text Box 61"/>
            <p:cNvSpPr txBox="1">
              <a:spLocks noChangeArrowheads="1"/>
            </p:cNvSpPr>
            <p:nvPr/>
          </p:nvSpPr>
          <p:spPr bwMode="auto">
            <a:xfrm>
              <a:off x="926595" y="6015905"/>
              <a:ext cx="617537"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F</a:t>
              </a:r>
            </a:p>
          </p:txBody>
        </p:sp>
        <p:sp>
          <p:nvSpPr>
            <p:cNvPr id="39997" name="Text Box 61"/>
            <p:cNvSpPr txBox="1">
              <a:spLocks noChangeArrowheads="1"/>
            </p:cNvSpPr>
            <p:nvPr/>
          </p:nvSpPr>
          <p:spPr bwMode="auto">
            <a:xfrm>
              <a:off x="619125" y="4800473"/>
              <a:ext cx="617538"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a:t>
              </a:r>
            </a:p>
          </p:txBody>
        </p:sp>
        <p:sp>
          <p:nvSpPr>
            <p:cNvPr id="39998" name="Text Box 61"/>
            <p:cNvSpPr txBox="1">
              <a:spLocks noChangeArrowheads="1"/>
            </p:cNvSpPr>
            <p:nvPr/>
          </p:nvSpPr>
          <p:spPr bwMode="auto">
            <a:xfrm>
              <a:off x="1785938" y="4789360"/>
              <a:ext cx="619125"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B</a:t>
              </a:r>
            </a:p>
          </p:txBody>
        </p:sp>
        <p:sp>
          <p:nvSpPr>
            <p:cNvPr id="39999" name="Text Box 61"/>
            <p:cNvSpPr txBox="1">
              <a:spLocks noChangeArrowheads="1"/>
            </p:cNvSpPr>
            <p:nvPr/>
          </p:nvSpPr>
          <p:spPr bwMode="auto">
            <a:xfrm>
              <a:off x="1738313" y="5837110"/>
              <a:ext cx="1262062" cy="46196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ALUop</a:t>
              </a:r>
            </a:p>
          </p:txBody>
        </p:sp>
      </p:grpSp>
      <p:sp>
        <p:nvSpPr>
          <p:cNvPr id="127" name="Text Box 96"/>
          <p:cNvSpPr txBox="1">
            <a:spLocks noChangeArrowheads="1"/>
          </p:cNvSpPr>
          <p:nvPr/>
        </p:nvSpPr>
        <p:spPr bwMode="auto">
          <a:xfrm>
            <a:off x="604026" y="1343158"/>
            <a:ext cx="884713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dirty="0">
                <a:solidFill>
                  <a:srgbClr val="C00000"/>
                </a:solidFill>
                <a:latin typeface="微软雅黑" panose="020B0503020204020204" pitchFamily="34" charset="-122"/>
                <a:ea typeface="微软雅黑" panose="020B0503020204020204" pitchFamily="34" charset="-122"/>
              </a:rPr>
              <a:t>8</a:t>
            </a:r>
            <a:r>
              <a:rPr lang="zh-CN" altLang="en-US" sz="2000" dirty="0">
                <a:solidFill>
                  <a:srgbClr val="C00000"/>
                </a:solidFill>
                <a:latin typeface="微软雅黑" panose="020B0503020204020204" pitchFamily="34" charset="-122"/>
                <a:ea typeface="微软雅黑" panose="020B0503020204020204" pitchFamily="34" charset="-122"/>
              </a:rPr>
              <a:t>位模型机</a:t>
            </a:r>
            <a:r>
              <a:rPr lang="en-US" altLang="zh-CN" sz="2000" dirty="0">
                <a:solidFill>
                  <a:srgbClr val="C00000"/>
                </a:solidFill>
                <a:latin typeface="微软雅黑" panose="020B0503020204020204" pitchFamily="34" charset="-122"/>
                <a:ea typeface="微软雅黑" panose="020B0503020204020204" pitchFamily="34" charset="-122"/>
              </a:rPr>
              <a:t>M</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3333CC"/>
                </a:solidFill>
                <a:latin typeface="微软雅黑" panose="020B0503020204020204" pitchFamily="34" charset="-122"/>
                <a:ea typeface="微软雅黑" panose="020B0503020204020204" pitchFamily="34" charset="-122"/>
              </a:rPr>
              <a:t>8</a:t>
            </a:r>
            <a:r>
              <a:rPr lang="zh-CN" altLang="en-US" sz="2000" dirty="0">
                <a:solidFill>
                  <a:srgbClr val="3333CC"/>
                </a:solidFill>
                <a:latin typeface="微软雅黑" panose="020B0503020204020204" pitchFamily="34" charset="-122"/>
                <a:ea typeface="微软雅黑" panose="020B0503020204020204" pitchFamily="34" charset="-122"/>
              </a:rPr>
              <a:t>位定长指令字，</a:t>
            </a:r>
            <a:r>
              <a:rPr lang="en-US" altLang="zh-CN" sz="2000" dirty="0">
                <a:solidFill>
                  <a:srgbClr val="3333CC"/>
                </a:solidFill>
                <a:latin typeface="微软雅黑" panose="020B0503020204020204" pitchFamily="34" charset="-122"/>
                <a:ea typeface="微软雅黑" panose="020B0503020204020204" pitchFamily="34" charset="-122"/>
              </a:rPr>
              <a:t>4</a:t>
            </a:r>
            <a:r>
              <a:rPr lang="zh-CN" altLang="en-US" sz="2000" dirty="0">
                <a:solidFill>
                  <a:srgbClr val="3333CC"/>
                </a:solidFill>
                <a:latin typeface="微软雅黑" panose="020B0503020204020204" pitchFamily="34" charset="-122"/>
                <a:ea typeface="微软雅黑" panose="020B0503020204020204" pitchFamily="34" charset="-122"/>
              </a:rPr>
              <a:t>个</a:t>
            </a:r>
            <a:r>
              <a:rPr lang="en-US" altLang="zh-CN" sz="2000" dirty="0">
                <a:solidFill>
                  <a:srgbClr val="3333CC"/>
                </a:solidFill>
                <a:latin typeface="微软雅黑" panose="020B0503020204020204" pitchFamily="34" charset="-122"/>
                <a:ea typeface="微软雅黑" panose="020B0503020204020204" pitchFamily="34" charset="-122"/>
              </a:rPr>
              <a:t>GPR</a:t>
            </a:r>
            <a:r>
              <a:rPr lang="zh-CN" altLang="en-US" sz="2000" dirty="0">
                <a:solidFill>
                  <a:srgbClr val="3333CC"/>
                </a:solidFill>
                <a:latin typeface="微软雅黑" panose="020B0503020204020204" pitchFamily="34" charset="-122"/>
                <a:ea typeface="微软雅黑" panose="020B0503020204020204" pitchFamily="34" charset="-122"/>
              </a:rPr>
              <a:t>，</a:t>
            </a:r>
            <a:r>
              <a:rPr lang="en-US" altLang="zh-CN" sz="2000" dirty="0">
                <a:solidFill>
                  <a:srgbClr val="3333CC"/>
                </a:solidFill>
                <a:latin typeface="微软雅黑" panose="020B0503020204020204" pitchFamily="34" charset="-122"/>
                <a:ea typeface="微软雅黑" panose="020B0503020204020204" pitchFamily="34" charset="-122"/>
              </a:rPr>
              <a:t>16</a:t>
            </a:r>
            <a:r>
              <a:rPr lang="zh-CN" altLang="en-US" sz="2000" dirty="0">
                <a:solidFill>
                  <a:srgbClr val="3333CC"/>
                </a:solidFill>
                <a:latin typeface="微软雅黑" panose="020B0503020204020204" pitchFamily="34" charset="-122"/>
                <a:ea typeface="微软雅黑" panose="020B0503020204020204" pitchFamily="34" charset="-122"/>
              </a:rPr>
              <a:t>个主存单元</a:t>
            </a:r>
          </a:p>
        </p:txBody>
      </p:sp>
      <p:sp>
        <p:nvSpPr>
          <p:cNvPr id="39941" name="Line 59"/>
          <p:cNvSpPr>
            <a:spLocks noChangeShapeType="1"/>
          </p:cNvSpPr>
          <p:nvPr/>
        </p:nvSpPr>
        <p:spPr bwMode="auto">
          <a:xfrm rot="5400000" flipH="1" flipV="1">
            <a:off x="5922066" y="5400442"/>
            <a:ext cx="0" cy="1116012"/>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39942" name="Text Box 57"/>
          <p:cNvSpPr txBox="1">
            <a:spLocks noChangeArrowheads="1"/>
          </p:cNvSpPr>
          <p:nvPr/>
        </p:nvSpPr>
        <p:spPr bwMode="auto">
          <a:xfrm>
            <a:off x="6514997" y="5733023"/>
            <a:ext cx="17018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dirty="0">
                <a:solidFill>
                  <a:srgbClr val="0000FF"/>
                </a:solidFill>
                <a:latin typeface="微软雅黑" panose="020B0503020204020204" pitchFamily="34" charset="-122"/>
                <a:ea typeface="微软雅黑" panose="020B0503020204020204" pitchFamily="34" charset="-122"/>
              </a:rPr>
              <a:t>数据传送线</a:t>
            </a:r>
          </a:p>
        </p:txBody>
      </p:sp>
      <p:sp>
        <p:nvSpPr>
          <p:cNvPr id="39943" name="Line 59"/>
          <p:cNvSpPr>
            <a:spLocks noChangeShapeType="1"/>
          </p:cNvSpPr>
          <p:nvPr/>
        </p:nvSpPr>
        <p:spPr bwMode="auto">
          <a:xfrm rot="10800000" flipH="1" flipV="1">
            <a:off x="3394879" y="3864009"/>
            <a:ext cx="0" cy="539750"/>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96"/>
          <p:cNvSpPr txBox="1">
            <a:spLocks noChangeArrowheads="1"/>
          </p:cNvSpPr>
          <p:nvPr/>
        </p:nvSpPr>
        <p:spPr bwMode="auto">
          <a:xfrm>
            <a:off x="171450" y="1227774"/>
            <a:ext cx="7004050"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solidFill>
                  <a:srgbClr val="3333CC"/>
                </a:solidFill>
                <a:latin typeface="微软雅黑" panose="020B0503020204020204" pitchFamily="34" charset="-122"/>
                <a:ea typeface="微软雅黑" panose="020B0503020204020204" pitchFamily="34" charset="-122"/>
              </a:rPr>
              <a:t>假设模型机</a:t>
            </a:r>
            <a:r>
              <a:rPr lang="en-US" altLang="zh-CN" dirty="0">
                <a:solidFill>
                  <a:srgbClr val="3333CC"/>
                </a:solidFill>
                <a:latin typeface="微软雅黑" panose="020B0503020204020204" pitchFamily="34" charset="-122"/>
                <a:ea typeface="微软雅黑" panose="020B0503020204020204" pitchFamily="34" charset="-122"/>
              </a:rPr>
              <a:t>M</a:t>
            </a:r>
            <a:r>
              <a:rPr lang="zh-CN" altLang="en-US" dirty="0">
                <a:solidFill>
                  <a:srgbClr val="3333CC"/>
                </a:solidFill>
                <a:latin typeface="微软雅黑" panose="020B0503020204020204" pitchFamily="34" charset="-122"/>
                <a:ea typeface="微软雅黑" panose="020B0503020204020204" pitchFamily="34" charset="-122"/>
              </a:rPr>
              <a:t>中</a:t>
            </a:r>
            <a:r>
              <a:rPr lang="en-US" altLang="zh-CN" dirty="0">
                <a:solidFill>
                  <a:srgbClr val="3333CC"/>
                </a:solidFill>
                <a:latin typeface="微软雅黑" panose="020B0503020204020204" pitchFamily="34" charset="-122"/>
                <a:ea typeface="微软雅黑" panose="020B0503020204020204" pitchFamily="34" charset="-122"/>
              </a:rPr>
              <a:t>8</a:t>
            </a:r>
            <a:r>
              <a:rPr lang="zh-CN" altLang="en-US" dirty="0">
                <a:solidFill>
                  <a:srgbClr val="3333CC"/>
                </a:solidFill>
                <a:latin typeface="微软雅黑" panose="020B0503020204020204" pitchFamily="34" charset="-122"/>
                <a:ea typeface="微软雅黑" panose="020B0503020204020204" pitchFamily="34" charset="-122"/>
              </a:rPr>
              <a:t>位指令，格式有两种：</a:t>
            </a:r>
            <a:r>
              <a:rPr lang="en-US" altLang="zh-CN" dirty="0">
                <a:solidFill>
                  <a:srgbClr val="3333CC"/>
                </a:solidFill>
                <a:latin typeface="微软雅黑" panose="020B0503020204020204" pitchFamily="34" charset="-122"/>
                <a:ea typeface="微软雅黑" panose="020B0503020204020204" pitchFamily="34" charset="-122"/>
              </a:rPr>
              <a:t>R</a:t>
            </a:r>
            <a:r>
              <a:rPr lang="zh-CN" altLang="en-US" dirty="0">
                <a:solidFill>
                  <a:srgbClr val="3333CC"/>
                </a:solidFill>
                <a:latin typeface="微软雅黑" panose="020B0503020204020204" pitchFamily="34" charset="-122"/>
                <a:ea typeface="微软雅黑" panose="020B0503020204020204" pitchFamily="34" charset="-122"/>
              </a:rPr>
              <a:t>型、</a:t>
            </a:r>
            <a:r>
              <a:rPr lang="en-US" altLang="zh-CN" dirty="0">
                <a:solidFill>
                  <a:srgbClr val="3333CC"/>
                </a:solidFill>
                <a:latin typeface="微软雅黑" panose="020B0503020204020204" pitchFamily="34" charset="-122"/>
                <a:ea typeface="微软雅黑" panose="020B0503020204020204" pitchFamily="34" charset="-122"/>
              </a:rPr>
              <a:t>M</a:t>
            </a:r>
            <a:r>
              <a:rPr lang="zh-CN" altLang="en-US" dirty="0">
                <a:solidFill>
                  <a:srgbClr val="3333CC"/>
                </a:solidFill>
                <a:latin typeface="微软雅黑" panose="020B0503020204020204" pitchFamily="34" charset="-122"/>
                <a:ea typeface="微软雅黑" panose="020B0503020204020204" pitchFamily="34" charset="-122"/>
              </a:rPr>
              <a:t>型</a:t>
            </a:r>
          </a:p>
        </p:txBody>
      </p:sp>
      <p:graphicFrame>
        <p:nvGraphicFramePr>
          <p:cNvPr id="2" name="表格 1"/>
          <p:cNvGraphicFramePr>
            <a:graphicFrameLocks noGrp="1"/>
          </p:cNvGraphicFramePr>
          <p:nvPr>
            <p:extLst>
              <p:ext uri="{D42A27DB-BD31-4B8C-83A1-F6EECF244321}">
                <p14:modId xmlns:p14="http://schemas.microsoft.com/office/powerpoint/2010/main" val="3297494987"/>
              </p:ext>
            </p:extLst>
          </p:nvPr>
        </p:nvGraphicFramePr>
        <p:xfrm>
          <a:off x="228286" y="1777659"/>
          <a:ext cx="8801100" cy="1935162"/>
        </p:xfrm>
        <a:graphic>
          <a:graphicData uri="http://schemas.openxmlformats.org/drawingml/2006/table">
            <a:tbl>
              <a:tblPr firstRow="1" firstCol="1" lastRow="1" lastCol="1" bandRow="1" bandCol="1">
                <a:tableStyleId>{5C22544A-7EE6-4342-B048-85BDC9FD1C3A}</a:tableStyleId>
              </a:tblPr>
              <a:tblGrid>
                <a:gridCol w="709445">
                  <a:extLst>
                    <a:ext uri="{9D8B030D-6E8A-4147-A177-3AD203B41FA5}">
                      <a16:colId xmlns:a16="http://schemas.microsoft.com/office/drawing/2014/main" val="20000"/>
                    </a:ext>
                  </a:extLst>
                </a:gridCol>
                <a:gridCol w="889790">
                  <a:extLst>
                    <a:ext uri="{9D8B030D-6E8A-4147-A177-3AD203B41FA5}">
                      <a16:colId xmlns:a16="http://schemas.microsoft.com/office/drawing/2014/main" val="20001"/>
                    </a:ext>
                  </a:extLst>
                </a:gridCol>
                <a:gridCol w="580818">
                  <a:extLst>
                    <a:ext uri="{9D8B030D-6E8A-4147-A177-3AD203B41FA5}">
                      <a16:colId xmlns:a16="http://schemas.microsoft.com/office/drawing/2014/main" val="20002"/>
                    </a:ext>
                  </a:extLst>
                </a:gridCol>
                <a:gridCol w="612642">
                  <a:extLst>
                    <a:ext uri="{9D8B030D-6E8A-4147-A177-3AD203B41FA5}">
                      <a16:colId xmlns:a16="http://schemas.microsoft.com/office/drawing/2014/main" val="20003"/>
                    </a:ext>
                  </a:extLst>
                </a:gridCol>
                <a:gridCol w="6008405">
                  <a:extLst>
                    <a:ext uri="{9D8B030D-6E8A-4147-A177-3AD203B41FA5}">
                      <a16:colId xmlns:a16="http://schemas.microsoft.com/office/drawing/2014/main" val="20004"/>
                    </a:ext>
                  </a:extLst>
                </a:gridCol>
              </a:tblGrid>
              <a:tr h="604913">
                <a:tc>
                  <a:txBody>
                    <a:bodyPr/>
                    <a:lstStyle/>
                    <a:p>
                      <a:pPr algn="ctr">
                        <a:spcAft>
                          <a:spcPts val="0"/>
                        </a:spcAft>
                      </a:pPr>
                      <a:r>
                        <a:rPr lang="zh-CN" sz="2000" b="1" kern="100" dirty="0">
                          <a:solidFill>
                            <a:schemeClr val="tx1"/>
                          </a:solidFill>
                          <a:effectLst/>
                          <a:latin typeface="微软雅黑" panose="020B0503020204020204" pitchFamily="34" charset="-122"/>
                          <a:ea typeface="微软雅黑" panose="020B0503020204020204" pitchFamily="34" charset="-122"/>
                        </a:rPr>
                        <a:t>格式</a:t>
                      </a:r>
                    </a:p>
                  </a:txBody>
                  <a:tcPr marL="17779" marR="17779" marT="0" marB="0" anchor="ctr">
                    <a:solidFill>
                      <a:schemeClr val="bg2">
                        <a:alpha val="21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4</a:t>
                      </a:r>
                      <a:r>
                        <a:rPr lang="zh-CN" sz="2000" b="1" kern="100" dirty="0">
                          <a:solidFill>
                            <a:schemeClr val="tx1"/>
                          </a:solidFill>
                          <a:effectLst/>
                          <a:latin typeface="微软雅黑" panose="020B0503020204020204" pitchFamily="34" charset="-122"/>
                          <a:ea typeface="微软雅黑" panose="020B0503020204020204" pitchFamily="34" charset="-122"/>
                        </a:rPr>
                        <a:t>位</a:t>
                      </a:r>
                    </a:p>
                  </a:txBody>
                  <a:tcPr marL="17779" marR="17779" marT="0" marB="0" anchor="ctr">
                    <a:solidFill>
                      <a:schemeClr val="bg2">
                        <a:alpha val="21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2</a:t>
                      </a:r>
                      <a:r>
                        <a:rPr lang="zh-CN" sz="2000" b="1" kern="100" dirty="0">
                          <a:solidFill>
                            <a:schemeClr val="tx1"/>
                          </a:solidFill>
                          <a:effectLst/>
                          <a:latin typeface="微软雅黑" panose="020B0503020204020204" pitchFamily="34" charset="-122"/>
                          <a:ea typeface="微软雅黑" panose="020B0503020204020204" pitchFamily="34" charset="-122"/>
                        </a:rPr>
                        <a:t>位</a:t>
                      </a:r>
                    </a:p>
                  </a:txBody>
                  <a:tcPr marL="17779" marR="17779" marT="0" marB="0" anchor="ctr">
                    <a:solidFill>
                      <a:schemeClr val="bg2">
                        <a:alpha val="21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2</a:t>
                      </a:r>
                      <a:r>
                        <a:rPr lang="zh-CN" sz="2000" b="1" kern="100" dirty="0">
                          <a:solidFill>
                            <a:schemeClr val="tx1"/>
                          </a:solidFill>
                          <a:effectLst/>
                          <a:latin typeface="微软雅黑" panose="020B0503020204020204" pitchFamily="34" charset="-122"/>
                          <a:ea typeface="微软雅黑" panose="020B0503020204020204" pitchFamily="34" charset="-122"/>
                        </a:rPr>
                        <a:t>位</a:t>
                      </a:r>
                    </a:p>
                  </a:txBody>
                  <a:tcPr marL="17779" marR="17779" marT="0" marB="0" anchor="ctr">
                    <a:solidFill>
                      <a:schemeClr val="bg2">
                        <a:alpha val="21000"/>
                      </a:schemeClr>
                    </a:solidFill>
                  </a:tcPr>
                </a:tc>
                <a:tc>
                  <a:txBody>
                    <a:bodyPr/>
                    <a:lstStyle/>
                    <a:p>
                      <a:pPr algn="ctr">
                        <a:spcAft>
                          <a:spcPts val="0"/>
                        </a:spcAft>
                      </a:pPr>
                      <a:r>
                        <a:rPr lang="zh-CN" sz="2000" b="1" kern="100" dirty="0">
                          <a:solidFill>
                            <a:schemeClr val="tx1"/>
                          </a:solidFill>
                          <a:effectLst/>
                          <a:latin typeface="微软雅黑" panose="020B0503020204020204" pitchFamily="34" charset="-122"/>
                          <a:ea typeface="微软雅黑" panose="020B0503020204020204" pitchFamily="34" charset="-122"/>
                        </a:rPr>
                        <a:t>功能说明</a:t>
                      </a:r>
                    </a:p>
                  </a:txBody>
                  <a:tcPr marL="17779" marR="17779" marT="0" marB="0" anchor="ctr">
                    <a:solidFill>
                      <a:schemeClr val="bg2">
                        <a:alpha val="21000"/>
                      </a:schemeClr>
                    </a:solidFill>
                  </a:tcPr>
                </a:tc>
                <a:extLst>
                  <a:ext uri="{0D108BD9-81ED-4DB2-BD59-A6C34878D82A}">
                    <a16:rowId xmlns:a16="http://schemas.microsoft.com/office/drawing/2014/main" val="10000"/>
                  </a:ext>
                </a:extLst>
              </a:tr>
              <a:tr h="604913">
                <a:tc>
                  <a:txBody>
                    <a:bodyPr/>
                    <a:lstStyle/>
                    <a:p>
                      <a:pPr algn="ctr">
                        <a:spcAft>
                          <a:spcPts val="0"/>
                        </a:spcAft>
                      </a:pPr>
                      <a:r>
                        <a:rPr lang="en-US" sz="2000" b="1" kern="100" dirty="0">
                          <a:solidFill>
                            <a:srgbClr val="FF0000"/>
                          </a:solidFill>
                          <a:effectLst/>
                          <a:latin typeface="微软雅黑" panose="020B0503020204020204" pitchFamily="34" charset="-122"/>
                          <a:ea typeface="微软雅黑" panose="020B0503020204020204" pitchFamily="34" charset="-122"/>
                        </a:rPr>
                        <a:t>R</a:t>
                      </a:r>
                      <a:r>
                        <a:rPr lang="zh-CN" sz="2000" b="1" kern="100" dirty="0">
                          <a:solidFill>
                            <a:srgbClr val="FF0000"/>
                          </a:solidFill>
                          <a:effectLst/>
                          <a:latin typeface="微软雅黑" panose="020B0503020204020204" pitchFamily="34" charset="-122"/>
                          <a:ea typeface="微软雅黑" panose="020B0503020204020204" pitchFamily="34" charset="-122"/>
                        </a:rPr>
                        <a:t>型</a:t>
                      </a:r>
                    </a:p>
                  </a:txBody>
                  <a:tcPr marL="17779" marR="17779" marT="0" marB="0" anchor="ctr">
                    <a:solidFill>
                      <a:schemeClr val="accent3">
                        <a:lumMod val="40000"/>
                        <a:lumOff val="60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op</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chemeClr val="accent3">
                        <a:lumMod val="40000"/>
                        <a:lumOff val="60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rt</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chemeClr val="accent3">
                        <a:lumMod val="40000"/>
                        <a:lumOff val="60000"/>
                      </a:schemeClr>
                    </a:solidFill>
                  </a:tcPr>
                </a:tc>
                <a:tc>
                  <a:txBody>
                    <a:bodyPr/>
                    <a:lstStyle/>
                    <a:p>
                      <a:pPr algn="ctr">
                        <a:spcAft>
                          <a:spcPts val="0"/>
                        </a:spcAft>
                      </a:pPr>
                      <a:r>
                        <a:rPr lang="en-US" sz="2000" b="1" kern="100" dirty="0" err="1">
                          <a:solidFill>
                            <a:schemeClr val="tx1"/>
                          </a:solidFill>
                          <a:effectLst/>
                          <a:latin typeface="微软雅黑" panose="020B0503020204020204" pitchFamily="34" charset="-122"/>
                          <a:ea typeface="微软雅黑" panose="020B0503020204020204" pitchFamily="34" charset="-122"/>
                        </a:rPr>
                        <a:t>rs</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chemeClr val="accent3">
                        <a:lumMod val="40000"/>
                        <a:lumOff val="60000"/>
                      </a:schemeClr>
                    </a:solidFill>
                  </a:tcPr>
                </a:tc>
                <a:tc>
                  <a:txBody>
                    <a:bodyPr/>
                    <a:lstStyle/>
                    <a:p>
                      <a:pPr indent="285750"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R[rt]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R[rt] op R[</a:t>
                      </a:r>
                      <a:r>
                        <a:rPr lang="en-US" sz="2000" b="1" kern="100" dirty="0" err="1">
                          <a:solidFill>
                            <a:schemeClr val="tx1"/>
                          </a:solidFill>
                          <a:effectLst/>
                          <a:latin typeface="微软雅黑" panose="020B0503020204020204" pitchFamily="34" charset="-122"/>
                          <a:ea typeface="微软雅黑" panose="020B0503020204020204" pitchFamily="34" charset="-122"/>
                        </a:rPr>
                        <a:t>rs</a:t>
                      </a:r>
                      <a:r>
                        <a:rPr lang="en-US" sz="2000" b="1" kern="100" dirty="0">
                          <a:solidFill>
                            <a:schemeClr val="tx1"/>
                          </a:solidFill>
                          <a:effectLst/>
                          <a:latin typeface="微软雅黑" panose="020B0503020204020204" pitchFamily="34" charset="-122"/>
                          <a:ea typeface="微软雅黑" panose="020B0503020204020204" pitchFamily="34" charset="-122"/>
                        </a:rPr>
                        <a:t>]  </a:t>
                      </a:r>
                      <a:r>
                        <a:rPr lang="zh-CN" sz="2000" b="1" kern="100" dirty="0">
                          <a:solidFill>
                            <a:schemeClr val="tx1"/>
                          </a:solidFill>
                          <a:effectLst/>
                          <a:latin typeface="微软雅黑" panose="020B0503020204020204" pitchFamily="34" charset="-122"/>
                          <a:ea typeface="微软雅黑" panose="020B0503020204020204" pitchFamily="34" charset="-122"/>
                        </a:rPr>
                        <a:t>或</a:t>
                      </a:r>
                      <a:r>
                        <a:rPr lang="en-US" sz="2000" b="1" kern="100" dirty="0">
                          <a:solidFill>
                            <a:schemeClr val="tx1"/>
                          </a:solidFill>
                          <a:effectLst/>
                          <a:latin typeface="微软雅黑" panose="020B0503020204020204" pitchFamily="34" charset="-122"/>
                          <a:ea typeface="微软雅黑" panose="020B0503020204020204" pitchFamily="34" charset="-122"/>
                        </a:rPr>
                        <a:t> R[rt]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R[</a:t>
                      </a:r>
                      <a:r>
                        <a:rPr lang="en-US" sz="2000" b="1" kern="100" dirty="0" err="1">
                          <a:solidFill>
                            <a:schemeClr val="tx1"/>
                          </a:solidFill>
                          <a:effectLst/>
                          <a:latin typeface="微软雅黑" panose="020B0503020204020204" pitchFamily="34" charset="-122"/>
                          <a:ea typeface="微软雅黑" panose="020B0503020204020204" pitchFamily="34" charset="-122"/>
                        </a:rPr>
                        <a:t>rs</a:t>
                      </a:r>
                      <a:r>
                        <a:rPr lang="en-US" sz="2000" b="1" kern="100" dirty="0">
                          <a:solidFill>
                            <a:schemeClr val="tx1"/>
                          </a:solidFill>
                          <a:effectLst/>
                          <a:latin typeface="微软雅黑" panose="020B0503020204020204" pitchFamily="34" charset="-122"/>
                          <a:ea typeface="微软雅黑" panose="020B0503020204020204" pitchFamily="34" charset="-122"/>
                        </a:rPr>
                        <a:t>]</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chemeClr val="accent3">
                        <a:lumMod val="40000"/>
                        <a:lumOff val="60000"/>
                      </a:schemeClr>
                    </a:solidFill>
                  </a:tcPr>
                </a:tc>
                <a:extLst>
                  <a:ext uri="{0D108BD9-81ED-4DB2-BD59-A6C34878D82A}">
                    <a16:rowId xmlns:a16="http://schemas.microsoft.com/office/drawing/2014/main" val="10001"/>
                  </a:ext>
                </a:extLst>
              </a:tr>
              <a:tr h="725336">
                <a:tc>
                  <a:txBody>
                    <a:bodyPr/>
                    <a:lstStyle/>
                    <a:p>
                      <a:pPr algn="ctr">
                        <a:spcAft>
                          <a:spcPts val="0"/>
                        </a:spcAft>
                      </a:pPr>
                      <a:r>
                        <a:rPr lang="en-US" sz="2000" b="1" kern="100" dirty="0">
                          <a:solidFill>
                            <a:srgbClr val="FF0000"/>
                          </a:solidFill>
                          <a:effectLst/>
                          <a:latin typeface="微软雅黑" panose="020B0503020204020204" pitchFamily="34" charset="-122"/>
                          <a:ea typeface="微软雅黑" panose="020B0503020204020204" pitchFamily="34" charset="-122"/>
                        </a:rPr>
                        <a:t>M</a:t>
                      </a:r>
                      <a:r>
                        <a:rPr lang="zh-CN" sz="2000" b="1" kern="100" dirty="0">
                          <a:solidFill>
                            <a:srgbClr val="FF0000"/>
                          </a:solidFill>
                          <a:effectLst/>
                          <a:latin typeface="微软雅黑" panose="020B0503020204020204" pitchFamily="34" charset="-122"/>
                          <a:ea typeface="微软雅黑" panose="020B0503020204020204" pitchFamily="34" charset="-122"/>
                        </a:rPr>
                        <a:t>型</a:t>
                      </a:r>
                    </a:p>
                  </a:txBody>
                  <a:tcPr marL="17779" marR="17779" marT="0" marB="0" anchor="ctr">
                    <a:solidFill>
                      <a:schemeClr val="accent3">
                        <a:lumMod val="40000"/>
                        <a:lumOff val="60000"/>
                      </a:schemeClr>
                    </a:solidFill>
                  </a:tcPr>
                </a:tc>
                <a:tc>
                  <a:txBody>
                    <a:bodyPr/>
                    <a:lstStyle/>
                    <a:p>
                      <a:pPr algn="ctr">
                        <a:spcAft>
                          <a:spcPts val="0"/>
                        </a:spcAft>
                      </a:pPr>
                      <a:r>
                        <a:rPr lang="en-US" sz="2000" b="1" kern="100">
                          <a:solidFill>
                            <a:schemeClr val="tx1"/>
                          </a:solidFill>
                          <a:effectLst/>
                          <a:latin typeface="微软雅黑" panose="020B0503020204020204" pitchFamily="34" charset="-122"/>
                          <a:ea typeface="微软雅黑" panose="020B0503020204020204" pitchFamily="34" charset="-122"/>
                        </a:rPr>
                        <a:t>op</a:t>
                      </a:r>
                      <a:endParaRPr lang="zh-CN" sz="2000" b="1" kern="10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chemeClr val="accent3">
                        <a:lumMod val="40000"/>
                        <a:lumOff val="60000"/>
                      </a:schemeClr>
                    </a:solidFill>
                  </a:tcPr>
                </a:tc>
                <a:tc gridSpan="2">
                  <a:txBody>
                    <a:bodyPr/>
                    <a:lstStyle/>
                    <a:p>
                      <a:pPr algn="ctr">
                        <a:spcAft>
                          <a:spcPts val="0"/>
                        </a:spcAft>
                      </a:pPr>
                      <a:r>
                        <a:rPr lang="en-US" sz="2000" b="1" kern="100">
                          <a:solidFill>
                            <a:schemeClr val="tx1"/>
                          </a:solidFill>
                          <a:effectLst/>
                          <a:latin typeface="微软雅黑" panose="020B0503020204020204" pitchFamily="34" charset="-122"/>
                          <a:ea typeface="微软雅黑" panose="020B0503020204020204" pitchFamily="34" charset="-122"/>
                        </a:rPr>
                        <a:t>addr</a:t>
                      </a:r>
                      <a:endParaRPr lang="zh-CN" sz="2000" b="1" kern="10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chemeClr val="accent3">
                        <a:lumMod val="40000"/>
                        <a:lumOff val="60000"/>
                      </a:schemeClr>
                    </a:solidFill>
                  </a:tcPr>
                </a:tc>
                <a:tc hMerge="1">
                  <a:txBody>
                    <a:bodyPr/>
                    <a:lstStyle/>
                    <a:p>
                      <a:endParaRPr lang="zh-CN"/>
                    </a:p>
                  </a:txBody>
                  <a:tcPr/>
                </a:tc>
                <a:tc>
                  <a:txBody>
                    <a:bodyPr/>
                    <a:lstStyle/>
                    <a:p>
                      <a:pPr indent="285750"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R[0]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M[</a:t>
                      </a:r>
                      <a:r>
                        <a:rPr lang="en-US" sz="2000" b="1" kern="100" dirty="0" err="1">
                          <a:solidFill>
                            <a:schemeClr val="tx1"/>
                          </a:solidFill>
                          <a:effectLst/>
                          <a:latin typeface="微软雅黑" panose="020B0503020204020204" pitchFamily="34" charset="-122"/>
                          <a:ea typeface="微软雅黑" panose="020B0503020204020204" pitchFamily="34" charset="-122"/>
                        </a:rPr>
                        <a:t>addr</a:t>
                      </a:r>
                      <a:r>
                        <a:rPr lang="en-US" sz="2000" b="1" kern="100" dirty="0">
                          <a:solidFill>
                            <a:schemeClr val="tx1"/>
                          </a:solidFill>
                          <a:effectLst/>
                          <a:latin typeface="微软雅黑" panose="020B0503020204020204" pitchFamily="34" charset="-122"/>
                          <a:ea typeface="微软雅黑" panose="020B0503020204020204" pitchFamily="34" charset="-122"/>
                        </a:rPr>
                        <a:t>] </a:t>
                      </a:r>
                      <a:r>
                        <a:rPr lang="zh-CN" sz="2000" b="1" kern="100" dirty="0">
                          <a:solidFill>
                            <a:schemeClr val="tx1"/>
                          </a:solidFill>
                          <a:effectLst/>
                          <a:latin typeface="微软雅黑" panose="020B0503020204020204" pitchFamily="34" charset="-122"/>
                          <a:ea typeface="微软雅黑" panose="020B0503020204020204" pitchFamily="34" charset="-122"/>
                        </a:rPr>
                        <a:t>或</a:t>
                      </a:r>
                      <a:r>
                        <a:rPr lang="en-US" sz="2000" b="1" kern="100" dirty="0">
                          <a:solidFill>
                            <a:schemeClr val="tx1"/>
                          </a:solidFill>
                          <a:effectLst/>
                          <a:latin typeface="微软雅黑" panose="020B0503020204020204" pitchFamily="34" charset="-122"/>
                          <a:ea typeface="微软雅黑" panose="020B0503020204020204" pitchFamily="34" charset="-122"/>
                        </a:rPr>
                        <a:t> M[</a:t>
                      </a:r>
                      <a:r>
                        <a:rPr lang="en-US" sz="2000" b="1" kern="100" dirty="0" err="1">
                          <a:solidFill>
                            <a:schemeClr val="tx1"/>
                          </a:solidFill>
                          <a:effectLst/>
                          <a:latin typeface="微软雅黑" panose="020B0503020204020204" pitchFamily="34" charset="-122"/>
                          <a:ea typeface="微软雅黑" panose="020B0503020204020204" pitchFamily="34" charset="-122"/>
                        </a:rPr>
                        <a:t>addr</a:t>
                      </a:r>
                      <a:r>
                        <a:rPr lang="en-US" sz="2000" b="1" kern="100" dirty="0">
                          <a:solidFill>
                            <a:schemeClr val="tx1"/>
                          </a:solidFill>
                          <a:effectLst/>
                          <a:latin typeface="微软雅黑" panose="020B0503020204020204" pitchFamily="34" charset="-122"/>
                          <a:ea typeface="微软雅黑" panose="020B0503020204020204" pitchFamily="34" charset="-122"/>
                        </a:rPr>
                        <a:t>]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R[0]</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sp>
        <p:nvSpPr>
          <p:cNvPr id="3" name="矩形 2"/>
          <p:cNvSpPr/>
          <p:nvPr/>
        </p:nvSpPr>
        <p:spPr>
          <a:xfrm>
            <a:off x="88900" y="3624898"/>
            <a:ext cx="8721725" cy="2923364"/>
          </a:xfrm>
          <a:prstGeom prst="rect">
            <a:avLst/>
          </a:prstGeom>
        </p:spPr>
        <p:txBody>
          <a:bodyPr>
            <a:spAutoFit/>
          </a:bodyPr>
          <a:lstStyle/>
          <a:p>
            <a:pPr>
              <a:lnSpc>
                <a:spcPts val="3200"/>
              </a:lnSpc>
              <a:defRPr/>
            </a:pPr>
            <a:r>
              <a:rPr lang="en-US" altLang="zh-CN" sz="2000" b="1" dirty="0" err="1">
                <a:latin typeface="微软雅黑" panose="020B0503020204020204" pitchFamily="34" charset="-122"/>
                <a:ea typeface="微软雅黑" panose="020B0503020204020204" pitchFamily="34" charset="-122"/>
              </a:rPr>
              <a:t>rs</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rt</a:t>
            </a:r>
            <a:r>
              <a:rPr lang="zh-CN" altLang="en-US" sz="2000" b="1" dirty="0">
                <a:latin typeface="微软雅黑" panose="020B0503020204020204" pitchFamily="34" charset="-122"/>
                <a:ea typeface="微软雅黑" panose="020B0503020204020204" pitchFamily="34" charset="-122"/>
              </a:rPr>
              <a:t>为通用寄存器编号；</a:t>
            </a:r>
            <a:r>
              <a:rPr lang="en-US" altLang="zh-CN" sz="2000" b="1" dirty="0" err="1">
                <a:latin typeface="微软雅黑" panose="020B0503020204020204" pitchFamily="34" charset="-122"/>
                <a:ea typeface="微软雅黑" panose="020B0503020204020204" pitchFamily="34" charset="-122"/>
              </a:rPr>
              <a:t>addr</a:t>
            </a:r>
            <a:r>
              <a:rPr lang="zh-CN" altLang="en-US" sz="2000" b="1" dirty="0">
                <a:latin typeface="微软雅黑" panose="020B0503020204020204" pitchFamily="34" charset="-122"/>
                <a:ea typeface="微软雅黑" panose="020B0503020204020204" pitchFamily="34" charset="-122"/>
              </a:rPr>
              <a:t>为主存单元地址</a:t>
            </a:r>
            <a:endParaRPr lang="zh-CN" altLang="en-US" sz="2000" dirty="0"/>
          </a:p>
          <a:p>
            <a:pPr>
              <a:lnSpc>
                <a:spcPts val="3200"/>
              </a:lnSpc>
              <a:defRPr/>
            </a:pPr>
            <a:r>
              <a:rPr lang="en-US" altLang="zh-CN" sz="2000" b="1" dirty="0">
                <a:solidFill>
                  <a:srgbClr val="FF0000"/>
                </a:solidFill>
                <a:latin typeface="微软雅黑" panose="020B0503020204020204" pitchFamily="34" charset="-122"/>
                <a:ea typeface="微软雅黑" panose="020B0503020204020204" pitchFamily="34" charset="-122"/>
              </a:rPr>
              <a:t>R</a:t>
            </a:r>
            <a:r>
              <a:rPr lang="zh-CN" altLang="en-US" sz="2000" b="1" dirty="0">
                <a:solidFill>
                  <a:srgbClr val="FF0000"/>
                </a:solidFill>
                <a:latin typeface="微软雅黑" panose="020B0503020204020204" pitchFamily="34" charset="-122"/>
                <a:ea typeface="微软雅黑" panose="020B0503020204020204" pitchFamily="34" charset="-122"/>
              </a:rPr>
              <a:t>型：</a:t>
            </a:r>
            <a:r>
              <a:rPr lang="en-US" altLang="zh-CN" sz="2000" b="1" dirty="0">
                <a:latin typeface="微软雅黑" panose="020B0503020204020204" pitchFamily="34" charset="-122"/>
                <a:ea typeface="微软雅黑" panose="020B0503020204020204" pitchFamily="34" charset="-122"/>
              </a:rPr>
              <a:t>op=0000</a:t>
            </a:r>
            <a:r>
              <a:rPr lang="zh-CN" altLang="en-US" sz="2000" b="1" dirty="0">
                <a:latin typeface="微软雅黑" panose="020B0503020204020204" pitchFamily="34" charset="-122"/>
                <a:ea typeface="微软雅黑" panose="020B0503020204020204" pitchFamily="34" charset="-122"/>
              </a:rPr>
              <a:t>，寄存器间传送（</a:t>
            </a:r>
            <a:r>
              <a:rPr lang="en-US" altLang="zh-CN" sz="2000" b="1" dirty="0">
                <a:latin typeface="微软雅黑" panose="020B0503020204020204" pitchFamily="34" charset="-122"/>
                <a:ea typeface="微软雅黑" panose="020B0503020204020204" pitchFamily="34" charset="-122"/>
              </a:rPr>
              <a:t>mov</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op=0001</a:t>
            </a:r>
            <a:r>
              <a:rPr lang="zh-CN" altLang="en-US" sz="2000" b="1" dirty="0">
                <a:latin typeface="微软雅黑" panose="020B0503020204020204" pitchFamily="34" charset="-122"/>
                <a:ea typeface="微软雅黑" panose="020B0503020204020204" pitchFamily="34" charset="-122"/>
              </a:rPr>
              <a:t>，加（</a:t>
            </a:r>
            <a:r>
              <a:rPr lang="en-US" altLang="zh-CN" sz="2000" b="1" dirty="0">
                <a:latin typeface="微软雅黑" panose="020B0503020204020204" pitchFamily="34" charset="-122"/>
                <a:ea typeface="微软雅黑" panose="020B0503020204020204" pitchFamily="34" charset="-122"/>
              </a:rPr>
              <a:t>add</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ts val="3200"/>
              </a:lnSpc>
              <a:defRPr/>
            </a:pPr>
            <a:r>
              <a:rPr lang="en-US" altLang="zh-CN" sz="2000" b="1" dirty="0">
                <a:solidFill>
                  <a:srgbClr val="FF0000"/>
                </a:solidFill>
                <a:latin typeface="微软雅黑" panose="020B0503020204020204" pitchFamily="34" charset="-122"/>
                <a:ea typeface="微软雅黑" panose="020B0503020204020204" pitchFamily="34" charset="-122"/>
              </a:rPr>
              <a:t>M</a:t>
            </a:r>
            <a:r>
              <a:rPr lang="zh-CN" altLang="en-US" sz="2000" b="1" dirty="0">
                <a:solidFill>
                  <a:srgbClr val="FF0000"/>
                </a:solidFill>
                <a:latin typeface="微软雅黑" panose="020B0503020204020204" pitchFamily="34" charset="-122"/>
                <a:ea typeface="微软雅黑" panose="020B0503020204020204" pitchFamily="34" charset="-122"/>
              </a:rPr>
              <a:t>型：</a:t>
            </a:r>
            <a:r>
              <a:rPr lang="en-US" altLang="zh-CN" sz="2000" b="1" dirty="0">
                <a:latin typeface="微软雅黑" panose="020B0503020204020204" pitchFamily="34" charset="-122"/>
                <a:ea typeface="微软雅黑" panose="020B0503020204020204" pitchFamily="34" charset="-122"/>
              </a:rPr>
              <a:t>op=1110</a:t>
            </a:r>
            <a:r>
              <a:rPr lang="zh-CN" altLang="en-US" sz="2000" b="1" dirty="0">
                <a:latin typeface="微软雅黑" panose="020B0503020204020204" pitchFamily="34" charset="-122"/>
                <a:ea typeface="微软雅黑" panose="020B0503020204020204" pitchFamily="34" charset="-122"/>
              </a:rPr>
              <a:t>，取数（</a:t>
            </a:r>
            <a:r>
              <a:rPr lang="en-US" altLang="zh-CN" sz="2000" b="1" dirty="0">
                <a:latin typeface="微软雅黑" panose="020B0503020204020204" pitchFamily="34" charset="-122"/>
                <a:ea typeface="微软雅黑" panose="020B0503020204020204" pitchFamily="34" charset="-122"/>
              </a:rPr>
              <a:t>load</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op=1111</a:t>
            </a:r>
            <a:r>
              <a:rPr lang="zh-CN" altLang="en-US" sz="2000" b="1" dirty="0">
                <a:latin typeface="微软雅黑" panose="020B0503020204020204" pitchFamily="34" charset="-122"/>
                <a:ea typeface="微软雅黑" panose="020B0503020204020204" pitchFamily="34" charset="-122"/>
              </a:rPr>
              <a:t>，存数（</a:t>
            </a:r>
            <a:r>
              <a:rPr lang="en-US" altLang="zh-CN" sz="2000" b="1" dirty="0">
                <a:latin typeface="微软雅黑" panose="020B0503020204020204" pitchFamily="34" charset="-122"/>
                <a:ea typeface="微软雅黑" panose="020B0503020204020204" pitchFamily="34" charset="-122"/>
              </a:rPr>
              <a:t>store</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ts val="3200"/>
              </a:lnSpc>
              <a:defRPr/>
            </a:pPr>
            <a:r>
              <a:rPr lang="zh-CN" altLang="en-US" sz="2000" b="1" dirty="0">
                <a:solidFill>
                  <a:srgbClr val="0000FF"/>
                </a:solidFill>
                <a:latin typeface="微软雅黑" panose="020B0503020204020204" pitchFamily="34" charset="-122"/>
                <a:ea typeface="微软雅黑" panose="020B0503020204020204" pitchFamily="34" charset="-122"/>
              </a:rPr>
              <a:t>问题：指令 </a:t>
            </a:r>
            <a:r>
              <a:rPr lang="en-US" altLang="zh-CN" sz="2000" b="1" dirty="0">
                <a:solidFill>
                  <a:srgbClr val="0000FF"/>
                </a:solidFill>
                <a:latin typeface="微软雅黑" panose="020B0503020204020204" pitchFamily="34" charset="-122"/>
                <a:ea typeface="微软雅黑" panose="020B0503020204020204" pitchFamily="34" charset="-122"/>
              </a:rPr>
              <a:t>1110 0111</a:t>
            </a:r>
            <a:r>
              <a:rPr lang="zh-CN" altLang="en-US" sz="2000" b="1" dirty="0">
                <a:solidFill>
                  <a:srgbClr val="0000FF"/>
                </a:solidFill>
                <a:latin typeface="微软雅黑" panose="020B0503020204020204" pitchFamily="34" charset="-122"/>
                <a:ea typeface="微软雅黑" panose="020B0503020204020204" pitchFamily="34" charset="-122"/>
              </a:rPr>
              <a:t>的功能是什么？</a:t>
            </a:r>
            <a:endParaRPr lang="en-US" altLang="zh-CN" sz="2000" b="1" dirty="0">
              <a:solidFill>
                <a:srgbClr val="0000FF"/>
              </a:solidFill>
              <a:latin typeface="微软雅黑" panose="020B0503020204020204" pitchFamily="34" charset="-122"/>
              <a:ea typeface="微软雅黑" panose="020B0503020204020204" pitchFamily="34" charset="-122"/>
            </a:endParaRPr>
          </a:p>
          <a:p>
            <a:pPr>
              <a:lnSpc>
                <a:spcPts val="3200"/>
              </a:lnSpc>
              <a:defRPr/>
            </a:pPr>
            <a:r>
              <a:rPr lang="zh-CN" altLang="en-US" sz="2000" b="1" dirty="0">
                <a:solidFill>
                  <a:srgbClr val="0066FF"/>
                </a:solidFill>
                <a:latin typeface="微软雅黑" panose="020B0503020204020204" pitchFamily="34" charset="-122"/>
                <a:ea typeface="微软雅黑" panose="020B0503020204020204" pitchFamily="34" charset="-122"/>
              </a:rPr>
              <a:t>答：因为</a:t>
            </a:r>
            <a:r>
              <a:rPr lang="en-US" altLang="zh-CN" sz="2000" b="1" dirty="0">
                <a:solidFill>
                  <a:srgbClr val="0066FF"/>
                </a:solidFill>
                <a:latin typeface="微软雅黑" panose="020B0503020204020204" pitchFamily="34" charset="-122"/>
                <a:ea typeface="微软雅黑" panose="020B0503020204020204" pitchFamily="34" charset="-122"/>
              </a:rPr>
              <a:t>op=1110</a:t>
            </a:r>
            <a:r>
              <a:rPr lang="zh-CN" altLang="en-US" sz="2000" b="1" dirty="0">
                <a:solidFill>
                  <a:srgbClr val="0066FF"/>
                </a:solidFill>
                <a:latin typeface="微软雅黑" panose="020B0503020204020204" pitchFamily="34" charset="-122"/>
                <a:ea typeface="微软雅黑" panose="020B0503020204020204" pitchFamily="34" charset="-122"/>
              </a:rPr>
              <a:t>，故是</a:t>
            </a:r>
            <a:r>
              <a:rPr lang="en-US" altLang="zh-CN" sz="2000" b="1" dirty="0">
                <a:solidFill>
                  <a:srgbClr val="0066FF"/>
                </a:solidFill>
                <a:latin typeface="微软雅黑" panose="020B0503020204020204" pitchFamily="34" charset="-122"/>
                <a:ea typeface="微软雅黑" panose="020B0503020204020204" pitchFamily="34" charset="-122"/>
              </a:rPr>
              <a:t>M</a:t>
            </a:r>
            <a:r>
              <a:rPr lang="zh-CN" altLang="en-US" sz="2000" b="1" dirty="0">
                <a:solidFill>
                  <a:srgbClr val="0066FF"/>
                </a:solidFill>
                <a:latin typeface="微软雅黑" panose="020B0503020204020204" pitchFamily="34" charset="-122"/>
                <a:ea typeface="微软雅黑" panose="020B0503020204020204" pitchFamily="34" charset="-122"/>
              </a:rPr>
              <a:t>型</a:t>
            </a:r>
            <a:r>
              <a:rPr lang="en-US" altLang="zh-CN" sz="2000" b="1" dirty="0">
                <a:solidFill>
                  <a:srgbClr val="0066FF"/>
                </a:solidFill>
                <a:latin typeface="微软雅黑" panose="020B0503020204020204" pitchFamily="34" charset="-122"/>
                <a:ea typeface="微软雅黑" panose="020B0503020204020204" pitchFamily="34" charset="-122"/>
              </a:rPr>
              <a:t>load</a:t>
            </a:r>
            <a:r>
              <a:rPr lang="zh-CN" altLang="en-US" sz="2000" b="1" dirty="0">
                <a:solidFill>
                  <a:srgbClr val="0066FF"/>
                </a:solidFill>
                <a:latin typeface="微软雅黑" panose="020B0503020204020204" pitchFamily="34" charset="-122"/>
                <a:ea typeface="微软雅黑" panose="020B0503020204020204" pitchFamily="34" charset="-122"/>
              </a:rPr>
              <a:t>指令，功能为：</a:t>
            </a:r>
            <a:endParaRPr lang="en-US" altLang="zh-CN" sz="2000" b="1" dirty="0">
              <a:solidFill>
                <a:srgbClr val="0066FF"/>
              </a:solidFill>
              <a:latin typeface="微软雅黑" panose="020B0503020204020204" pitchFamily="34" charset="-122"/>
              <a:ea typeface="微软雅黑" panose="020B0503020204020204" pitchFamily="34" charset="-122"/>
            </a:endParaRPr>
          </a:p>
          <a:p>
            <a:pPr>
              <a:lnSpc>
                <a:spcPts val="3200"/>
              </a:lnSpc>
              <a:defRPr/>
            </a:pPr>
            <a:r>
              <a:rPr lang="en-US" altLang="zh-CN" sz="2000" b="1" dirty="0">
                <a:solidFill>
                  <a:srgbClr val="0066FF"/>
                </a:solidFill>
                <a:latin typeface="微软雅黑" panose="020B0503020204020204" pitchFamily="34" charset="-122"/>
                <a:ea typeface="微软雅黑" panose="020B0503020204020204" pitchFamily="34" charset="-122"/>
              </a:rPr>
              <a:t>       R[0]</a:t>
            </a:r>
            <a:r>
              <a:rPr lang="zh-CN" altLang="zh-CN" sz="2000" b="1" kern="100" dirty="0">
                <a:solidFill>
                  <a:srgbClr val="0066FF"/>
                </a:solidFill>
                <a:latin typeface="微软雅黑" panose="020B0503020204020204" pitchFamily="34" charset="-122"/>
                <a:ea typeface="微软雅黑" panose="020B0503020204020204" pitchFamily="34" charset="-122"/>
              </a:rPr>
              <a:t> ←</a:t>
            </a:r>
            <a:r>
              <a:rPr lang="en-US" altLang="zh-CN" sz="2000" b="1" kern="100" dirty="0">
                <a:solidFill>
                  <a:srgbClr val="0066FF"/>
                </a:solidFill>
                <a:latin typeface="微软雅黑" panose="020B0503020204020204" pitchFamily="34" charset="-122"/>
                <a:ea typeface="微软雅黑" panose="020B0503020204020204" pitchFamily="34" charset="-122"/>
              </a:rPr>
              <a:t>M[0111]</a:t>
            </a:r>
            <a:r>
              <a:rPr lang="zh-CN" altLang="en-US" sz="2000" b="1" kern="100" dirty="0">
                <a:solidFill>
                  <a:srgbClr val="0066FF"/>
                </a:solidFill>
                <a:latin typeface="微软雅黑" panose="020B0503020204020204" pitchFamily="34" charset="-122"/>
                <a:ea typeface="微软雅黑" panose="020B0503020204020204" pitchFamily="34" charset="-122"/>
              </a:rPr>
              <a:t>，即：将主存地址</a:t>
            </a:r>
            <a:r>
              <a:rPr lang="en-US" altLang="zh-CN" sz="2000" b="1" kern="100" dirty="0">
                <a:solidFill>
                  <a:srgbClr val="0066FF"/>
                </a:solidFill>
                <a:latin typeface="微软雅黑" panose="020B0503020204020204" pitchFamily="34" charset="-122"/>
                <a:ea typeface="微软雅黑" panose="020B0503020204020204" pitchFamily="34" charset="-122"/>
              </a:rPr>
              <a:t>0111</a:t>
            </a:r>
            <a:r>
              <a:rPr lang="zh-CN" altLang="en-US" sz="2000" b="1" kern="100" dirty="0">
                <a:solidFill>
                  <a:srgbClr val="0066FF"/>
                </a:solidFill>
                <a:latin typeface="微软雅黑" panose="020B0503020204020204" pitchFamily="34" charset="-122"/>
                <a:ea typeface="微软雅黑" panose="020B0503020204020204" pitchFamily="34" charset="-122"/>
              </a:rPr>
              <a:t>（</a:t>
            </a:r>
            <a:r>
              <a:rPr lang="en-US" altLang="zh-CN" sz="2000" b="1" kern="100" dirty="0">
                <a:solidFill>
                  <a:srgbClr val="0066FF"/>
                </a:solidFill>
                <a:latin typeface="微软雅黑" panose="020B0503020204020204" pitchFamily="34" charset="-122"/>
                <a:ea typeface="微软雅黑" panose="020B0503020204020204" pitchFamily="34" charset="-122"/>
              </a:rPr>
              <a:t>7</a:t>
            </a:r>
            <a:r>
              <a:rPr lang="zh-CN" altLang="en-US" sz="2000" b="1" kern="100" dirty="0">
                <a:solidFill>
                  <a:srgbClr val="0066FF"/>
                </a:solidFill>
                <a:latin typeface="微软雅黑" panose="020B0503020204020204" pitchFamily="34" charset="-122"/>
                <a:ea typeface="微软雅黑" panose="020B0503020204020204" pitchFamily="34" charset="-122"/>
              </a:rPr>
              <a:t>号单元）中的 </a:t>
            </a:r>
            <a:endParaRPr lang="en-US" altLang="zh-CN" sz="2000" b="1" kern="100" dirty="0">
              <a:solidFill>
                <a:srgbClr val="0066FF"/>
              </a:solidFill>
              <a:latin typeface="微软雅黑" panose="020B0503020204020204" pitchFamily="34" charset="-122"/>
              <a:ea typeface="微软雅黑" panose="020B0503020204020204" pitchFamily="34" charset="-122"/>
            </a:endParaRPr>
          </a:p>
          <a:p>
            <a:pPr>
              <a:lnSpc>
                <a:spcPts val="3200"/>
              </a:lnSpc>
              <a:defRPr/>
            </a:pPr>
            <a:r>
              <a:rPr lang="en-US" altLang="zh-CN" sz="2000" b="1" kern="100" dirty="0">
                <a:solidFill>
                  <a:srgbClr val="0066FF"/>
                </a:solidFill>
                <a:latin typeface="微软雅黑" panose="020B0503020204020204" pitchFamily="34" charset="-122"/>
                <a:ea typeface="微软雅黑" panose="020B0503020204020204" pitchFamily="34" charset="-122"/>
              </a:rPr>
              <a:t>       8</a:t>
            </a:r>
            <a:r>
              <a:rPr lang="zh-CN" altLang="en-US" sz="2000" b="1" kern="100" dirty="0">
                <a:solidFill>
                  <a:srgbClr val="0066FF"/>
                </a:solidFill>
                <a:latin typeface="微软雅黑" panose="020B0503020204020204" pitchFamily="34" charset="-122"/>
                <a:ea typeface="微软雅黑" panose="020B0503020204020204" pitchFamily="34" charset="-122"/>
              </a:rPr>
              <a:t>位数据装入到</a:t>
            </a:r>
            <a:r>
              <a:rPr lang="en-US" altLang="zh-CN" sz="2000" b="1" kern="100" dirty="0">
                <a:solidFill>
                  <a:srgbClr val="0066FF"/>
                </a:solidFill>
                <a:latin typeface="微软雅黑" panose="020B0503020204020204" pitchFamily="34" charset="-122"/>
                <a:ea typeface="微软雅黑" panose="020B0503020204020204" pitchFamily="34" charset="-122"/>
              </a:rPr>
              <a:t>0</a:t>
            </a:r>
            <a:r>
              <a:rPr lang="zh-CN" altLang="en-US" sz="2000" b="1" kern="100" dirty="0">
                <a:solidFill>
                  <a:srgbClr val="0066FF"/>
                </a:solidFill>
                <a:latin typeface="微软雅黑" panose="020B0503020204020204" pitchFamily="34" charset="-122"/>
                <a:ea typeface="微软雅黑" panose="020B0503020204020204" pitchFamily="34" charset="-122"/>
              </a:rPr>
              <a:t>号寄存器中。</a:t>
            </a:r>
            <a:endParaRPr lang="en-US" altLang="zh-CN" sz="2000" b="1" dirty="0">
              <a:solidFill>
                <a:srgbClr val="0066FF"/>
              </a:solidFill>
              <a:latin typeface="微软雅黑" panose="020B0503020204020204" pitchFamily="34" charset="-122"/>
              <a:ea typeface="微软雅黑" panose="020B0503020204020204" pitchFamily="34" charset="-122"/>
            </a:endParaRPr>
          </a:p>
        </p:txBody>
      </p:sp>
      <p:sp>
        <p:nvSpPr>
          <p:cNvPr id="8" name="Rectangle 99"/>
          <p:cNvSpPr txBox="1">
            <a:spLocks noChangeArrowheads="1"/>
          </p:cNvSpPr>
          <p:nvPr/>
        </p:nvSpPr>
        <p:spPr>
          <a:xfrm>
            <a:off x="418587" y="332798"/>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a:defRPr/>
            </a:pPr>
            <a:r>
              <a:rPr lang="zh-CN" altLang="en-US" sz="3600" dirty="0">
                <a:solidFill>
                  <a:schemeClr val="tx1"/>
                </a:solidFill>
                <a:latin typeface="微软雅黑" panose="020B0503020204020204" pitchFamily="34" charset="-122"/>
                <a:ea typeface="微软雅黑" panose="020B0503020204020204" pitchFamily="34" charset="-122"/>
              </a:rPr>
              <a:t>程序和指令执行过程举例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5" dur="500"/>
                                        <p:tgtEl>
                                          <p:spTgt spid="3">
                                            <p:txEl>
                                              <p:pRg st="5" end="5"/>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4035" name="Text Box 96"/>
          <p:cNvSpPr txBox="1">
            <a:spLocks noChangeArrowheads="1"/>
          </p:cNvSpPr>
          <p:nvPr/>
        </p:nvSpPr>
        <p:spPr bwMode="auto">
          <a:xfrm>
            <a:off x="102394" y="1200571"/>
            <a:ext cx="8939213"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solidFill>
                  <a:srgbClr val="3333CC"/>
                </a:solidFill>
                <a:latin typeface="微软雅黑" panose="020B0503020204020204" pitchFamily="34" charset="-122"/>
                <a:ea typeface="微软雅黑" panose="020B0503020204020204" pitchFamily="34" charset="-122"/>
              </a:rPr>
              <a:t>若在</a:t>
            </a:r>
            <a:r>
              <a:rPr lang="en-US" altLang="zh-CN" sz="2000" dirty="0">
                <a:solidFill>
                  <a:srgbClr val="3333CC"/>
                </a:solidFill>
                <a:latin typeface="微软雅黑" panose="020B0503020204020204" pitchFamily="34" charset="-122"/>
                <a:ea typeface="微软雅黑" panose="020B0503020204020204" pitchFamily="34" charset="-122"/>
              </a:rPr>
              <a:t>M</a:t>
            </a:r>
            <a:r>
              <a:rPr lang="zh-CN" altLang="en-US" sz="2000" dirty="0">
                <a:solidFill>
                  <a:srgbClr val="3333CC"/>
                </a:solidFill>
                <a:latin typeface="微软雅黑" panose="020B0503020204020204" pitchFamily="34" charset="-122"/>
                <a:ea typeface="微软雅黑" panose="020B0503020204020204" pitchFamily="34" charset="-122"/>
              </a:rPr>
              <a:t>上实现“</a:t>
            </a:r>
            <a:r>
              <a:rPr lang="en-US" altLang="zh-CN" sz="2000" dirty="0">
                <a:solidFill>
                  <a:srgbClr val="3333CC"/>
                </a:solidFill>
                <a:latin typeface="微软雅黑" panose="020B0503020204020204" pitchFamily="34" charset="-122"/>
                <a:ea typeface="微软雅黑" panose="020B0503020204020204" pitchFamily="34" charset="-122"/>
              </a:rPr>
              <a:t>z=</a:t>
            </a:r>
            <a:r>
              <a:rPr lang="en-US" altLang="zh-CN" sz="2000" dirty="0" err="1">
                <a:solidFill>
                  <a:srgbClr val="3333CC"/>
                </a:solidFill>
                <a:latin typeface="微软雅黑" panose="020B0503020204020204" pitchFamily="34" charset="-122"/>
                <a:ea typeface="微软雅黑" panose="020B0503020204020204" pitchFamily="34" charset="-122"/>
              </a:rPr>
              <a:t>x+y</a:t>
            </a:r>
            <a:r>
              <a:rPr lang="en-US" altLang="zh-CN" sz="2000" dirty="0">
                <a:solidFill>
                  <a:srgbClr val="3333CC"/>
                </a:solidFill>
                <a:latin typeface="微软雅黑" panose="020B0503020204020204" pitchFamily="34" charset="-122"/>
                <a:ea typeface="微软雅黑" panose="020B0503020204020204" pitchFamily="34" charset="-122"/>
              </a:rPr>
              <a:t>”</a:t>
            </a:r>
            <a:r>
              <a:rPr lang="zh-CN" altLang="en-US" sz="2000" dirty="0">
                <a:solidFill>
                  <a:srgbClr val="3333CC"/>
                </a:solidFill>
                <a:latin typeface="微软雅黑" panose="020B0503020204020204" pitchFamily="34" charset="-122"/>
                <a:ea typeface="微软雅黑" panose="020B0503020204020204" pitchFamily="34" charset="-122"/>
              </a:rPr>
              <a:t>，</a:t>
            </a:r>
            <a:r>
              <a:rPr lang="en-US" altLang="zh-CN" sz="2000" dirty="0">
                <a:solidFill>
                  <a:srgbClr val="3333CC"/>
                </a:solidFill>
                <a:latin typeface="微软雅黑" panose="020B0503020204020204" pitchFamily="34" charset="-122"/>
                <a:ea typeface="微软雅黑" panose="020B0503020204020204" pitchFamily="34" charset="-122"/>
              </a:rPr>
              <a:t>x</a:t>
            </a:r>
            <a:r>
              <a:rPr lang="zh-CN" altLang="en-US" sz="2000" dirty="0">
                <a:solidFill>
                  <a:srgbClr val="3333CC"/>
                </a:solidFill>
                <a:latin typeface="微软雅黑" panose="020B0503020204020204" pitchFamily="34" charset="-122"/>
                <a:ea typeface="微软雅黑" panose="020B0503020204020204" pitchFamily="34" charset="-122"/>
              </a:rPr>
              <a:t>和</a:t>
            </a:r>
            <a:r>
              <a:rPr lang="en-US" altLang="zh-CN" sz="2000" dirty="0">
                <a:solidFill>
                  <a:srgbClr val="3333CC"/>
                </a:solidFill>
                <a:latin typeface="微软雅黑" panose="020B0503020204020204" pitchFamily="34" charset="-122"/>
                <a:ea typeface="微软雅黑" panose="020B0503020204020204" pitchFamily="34" charset="-122"/>
              </a:rPr>
              <a:t>y</a:t>
            </a:r>
            <a:r>
              <a:rPr lang="zh-CN" altLang="en-US" sz="2000" dirty="0">
                <a:solidFill>
                  <a:srgbClr val="3333CC"/>
                </a:solidFill>
                <a:latin typeface="微软雅黑" panose="020B0503020204020204" pitchFamily="34" charset="-122"/>
                <a:ea typeface="微软雅黑" panose="020B0503020204020204" pitchFamily="34" charset="-122"/>
              </a:rPr>
              <a:t>分别存放在主存</a:t>
            </a:r>
            <a:r>
              <a:rPr lang="en-US" altLang="zh-CN" sz="2000" dirty="0">
                <a:solidFill>
                  <a:srgbClr val="3333CC"/>
                </a:solidFill>
                <a:latin typeface="微软雅黑" panose="020B0503020204020204" pitchFamily="34" charset="-122"/>
                <a:ea typeface="微软雅黑" panose="020B0503020204020204" pitchFamily="34" charset="-122"/>
              </a:rPr>
              <a:t>5</a:t>
            </a:r>
            <a:r>
              <a:rPr lang="zh-CN" altLang="en-US" sz="2000" dirty="0">
                <a:solidFill>
                  <a:srgbClr val="3333CC"/>
                </a:solidFill>
                <a:latin typeface="微软雅黑" panose="020B0503020204020204" pitchFamily="34" charset="-122"/>
                <a:ea typeface="微软雅黑" panose="020B0503020204020204" pitchFamily="34" charset="-122"/>
              </a:rPr>
              <a:t>和</a:t>
            </a:r>
            <a:r>
              <a:rPr lang="en-US" altLang="zh-CN" sz="2000" dirty="0">
                <a:solidFill>
                  <a:srgbClr val="3333CC"/>
                </a:solidFill>
                <a:latin typeface="微软雅黑" panose="020B0503020204020204" pitchFamily="34" charset="-122"/>
                <a:ea typeface="微软雅黑" panose="020B0503020204020204" pitchFamily="34" charset="-122"/>
              </a:rPr>
              <a:t>6</a:t>
            </a:r>
            <a:r>
              <a:rPr lang="zh-CN" altLang="en-US" sz="2000" dirty="0">
                <a:solidFill>
                  <a:srgbClr val="3333CC"/>
                </a:solidFill>
                <a:latin typeface="微软雅黑" panose="020B0503020204020204" pitchFamily="34" charset="-122"/>
                <a:ea typeface="微软雅黑" panose="020B0503020204020204" pitchFamily="34" charset="-122"/>
              </a:rPr>
              <a:t>号单元中，结果</a:t>
            </a:r>
            <a:r>
              <a:rPr lang="en-US" altLang="zh-CN" sz="2000" dirty="0">
                <a:solidFill>
                  <a:srgbClr val="3333CC"/>
                </a:solidFill>
                <a:latin typeface="微软雅黑" panose="020B0503020204020204" pitchFamily="34" charset="-122"/>
                <a:ea typeface="微软雅黑" panose="020B0503020204020204" pitchFamily="34" charset="-122"/>
              </a:rPr>
              <a:t>z</a:t>
            </a:r>
            <a:r>
              <a:rPr lang="zh-CN" altLang="en-US" sz="2000" dirty="0">
                <a:solidFill>
                  <a:srgbClr val="3333CC"/>
                </a:solidFill>
                <a:latin typeface="微软雅黑" panose="020B0503020204020204" pitchFamily="34" charset="-122"/>
                <a:ea typeface="微软雅黑" panose="020B0503020204020204" pitchFamily="34" charset="-122"/>
              </a:rPr>
              <a:t>存放在</a:t>
            </a:r>
            <a:r>
              <a:rPr lang="en-US" altLang="zh-CN" sz="2000" dirty="0">
                <a:solidFill>
                  <a:srgbClr val="3333CC"/>
                </a:solidFill>
                <a:latin typeface="微软雅黑" panose="020B0503020204020204" pitchFamily="34" charset="-122"/>
                <a:ea typeface="微软雅黑" panose="020B0503020204020204" pitchFamily="34" charset="-122"/>
              </a:rPr>
              <a:t>7</a:t>
            </a:r>
            <a:r>
              <a:rPr lang="zh-CN" altLang="en-US" sz="2000" dirty="0">
                <a:solidFill>
                  <a:srgbClr val="3333CC"/>
                </a:solidFill>
                <a:latin typeface="微软雅黑" panose="020B0503020204020204" pitchFamily="34" charset="-122"/>
                <a:ea typeface="微软雅黑" panose="020B0503020204020204" pitchFamily="34" charset="-122"/>
              </a:rPr>
              <a:t>号单元中，程序从</a:t>
            </a:r>
            <a:r>
              <a:rPr lang="en-US" altLang="zh-CN" sz="2000" dirty="0">
                <a:solidFill>
                  <a:srgbClr val="3333CC"/>
                </a:solidFill>
                <a:latin typeface="微软雅黑" panose="020B0503020204020204" pitchFamily="34" charset="-122"/>
                <a:ea typeface="微软雅黑" panose="020B0503020204020204" pitchFamily="34" charset="-122"/>
              </a:rPr>
              <a:t>0</a:t>
            </a:r>
            <a:r>
              <a:rPr lang="zh-CN" altLang="en-US" sz="2000" dirty="0">
                <a:solidFill>
                  <a:srgbClr val="3333CC"/>
                </a:solidFill>
                <a:latin typeface="微软雅黑" panose="020B0503020204020204" pitchFamily="34" charset="-122"/>
                <a:ea typeface="微软雅黑" panose="020B0503020204020204" pitchFamily="34" charset="-122"/>
              </a:rPr>
              <a:t>地址开始执行，则程序在主存单元中的初始内容为：</a:t>
            </a:r>
          </a:p>
        </p:txBody>
      </p:sp>
      <p:graphicFrame>
        <p:nvGraphicFramePr>
          <p:cNvPr id="4" name="表格 3"/>
          <p:cNvGraphicFramePr>
            <a:graphicFrameLocks noGrp="1"/>
          </p:cNvGraphicFramePr>
          <p:nvPr/>
        </p:nvGraphicFramePr>
        <p:xfrm>
          <a:off x="310356" y="1908457"/>
          <a:ext cx="8731250" cy="4960941"/>
        </p:xfrm>
        <a:graphic>
          <a:graphicData uri="http://schemas.openxmlformats.org/drawingml/2006/table">
            <a:tbl>
              <a:tblPr firstRow="1" firstCol="1" lastRow="1" lastCol="1" bandRow="1" bandCol="1">
                <a:tableStyleId>{5C22544A-7EE6-4342-B048-85BDC9FD1C3A}</a:tableStyleId>
              </a:tblPr>
              <a:tblGrid>
                <a:gridCol w="597401">
                  <a:extLst>
                    <a:ext uri="{9D8B030D-6E8A-4147-A177-3AD203B41FA5}">
                      <a16:colId xmlns:a16="http://schemas.microsoft.com/office/drawing/2014/main" val="20000"/>
                    </a:ext>
                  </a:extLst>
                </a:gridCol>
                <a:gridCol w="1337876">
                  <a:extLst>
                    <a:ext uri="{9D8B030D-6E8A-4147-A177-3AD203B41FA5}">
                      <a16:colId xmlns:a16="http://schemas.microsoft.com/office/drawing/2014/main" val="20001"/>
                    </a:ext>
                  </a:extLst>
                </a:gridCol>
                <a:gridCol w="5085729">
                  <a:extLst>
                    <a:ext uri="{9D8B030D-6E8A-4147-A177-3AD203B41FA5}">
                      <a16:colId xmlns:a16="http://schemas.microsoft.com/office/drawing/2014/main" val="20002"/>
                    </a:ext>
                  </a:extLst>
                </a:gridCol>
                <a:gridCol w="1710244">
                  <a:extLst>
                    <a:ext uri="{9D8B030D-6E8A-4147-A177-3AD203B41FA5}">
                      <a16:colId xmlns:a16="http://schemas.microsoft.com/office/drawing/2014/main" val="20003"/>
                    </a:ext>
                  </a:extLst>
                </a:gridCol>
              </a:tblGrid>
              <a:tr h="548640">
                <a:tc>
                  <a:txBody>
                    <a:bodyPr/>
                    <a:lstStyle/>
                    <a:p>
                      <a:pPr algn="ctr">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主存地址</a:t>
                      </a:r>
                    </a:p>
                  </a:txBody>
                  <a:tcPr marL="17781" marR="17781" marT="0" marB="0" anchor="ctr">
                    <a:solidFill>
                      <a:schemeClr val="accent3">
                        <a:lumMod val="40000"/>
                        <a:lumOff val="60000"/>
                      </a:schemeClr>
                    </a:solidFill>
                  </a:tcPr>
                </a:tc>
                <a:tc>
                  <a:txBody>
                    <a:bodyPr/>
                    <a:lstStyle/>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主存单元</a:t>
                      </a:r>
                      <a:endParaRPr lang="en-US" altLang="zh-CN" sz="1800" b="1" kern="100" dirty="0">
                        <a:solidFill>
                          <a:srgbClr val="CC3300"/>
                        </a:solidFill>
                        <a:effectLst/>
                        <a:latin typeface="微软雅黑" panose="020B0503020204020204" pitchFamily="34" charset="-122"/>
                        <a:ea typeface="微软雅黑" panose="020B0503020204020204" pitchFamily="34" charset="-122"/>
                      </a:endParaRPr>
                    </a:p>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内容</a:t>
                      </a:r>
                    </a:p>
                  </a:txBody>
                  <a:tcPr marL="17781" marR="17781" marT="0" marB="0" anchor="ctr">
                    <a:solidFill>
                      <a:schemeClr val="accent3">
                        <a:lumMod val="40000"/>
                        <a:lumOff val="60000"/>
                      </a:schemeClr>
                    </a:solidFill>
                  </a:tcPr>
                </a:tc>
                <a:tc>
                  <a:txBody>
                    <a:bodyPr/>
                    <a:lstStyle/>
                    <a:p>
                      <a:pPr algn="ctr">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内容说明（</a:t>
                      </a:r>
                      <a:r>
                        <a:rPr lang="en-US" sz="1800" b="1" kern="100" dirty="0">
                          <a:solidFill>
                            <a:schemeClr val="tx1"/>
                          </a:solidFill>
                          <a:effectLst/>
                          <a:latin typeface="微软雅黑" panose="020B0503020204020204" pitchFamily="34" charset="-122"/>
                          <a:ea typeface="微软雅黑" panose="020B0503020204020204" pitchFamily="34" charset="-122"/>
                        </a:rPr>
                        <a:t>Ii</a:t>
                      </a:r>
                      <a:r>
                        <a:rPr lang="zh-CN" sz="1800" b="1" kern="100" dirty="0">
                          <a:solidFill>
                            <a:schemeClr val="tx1"/>
                          </a:solidFill>
                          <a:effectLst/>
                          <a:latin typeface="微软雅黑" panose="020B0503020204020204" pitchFamily="34" charset="-122"/>
                          <a:ea typeface="微软雅黑" panose="020B0503020204020204" pitchFamily="34" charset="-122"/>
                        </a:rPr>
                        <a:t>表示第</a:t>
                      </a:r>
                      <a:r>
                        <a:rPr lang="en-US" sz="1800" b="1" kern="100" dirty="0" err="1">
                          <a:solidFill>
                            <a:schemeClr val="tx1"/>
                          </a:solidFill>
                          <a:effectLst/>
                          <a:latin typeface="微软雅黑" panose="020B0503020204020204" pitchFamily="34" charset="-122"/>
                          <a:ea typeface="微软雅黑" panose="020B0503020204020204" pitchFamily="34" charset="-122"/>
                        </a:rPr>
                        <a:t>i</a:t>
                      </a:r>
                      <a:r>
                        <a:rPr lang="zh-CN" sz="1800" b="1" kern="100" dirty="0">
                          <a:solidFill>
                            <a:schemeClr val="tx1"/>
                          </a:solidFill>
                          <a:effectLst/>
                          <a:latin typeface="微软雅黑" panose="020B0503020204020204" pitchFamily="34" charset="-122"/>
                          <a:ea typeface="微软雅黑" panose="020B0503020204020204" pitchFamily="34" charset="-122"/>
                        </a:rPr>
                        <a:t>条指令）</a:t>
                      </a:r>
                    </a:p>
                  </a:txBody>
                  <a:tcPr marL="17781" marR="17781" marT="0" marB="0" anchor="ctr">
                    <a:solidFill>
                      <a:schemeClr val="accent3">
                        <a:lumMod val="40000"/>
                        <a:lumOff val="60000"/>
                      </a:schemeClr>
                    </a:solidFill>
                  </a:tcPr>
                </a:tc>
                <a:tc>
                  <a:txBody>
                    <a:bodyPr/>
                    <a:lstStyle/>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指令的符号</a:t>
                      </a:r>
                      <a:endParaRPr lang="en-US" altLang="zh-CN" sz="1800" b="1" kern="100" dirty="0">
                        <a:solidFill>
                          <a:srgbClr val="CC3300"/>
                        </a:solidFill>
                        <a:effectLst/>
                        <a:latin typeface="微软雅黑" panose="020B0503020204020204" pitchFamily="34" charset="-122"/>
                        <a:ea typeface="微软雅黑" panose="020B0503020204020204" pitchFamily="34" charset="-122"/>
                      </a:endParaRPr>
                    </a:p>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表示</a:t>
                      </a:r>
                    </a:p>
                  </a:txBody>
                  <a:tcPr marL="68582" marR="68582" marT="0" marB="0" anchor="ctr">
                    <a:solidFill>
                      <a:schemeClr val="accent3">
                        <a:lumMod val="40000"/>
                        <a:lumOff val="60000"/>
                      </a:schemeClr>
                    </a:solidFill>
                  </a:tcPr>
                </a:tc>
                <a:extLst>
                  <a:ext uri="{0D108BD9-81ED-4DB2-BD59-A6C34878D82A}">
                    <a16:rowId xmlns:a16="http://schemas.microsoft.com/office/drawing/2014/main" val="10000"/>
                  </a:ext>
                </a:extLst>
              </a:tr>
              <a:tr h="469719">
                <a:tc>
                  <a:txBody>
                    <a:bodyPr/>
                    <a:lstStyle/>
                    <a:p>
                      <a:pPr algn="ctr">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0</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1110 0110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just">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I1</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M[6]</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op=1110</a:t>
                      </a:r>
                      <a:r>
                        <a:rPr lang="zh-CN" sz="1800" b="1" kern="100" dirty="0">
                          <a:solidFill>
                            <a:schemeClr val="tx1"/>
                          </a:solidFill>
                          <a:effectLst/>
                          <a:latin typeface="微软雅黑" panose="020B0503020204020204" pitchFamily="34" charset="-122"/>
                          <a:ea typeface="微软雅黑" panose="020B0503020204020204" pitchFamily="34" charset="-122"/>
                        </a:rPr>
                        <a:t>：取数操作</a:t>
                      </a:r>
                    </a:p>
                  </a:txBody>
                  <a:tcPr marL="17781" marR="17781" marT="0" marB="0" anchor="ctr">
                    <a:solidFill>
                      <a:schemeClr val="accent3">
                        <a:lumMod val="40000"/>
                        <a:lumOff val="60000"/>
                      </a:schemeClr>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load r0, 6# </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chemeClr val="accent3">
                        <a:lumMod val="40000"/>
                        <a:lumOff val="60000"/>
                      </a:schemeClr>
                    </a:solidFill>
                  </a:tcPr>
                </a:tc>
                <a:extLst>
                  <a:ext uri="{0D108BD9-81ED-4DB2-BD59-A6C34878D82A}">
                    <a16:rowId xmlns:a16="http://schemas.microsoft.com/office/drawing/2014/main" val="10001"/>
                  </a:ext>
                </a:extLst>
              </a:tr>
              <a:tr h="563226">
                <a:tc>
                  <a:txBody>
                    <a:bodyPr/>
                    <a:lstStyle/>
                    <a:p>
                      <a:pPr algn="ctr">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1</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0000 0100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just">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I2</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R[1] </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op=0000</a:t>
                      </a:r>
                      <a:r>
                        <a:rPr lang="zh-CN" sz="1800" b="1" kern="100" dirty="0">
                          <a:solidFill>
                            <a:schemeClr val="tx1"/>
                          </a:solidFill>
                          <a:effectLst/>
                          <a:latin typeface="微软雅黑" panose="020B0503020204020204" pitchFamily="34" charset="-122"/>
                          <a:ea typeface="微软雅黑" panose="020B0503020204020204" pitchFamily="34" charset="-122"/>
                        </a:rPr>
                        <a:t>：传送操作</a:t>
                      </a:r>
                    </a:p>
                  </a:txBody>
                  <a:tcPr marL="17781" marR="17781" marT="0" marB="0" anchor="ctr">
                    <a:solidFill>
                      <a:schemeClr val="accent3">
                        <a:lumMod val="40000"/>
                        <a:lumOff val="60000"/>
                      </a:schemeClr>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mov r1, r0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chemeClr val="accent3">
                        <a:lumMod val="40000"/>
                        <a:lumOff val="60000"/>
                      </a:schemeClr>
                    </a:solidFill>
                  </a:tcPr>
                </a:tc>
                <a:extLst>
                  <a:ext uri="{0D108BD9-81ED-4DB2-BD59-A6C34878D82A}">
                    <a16:rowId xmlns:a16="http://schemas.microsoft.com/office/drawing/2014/main" val="10002"/>
                  </a:ext>
                </a:extLst>
              </a:tr>
              <a:tr h="563226">
                <a:tc>
                  <a:txBody>
                    <a:bodyPr/>
                    <a:lstStyle/>
                    <a:p>
                      <a:pPr algn="ctr">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2</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1110 0101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just">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I3</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M[5]</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op=1110</a:t>
                      </a:r>
                      <a:r>
                        <a:rPr lang="zh-CN" sz="1800" b="1" kern="100" dirty="0">
                          <a:solidFill>
                            <a:schemeClr val="tx1"/>
                          </a:solidFill>
                          <a:effectLst/>
                          <a:latin typeface="微软雅黑" panose="020B0503020204020204" pitchFamily="34" charset="-122"/>
                          <a:ea typeface="微软雅黑" panose="020B0503020204020204" pitchFamily="34" charset="-122"/>
                        </a:rPr>
                        <a:t>：取数操作</a:t>
                      </a:r>
                    </a:p>
                  </a:txBody>
                  <a:tcPr marL="17781" marR="17781" marT="0" marB="0" anchor="ctr">
                    <a:solidFill>
                      <a:schemeClr val="accent3">
                        <a:lumMod val="40000"/>
                        <a:lumOff val="60000"/>
                      </a:schemeClr>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load r0, 5#</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chemeClr val="accent3">
                        <a:lumMod val="40000"/>
                        <a:lumOff val="60000"/>
                      </a:schemeClr>
                    </a:solidFill>
                  </a:tcPr>
                </a:tc>
                <a:extLst>
                  <a:ext uri="{0D108BD9-81ED-4DB2-BD59-A6C34878D82A}">
                    <a16:rowId xmlns:a16="http://schemas.microsoft.com/office/drawing/2014/main" val="10003"/>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3</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0001 0001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just">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I4</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 R[1]</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op=0001</a:t>
                      </a:r>
                      <a:r>
                        <a:rPr lang="zh-CN" sz="1800" b="1" kern="100" dirty="0">
                          <a:solidFill>
                            <a:schemeClr val="tx1"/>
                          </a:solidFill>
                          <a:effectLst/>
                          <a:latin typeface="微软雅黑" panose="020B0503020204020204" pitchFamily="34" charset="-122"/>
                          <a:ea typeface="微软雅黑" panose="020B0503020204020204" pitchFamily="34" charset="-122"/>
                        </a:rPr>
                        <a:t>：加操作</a:t>
                      </a:r>
                    </a:p>
                  </a:txBody>
                  <a:tcPr marL="17781" marR="17781" marT="0" marB="0" anchor="ctr">
                    <a:solidFill>
                      <a:schemeClr val="accent3">
                        <a:lumMod val="40000"/>
                        <a:lumOff val="60000"/>
                      </a:schemeClr>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add r0, r1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chemeClr val="accent3">
                        <a:lumMod val="40000"/>
                        <a:lumOff val="60000"/>
                      </a:schemeClr>
                    </a:solidFill>
                  </a:tcPr>
                </a:tc>
                <a:extLst>
                  <a:ext uri="{0D108BD9-81ED-4DB2-BD59-A6C34878D82A}">
                    <a16:rowId xmlns:a16="http://schemas.microsoft.com/office/drawing/2014/main" val="10004"/>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4</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1111 0111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just">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I5</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M[7]</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op=1111</a:t>
                      </a:r>
                      <a:r>
                        <a:rPr lang="zh-CN" sz="1800" b="1" kern="100" dirty="0">
                          <a:solidFill>
                            <a:schemeClr val="tx1"/>
                          </a:solidFill>
                          <a:effectLst/>
                          <a:latin typeface="微软雅黑" panose="020B0503020204020204" pitchFamily="34" charset="-122"/>
                          <a:ea typeface="微软雅黑" panose="020B0503020204020204" pitchFamily="34" charset="-122"/>
                        </a:rPr>
                        <a:t>：存数操作</a:t>
                      </a:r>
                    </a:p>
                  </a:txBody>
                  <a:tcPr marL="17781" marR="17781" marT="0" marB="0" anchor="ctr">
                    <a:solidFill>
                      <a:schemeClr val="accent3">
                        <a:lumMod val="40000"/>
                        <a:lumOff val="60000"/>
                      </a:schemeClr>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store 7#, r0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chemeClr val="accent3">
                        <a:lumMod val="40000"/>
                        <a:lumOff val="60000"/>
                      </a:schemeClr>
                    </a:solidFill>
                  </a:tcPr>
                </a:tc>
                <a:extLst>
                  <a:ext uri="{0D108BD9-81ED-4DB2-BD59-A6C34878D82A}">
                    <a16:rowId xmlns:a16="http://schemas.microsoft.com/office/drawing/2014/main" val="10005"/>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5</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0001 0000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just">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操作数</a:t>
                      </a:r>
                      <a:r>
                        <a:rPr lang="en-US" sz="1800" b="1" kern="100" dirty="0">
                          <a:solidFill>
                            <a:schemeClr val="tx1"/>
                          </a:solidFill>
                          <a:effectLst/>
                          <a:latin typeface="微软雅黑" panose="020B0503020204020204" pitchFamily="34" charset="-122"/>
                          <a:ea typeface="微软雅黑" panose="020B0503020204020204" pitchFamily="34" charset="-122"/>
                        </a:rPr>
                        <a:t>x</a:t>
                      </a:r>
                      <a:r>
                        <a:rPr lang="zh-CN" sz="1800" b="1" kern="100" dirty="0">
                          <a:solidFill>
                            <a:schemeClr val="tx1"/>
                          </a:solidFill>
                          <a:effectLst/>
                          <a:latin typeface="微软雅黑" panose="020B0503020204020204" pitchFamily="34" charset="-122"/>
                          <a:ea typeface="微软雅黑" panose="020B0503020204020204" pitchFamily="34" charset="-122"/>
                        </a:rPr>
                        <a:t>，值为</a:t>
                      </a:r>
                      <a:r>
                        <a:rPr lang="en-US" sz="1800" b="1" kern="100" dirty="0">
                          <a:solidFill>
                            <a:schemeClr val="tx1"/>
                          </a:solidFill>
                          <a:effectLst/>
                          <a:latin typeface="微软雅黑" panose="020B0503020204020204" pitchFamily="34" charset="-122"/>
                          <a:ea typeface="微软雅黑" panose="020B0503020204020204" pitchFamily="34" charset="-122"/>
                        </a:rPr>
                        <a:t>16</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l">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68582" marR="68582" marT="0" marB="0" anchor="ctr">
                    <a:solidFill>
                      <a:schemeClr val="accent3">
                        <a:lumMod val="40000"/>
                        <a:lumOff val="60000"/>
                      </a:schemeClr>
                    </a:solidFill>
                  </a:tcPr>
                </a:tc>
                <a:extLst>
                  <a:ext uri="{0D108BD9-81ED-4DB2-BD59-A6C34878D82A}">
                    <a16:rowId xmlns:a16="http://schemas.microsoft.com/office/drawing/2014/main" val="10006"/>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6</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0010 0001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just">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操作数</a:t>
                      </a:r>
                      <a:r>
                        <a:rPr lang="en-US" sz="1800" b="1" kern="100" dirty="0">
                          <a:solidFill>
                            <a:schemeClr val="tx1"/>
                          </a:solidFill>
                          <a:effectLst/>
                          <a:latin typeface="微软雅黑" panose="020B0503020204020204" pitchFamily="34" charset="-122"/>
                          <a:ea typeface="微软雅黑" panose="020B0503020204020204" pitchFamily="34" charset="-122"/>
                        </a:rPr>
                        <a:t>y</a:t>
                      </a:r>
                      <a:r>
                        <a:rPr lang="zh-CN" sz="1800" b="1" kern="100" dirty="0">
                          <a:solidFill>
                            <a:schemeClr val="tx1"/>
                          </a:solidFill>
                          <a:effectLst/>
                          <a:latin typeface="微软雅黑" panose="020B0503020204020204" pitchFamily="34" charset="-122"/>
                          <a:ea typeface="微软雅黑" panose="020B0503020204020204" pitchFamily="34" charset="-122"/>
                        </a:rPr>
                        <a:t>，值为</a:t>
                      </a:r>
                      <a:r>
                        <a:rPr lang="en-US" sz="1800" b="1" kern="100" dirty="0">
                          <a:solidFill>
                            <a:schemeClr val="tx1"/>
                          </a:solidFill>
                          <a:effectLst/>
                          <a:latin typeface="微软雅黑" panose="020B0503020204020204" pitchFamily="34" charset="-122"/>
                          <a:ea typeface="微软雅黑" panose="020B0503020204020204" pitchFamily="34" charset="-122"/>
                        </a:rPr>
                        <a:t>33</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l">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68582" marR="68582" marT="0" marB="0" anchor="ctr">
                    <a:solidFill>
                      <a:schemeClr val="accent3">
                        <a:lumMod val="40000"/>
                        <a:lumOff val="60000"/>
                      </a:schemeClr>
                    </a:solidFill>
                  </a:tcPr>
                </a:tc>
                <a:extLst>
                  <a:ext uri="{0D108BD9-81ED-4DB2-BD59-A6C34878D82A}">
                    <a16:rowId xmlns:a16="http://schemas.microsoft.com/office/drawing/2014/main" val="10007"/>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7</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0000 0000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just">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结果</a:t>
                      </a:r>
                      <a:r>
                        <a:rPr lang="en-US" sz="1800" b="1" kern="100" dirty="0">
                          <a:solidFill>
                            <a:schemeClr val="tx1"/>
                          </a:solidFill>
                          <a:effectLst/>
                          <a:latin typeface="微软雅黑" panose="020B0503020204020204" pitchFamily="34" charset="-122"/>
                          <a:ea typeface="微软雅黑" panose="020B0503020204020204" pitchFamily="34" charset="-122"/>
                        </a:rPr>
                        <a:t>z</a:t>
                      </a:r>
                      <a:r>
                        <a:rPr lang="zh-CN" sz="1800" b="1" kern="100" dirty="0">
                          <a:solidFill>
                            <a:schemeClr val="tx1"/>
                          </a:solidFill>
                          <a:effectLst/>
                          <a:latin typeface="微软雅黑" panose="020B0503020204020204" pitchFamily="34" charset="-122"/>
                          <a:ea typeface="微软雅黑" panose="020B0503020204020204" pitchFamily="34" charset="-122"/>
                        </a:rPr>
                        <a:t>，初始值为</a:t>
                      </a:r>
                      <a:r>
                        <a:rPr lang="en-US" sz="1800" b="1" kern="100" dirty="0">
                          <a:solidFill>
                            <a:schemeClr val="tx1"/>
                          </a:solidFill>
                          <a:effectLst/>
                          <a:latin typeface="微软雅黑" panose="020B0503020204020204" pitchFamily="34" charset="-122"/>
                          <a:ea typeface="微软雅黑" panose="020B0503020204020204" pitchFamily="34" charset="-122"/>
                        </a:rPr>
                        <a:t>0</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chemeClr val="accent3">
                        <a:lumMod val="40000"/>
                        <a:lumOff val="60000"/>
                      </a:schemeClr>
                    </a:solidFill>
                  </a:tcPr>
                </a:tc>
                <a:tc>
                  <a:txBody>
                    <a:bodyPr/>
                    <a:lstStyle/>
                    <a:p>
                      <a:pPr indent="57150" algn="l">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68582" marR="68582" marT="0" marB="0" anchor="ctr">
                    <a:solidFill>
                      <a:schemeClr val="accent3">
                        <a:lumMod val="40000"/>
                        <a:lumOff val="60000"/>
                      </a:schemeClr>
                    </a:solidFill>
                  </a:tcPr>
                </a:tc>
                <a:extLst>
                  <a:ext uri="{0D108BD9-81ED-4DB2-BD59-A6C34878D82A}">
                    <a16:rowId xmlns:a16="http://schemas.microsoft.com/office/drawing/2014/main" val="10008"/>
                  </a:ext>
                </a:extLst>
              </a:tr>
            </a:tbl>
          </a:graphicData>
        </a:graphic>
      </p:graphicFrame>
      <p:sp>
        <p:nvSpPr>
          <p:cNvPr id="7" name="Text Box 96"/>
          <p:cNvSpPr txBox="1">
            <a:spLocks noChangeArrowheads="1"/>
          </p:cNvSpPr>
          <p:nvPr/>
        </p:nvSpPr>
        <p:spPr bwMode="auto">
          <a:xfrm>
            <a:off x="4797425" y="5240338"/>
            <a:ext cx="2879725" cy="831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a:solidFill>
                  <a:srgbClr val="3333CC"/>
                </a:solidFill>
                <a:latin typeface="微软雅黑" panose="020B0503020204020204" pitchFamily="34" charset="-122"/>
                <a:ea typeface="微软雅黑" panose="020B0503020204020204" pitchFamily="34" charset="-122"/>
              </a:rPr>
              <a:t>    程序执行过程及其结果是什么？</a:t>
            </a:r>
          </a:p>
        </p:txBody>
      </p:sp>
      <p:sp>
        <p:nvSpPr>
          <p:cNvPr id="8" name="Rectangle 99"/>
          <p:cNvSpPr txBox="1">
            <a:spLocks noChangeArrowheads="1"/>
          </p:cNvSpPr>
          <p:nvPr/>
        </p:nvSpPr>
        <p:spPr>
          <a:xfrm>
            <a:off x="418587" y="332798"/>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a:defRPr/>
            </a:pPr>
            <a:r>
              <a:rPr lang="zh-CN" altLang="en-US" sz="3600" dirty="0">
                <a:solidFill>
                  <a:schemeClr val="tx1"/>
                </a:solidFill>
                <a:latin typeface="微软雅黑" panose="020B0503020204020204" pitchFamily="34" charset="-122"/>
                <a:ea typeface="微软雅黑" panose="020B0503020204020204" pitchFamily="34" charset="-122"/>
              </a:rPr>
              <a:t>程序和指令执行过程举例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608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2" y="1102044"/>
            <a:ext cx="3517370" cy="508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6"/>
          <p:cNvSpPr txBox="1">
            <a:spLocks noChangeArrowheads="1"/>
          </p:cNvSpPr>
          <p:nvPr/>
        </p:nvSpPr>
        <p:spPr bwMode="auto">
          <a:xfrm>
            <a:off x="775229" y="5561749"/>
            <a:ext cx="332740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solidFill>
                  <a:srgbClr val="3333CC"/>
                </a:solidFill>
                <a:latin typeface="微软雅黑" panose="020B0503020204020204" pitchFamily="34" charset="-122"/>
                <a:ea typeface="微软雅黑" panose="020B0503020204020204" pitchFamily="34" charset="-122"/>
              </a:rPr>
              <a:t>    程序执行过程</a:t>
            </a:r>
          </a:p>
        </p:txBody>
      </p:sp>
      <p:graphicFrame>
        <p:nvGraphicFramePr>
          <p:cNvPr id="5" name="表格 4"/>
          <p:cNvGraphicFramePr>
            <a:graphicFrameLocks noGrp="1"/>
          </p:cNvGraphicFramePr>
          <p:nvPr/>
        </p:nvGraphicFramePr>
        <p:xfrm>
          <a:off x="6146800" y="1449388"/>
          <a:ext cx="2655888" cy="3959225"/>
        </p:xfrm>
        <a:graphic>
          <a:graphicData uri="http://schemas.openxmlformats.org/drawingml/2006/table">
            <a:tbl>
              <a:tblPr firstRow="1" firstCol="1" lastRow="1" lastCol="1" bandRow="1" bandCol="1">
                <a:tableStyleId>{5C22544A-7EE6-4342-B048-85BDC9FD1C3A}</a:tableStyleId>
              </a:tblPr>
              <a:tblGrid>
                <a:gridCol w="2655888">
                  <a:extLst>
                    <a:ext uri="{9D8B030D-6E8A-4147-A177-3AD203B41FA5}">
                      <a16:colId xmlns:a16="http://schemas.microsoft.com/office/drawing/2014/main" val="20000"/>
                    </a:ext>
                  </a:extLst>
                </a:gridCol>
              </a:tblGrid>
              <a:tr h="495190">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I1</a:t>
                      </a:r>
                      <a:r>
                        <a:rPr lang="zh-CN" sz="2200" kern="100" dirty="0">
                          <a:solidFill>
                            <a:schemeClr val="tx1"/>
                          </a:solidFill>
                          <a:effectLst/>
                          <a:latin typeface="微软雅黑" panose="020B0503020204020204" pitchFamily="34" charset="-122"/>
                          <a:ea typeface="微软雅黑" panose="020B0503020204020204" pitchFamily="34" charset="-122"/>
                        </a:rPr>
                        <a:t>：</a:t>
                      </a:r>
                      <a:r>
                        <a:rPr lang="en-US" sz="2200" kern="100" dirty="0">
                          <a:solidFill>
                            <a:schemeClr val="tx1"/>
                          </a:solidFill>
                          <a:effectLst/>
                          <a:latin typeface="微软雅黑" panose="020B0503020204020204" pitchFamily="34" charset="-122"/>
                          <a:ea typeface="微软雅黑" panose="020B0503020204020204" pitchFamily="34" charset="-122"/>
                        </a:rPr>
                        <a:t>1110 0110</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chemeClr val="accent3">
                        <a:lumMod val="40000"/>
                        <a:lumOff val="60000"/>
                      </a:schemeClr>
                    </a:solidFill>
                  </a:tcPr>
                </a:tc>
                <a:extLst>
                  <a:ext uri="{0D108BD9-81ED-4DB2-BD59-A6C34878D82A}">
                    <a16:rowId xmlns:a16="http://schemas.microsoft.com/office/drawing/2014/main" val="10000"/>
                  </a:ext>
                </a:extLst>
              </a:tr>
              <a:tr h="495190">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IR←M[0000]</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chemeClr val="accent3">
                        <a:lumMod val="40000"/>
                        <a:lumOff val="60000"/>
                      </a:schemeClr>
                    </a:solidFill>
                  </a:tcPr>
                </a:tc>
                <a:extLst>
                  <a:ext uri="{0D108BD9-81ED-4DB2-BD59-A6C34878D82A}">
                    <a16:rowId xmlns:a16="http://schemas.microsoft.com/office/drawing/2014/main" val="10001"/>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op=1110</a:t>
                      </a:r>
                      <a:r>
                        <a:rPr lang="zh-CN" sz="2200" kern="100" dirty="0">
                          <a:solidFill>
                            <a:schemeClr val="tx1"/>
                          </a:solidFill>
                          <a:effectLst/>
                          <a:latin typeface="微软雅黑" panose="020B0503020204020204" pitchFamily="34" charset="-122"/>
                          <a:ea typeface="微软雅黑" panose="020B0503020204020204" pitchFamily="34" charset="-122"/>
                        </a:rPr>
                        <a:t>，取数</a:t>
                      </a:r>
                    </a:p>
                  </a:txBody>
                  <a:tcPr marL="17784" marR="17784" marT="0" marB="0" anchor="ctr">
                    <a:solidFill>
                      <a:schemeClr val="accent3">
                        <a:lumMod val="40000"/>
                        <a:lumOff val="60000"/>
                      </a:schemeClr>
                    </a:solidFill>
                  </a:tcPr>
                </a:tc>
                <a:extLst>
                  <a:ext uri="{0D108BD9-81ED-4DB2-BD59-A6C34878D82A}">
                    <a16:rowId xmlns:a16="http://schemas.microsoft.com/office/drawing/2014/main" val="10002"/>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PC←0000+1</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chemeClr val="accent3">
                        <a:lumMod val="40000"/>
                        <a:lumOff val="60000"/>
                      </a:schemeClr>
                    </a:solidFill>
                  </a:tcPr>
                </a:tc>
                <a:extLst>
                  <a:ext uri="{0D108BD9-81ED-4DB2-BD59-A6C34878D82A}">
                    <a16:rowId xmlns:a16="http://schemas.microsoft.com/office/drawing/2014/main" val="10003"/>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MDR←M[0110]</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chemeClr val="accent3">
                        <a:lumMod val="40000"/>
                        <a:lumOff val="60000"/>
                      </a:schemeClr>
                    </a:solidFill>
                  </a:tcPr>
                </a:tc>
                <a:extLst>
                  <a:ext uri="{0D108BD9-81ED-4DB2-BD59-A6C34878D82A}">
                    <a16:rowId xmlns:a16="http://schemas.microsoft.com/office/drawing/2014/main" val="10004"/>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R[0]←MDR</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chemeClr val="accent3">
                        <a:lumMod val="40000"/>
                        <a:lumOff val="60000"/>
                      </a:schemeClr>
                    </a:solidFill>
                  </a:tcPr>
                </a:tc>
                <a:extLst>
                  <a:ext uri="{0D108BD9-81ED-4DB2-BD59-A6C34878D82A}">
                    <a16:rowId xmlns:a16="http://schemas.microsoft.com/office/drawing/2014/main" val="10005"/>
                  </a:ext>
                </a:extLst>
              </a:tr>
              <a:tr h="593769">
                <a:tc>
                  <a:txBody>
                    <a:bodyPr/>
                    <a:lstStyle/>
                    <a:p>
                      <a:pPr algn="ctr">
                        <a:spcAft>
                          <a:spcPts val="0"/>
                        </a:spcAft>
                      </a:pPr>
                      <a:r>
                        <a:rPr lang="en-US" sz="2200" kern="100" dirty="0">
                          <a:solidFill>
                            <a:srgbClr val="FF0000"/>
                          </a:solidFill>
                          <a:effectLst/>
                          <a:latin typeface="微软雅黑" panose="020B0503020204020204" pitchFamily="34" charset="-122"/>
                          <a:ea typeface="微软雅黑" panose="020B0503020204020204" pitchFamily="34" charset="-122"/>
                        </a:rPr>
                        <a:t>R[0]=33</a:t>
                      </a:r>
                      <a:endParaRPr lang="zh-CN" sz="2200" kern="100" dirty="0">
                        <a:solidFill>
                          <a:srgbClr val="FF0000"/>
                        </a:solidFill>
                        <a:effectLst/>
                        <a:latin typeface="微软雅黑" panose="020B0503020204020204" pitchFamily="34" charset="-122"/>
                        <a:ea typeface="微软雅黑" panose="020B0503020204020204" pitchFamily="34" charset="-122"/>
                      </a:endParaRPr>
                    </a:p>
                  </a:txBody>
                  <a:tcPr marL="17784" marR="17784" marT="0" marB="0" anchor="ctr">
                    <a:solidFill>
                      <a:schemeClr val="accent3">
                        <a:lumMod val="40000"/>
                        <a:lumOff val="60000"/>
                      </a:schemeClr>
                    </a:solidFill>
                  </a:tcPr>
                </a:tc>
                <a:extLst>
                  <a:ext uri="{0D108BD9-81ED-4DB2-BD59-A6C34878D82A}">
                    <a16:rowId xmlns:a16="http://schemas.microsoft.com/office/drawing/2014/main" val="10006"/>
                  </a:ext>
                </a:extLst>
              </a:tr>
            </a:tbl>
          </a:graphicData>
        </a:graphic>
      </p:graphicFrame>
      <p:graphicFrame>
        <p:nvGraphicFramePr>
          <p:cNvPr id="6" name="表格 5"/>
          <p:cNvGraphicFramePr>
            <a:graphicFrameLocks noGrp="1"/>
          </p:cNvGraphicFramePr>
          <p:nvPr/>
        </p:nvGraphicFramePr>
        <p:xfrm>
          <a:off x="4346575" y="1943100"/>
          <a:ext cx="1800225" cy="3465514"/>
        </p:xfrm>
        <a:graphic>
          <a:graphicData uri="http://schemas.openxmlformats.org/drawingml/2006/table">
            <a:tbl>
              <a:tblPr firstRow="1" firstCol="1" lastRow="1" lastCol="1" bandRow="1" bandCol="1">
                <a:tableStyleId>{5C22544A-7EE6-4342-B048-85BDC9FD1C3A}</a:tableStyleId>
              </a:tblPr>
              <a:tblGrid>
                <a:gridCol w="1800225">
                  <a:extLst>
                    <a:ext uri="{9D8B030D-6E8A-4147-A177-3AD203B41FA5}">
                      <a16:colId xmlns:a16="http://schemas.microsoft.com/office/drawing/2014/main" val="20000"/>
                    </a:ext>
                  </a:extLst>
                </a:gridCol>
              </a:tblGrid>
              <a:tr h="495399">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取指令</a:t>
                      </a:r>
                    </a:p>
                  </a:txBody>
                  <a:tcPr marL="17780" marR="17780" marT="0" marB="0">
                    <a:solidFill>
                      <a:schemeClr val="accent3">
                        <a:lumMod val="40000"/>
                        <a:lumOff val="60000"/>
                      </a:schemeClr>
                    </a:solidFill>
                  </a:tcPr>
                </a:tc>
                <a:extLst>
                  <a:ext uri="{0D108BD9-81ED-4DB2-BD59-A6C34878D82A}">
                    <a16:rowId xmlns:a16="http://schemas.microsoft.com/office/drawing/2014/main" val="10000"/>
                  </a:ext>
                </a:extLst>
              </a:tr>
              <a:tr h="594023">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指令译码</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1"/>
                  </a:ext>
                </a:extLst>
              </a:tr>
              <a:tr h="594023">
                <a:tc>
                  <a:txBody>
                    <a:bodyPr/>
                    <a:lstStyle/>
                    <a:p>
                      <a:pPr algn="ctr">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增量</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2"/>
                  </a:ext>
                </a:extLst>
              </a:tr>
              <a:tr h="594023">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取数并执行</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3"/>
                  </a:ext>
                </a:extLst>
              </a:tr>
              <a:tr h="594023">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送结果</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4"/>
                  </a:ext>
                </a:extLst>
              </a:tr>
              <a:tr h="594023">
                <a:tc>
                  <a:txBody>
                    <a:bodyPr/>
                    <a:lstStyle/>
                    <a:p>
                      <a:pPr algn="ctr">
                        <a:spcAft>
                          <a:spcPts val="0"/>
                        </a:spcAft>
                      </a:pPr>
                      <a:r>
                        <a:rPr lang="zh-CN" altLang="en-US" sz="2200" b="1" kern="100" dirty="0">
                          <a:solidFill>
                            <a:srgbClr val="FF0000"/>
                          </a:solidFill>
                          <a:effectLst/>
                          <a:latin typeface="微软雅黑" panose="020B0503020204020204" pitchFamily="34" charset="-122"/>
                          <a:ea typeface="微软雅黑" panose="020B0503020204020204" pitchFamily="34" charset="-122"/>
                          <a:cs typeface="+mn-cs"/>
                        </a:rPr>
                        <a:t>执行结果</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5"/>
                  </a:ext>
                </a:extLst>
              </a:tr>
            </a:tbl>
          </a:graphicData>
        </a:graphic>
      </p:graphicFrame>
      <p:sp>
        <p:nvSpPr>
          <p:cNvPr id="10" name="Text Box 96"/>
          <p:cNvSpPr txBox="1">
            <a:spLocks noChangeArrowheads="1"/>
          </p:cNvSpPr>
          <p:nvPr/>
        </p:nvSpPr>
        <p:spPr bwMode="auto">
          <a:xfrm>
            <a:off x="4483100" y="1016179"/>
            <a:ext cx="445293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solidFill>
                  <a:srgbClr val="3333CC"/>
                </a:solidFill>
                <a:latin typeface="微软雅黑" panose="020B0503020204020204" pitchFamily="34" charset="-122"/>
                <a:ea typeface="微软雅黑" panose="020B0503020204020204" pitchFamily="34" charset="-122"/>
              </a:rPr>
              <a:t>    指令</a:t>
            </a:r>
            <a:r>
              <a:rPr lang="en-US" altLang="zh-CN" dirty="0">
                <a:solidFill>
                  <a:srgbClr val="3333CC"/>
                </a:solidFill>
                <a:latin typeface="微软雅黑" panose="020B0503020204020204" pitchFamily="34" charset="-122"/>
                <a:ea typeface="微软雅黑" panose="020B0503020204020204" pitchFamily="34" charset="-122"/>
              </a:rPr>
              <a:t>I1</a:t>
            </a:r>
            <a:r>
              <a:rPr lang="zh-CN" altLang="en-US" dirty="0">
                <a:solidFill>
                  <a:srgbClr val="3333CC"/>
                </a:solidFill>
                <a:latin typeface="微软雅黑" panose="020B0503020204020204" pitchFamily="34" charset="-122"/>
                <a:ea typeface="微软雅黑" panose="020B0503020204020204" pitchFamily="34" charset="-122"/>
              </a:rPr>
              <a:t>（</a:t>
            </a:r>
            <a:r>
              <a:rPr lang="en-US" altLang="zh-CN" dirty="0">
                <a:solidFill>
                  <a:srgbClr val="3333CC"/>
                </a:solidFill>
                <a:latin typeface="微软雅黑" panose="020B0503020204020204" pitchFamily="34" charset="-122"/>
                <a:ea typeface="微软雅黑" panose="020B0503020204020204" pitchFamily="34" charset="-122"/>
              </a:rPr>
              <a:t>PC=0</a:t>
            </a:r>
            <a:r>
              <a:rPr lang="zh-CN" altLang="en-US" dirty="0">
                <a:solidFill>
                  <a:srgbClr val="3333CC"/>
                </a:solidFill>
                <a:latin typeface="微软雅黑" panose="020B0503020204020204" pitchFamily="34" charset="-122"/>
                <a:ea typeface="微软雅黑" panose="020B0503020204020204" pitchFamily="34" charset="-122"/>
              </a:rPr>
              <a:t>）的执行过程</a:t>
            </a:r>
          </a:p>
        </p:txBody>
      </p:sp>
      <p:sp>
        <p:nvSpPr>
          <p:cNvPr id="11" name="Text Box 96"/>
          <p:cNvSpPr txBox="1">
            <a:spLocks noChangeArrowheads="1"/>
          </p:cNvSpPr>
          <p:nvPr/>
        </p:nvSpPr>
        <p:spPr bwMode="auto">
          <a:xfrm>
            <a:off x="4559476" y="5560161"/>
            <a:ext cx="42037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solidFill>
                  <a:srgbClr val="3333CC"/>
                </a:solidFill>
                <a:latin typeface="微软雅黑" panose="020B0503020204020204" pitchFamily="34" charset="-122"/>
                <a:ea typeface="微软雅黑" panose="020B0503020204020204" pitchFamily="34" charset="-122"/>
              </a:rPr>
              <a:t>随后执行</a:t>
            </a:r>
            <a:r>
              <a:rPr lang="en-US" altLang="zh-CN" dirty="0">
                <a:solidFill>
                  <a:srgbClr val="3333CC"/>
                </a:solidFill>
                <a:latin typeface="微软雅黑" panose="020B0503020204020204" pitchFamily="34" charset="-122"/>
                <a:ea typeface="微软雅黑" panose="020B0503020204020204" pitchFamily="34" charset="-122"/>
              </a:rPr>
              <a:t>PC=1</a:t>
            </a:r>
            <a:r>
              <a:rPr lang="zh-CN" altLang="en-US" dirty="0">
                <a:solidFill>
                  <a:srgbClr val="3333CC"/>
                </a:solidFill>
                <a:latin typeface="微软雅黑" panose="020B0503020204020204" pitchFamily="34" charset="-122"/>
                <a:ea typeface="微软雅黑" panose="020B0503020204020204" pitchFamily="34" charset="-122"/>
              </a:rPr>
              <a:t>中的指令</a:t>
            </a:r>
            <a:r>
              <a:rPr lang="en-US" altLang="zh-CN" dirty="0">
                <a:solidFill>
                  <a:srgbClr val="3333CC"/>
                </a:solidFill>
                <a:latin typeface="微软雅黑" panose="020B0503020204020204" pitchFamily="34" charset="-122"/>
                <a:ea typeface="微软雅黑" panose="020B0503020204020204" pitchFamily="34" charset="-122"/>
              </a:rPr>
              <a:t>I2</a:t>
            </a:r>
            <a:endParaRPr lang="zh-CN" altLang="en-US" dirty="0">
              <a:solidFill>
                <a:srgbClr val="3333CC"/>
              </a:solidFill>
              <a:latin typeface="微软雅黑" panose="020B0503020204020204" pitchFamily="34" charset="-122"/>
              <a:ea typeface="微软雅黑" panose="020B0503020204020204" pitchFamily="34" charset="-122"/>
            </a:endParaRPr>
          </a:p>
        </p:txBody>
      </p:sp>
      <p:sp>
        <p:nvSpPr>
          <p:cNvPr id="12" name="Rectangle 99"/>
          <p:cNvSpPr txBox="1">
            <a:spLocks noChangeArrowheads="1"/>
          </p:cNvSpPr>
          <p:nvPr/>
        </p:nvSpPr>
        <p:spPr>
          <a:xfrm>
            <a:off x="418587" y="504883"/>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a:defRPr/>
            </a:pPr>
            <a:r>
              <a:rPr lang="zh-CN" altLang="en-US" sz="3200" dirty="0">
                <a:solidFill>
                  <a:schemeClr val="tx1"/>
                </a:solidFill>
                <a:latin typeface="微软雅黑" panose="020B0503020204020204" pitchFamily="34" charset="-122"/>
                <a:ea typeface="微软雅黑" panose="020B0503020204020204" pitchFamily="34" charset="-122"/>
              </a:rPr>
              <a:t>程序和指令执行过程举例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sp>
        <p:nvSpPr>
          <p:cNvPr id="48181" name="Text Box 57"/>
          <p:cNvSpPr txBox="1">
            <a:spLocks noChangeArrowheads="1"/>
          </p:cNvSpPr>
          <p:nvPr/>
        </p:nvSpPr>
        <p:spPr bwMode="auto">
          <a:xfrm>
            <a:off x="564275" y="1534272"/>
            <a:ext cx="258915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127" name="Text Box 96"/>
          <p:cNvSpPr txBox="1">
            <a:spLocks noChangeArrowheads="1"/>
          </p:cNvSpPr>
          <p:nvPr/>
        </p:nvSpPr>
        <p:spPr bwMode="auto">
          <a:xfrm>
            <a:off x="242888" y="954502"/>
            <a:ext cx="8785225"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solidFill>
                  <a:srgbClr val="3333CC"/>
                </a:solidFill>
                <a:latin typeface="微软雅黑" panose="020B0503020204020204" pitchFamily="34" charset="-122"/>
                <a:ea typeface="微软雅黑" panose="020B0503020204020204" pitchFamily="34" charset="-122"/>
              </a:rPr>
              <a:t>指令 </a:t>
            </a:r>
            <a:r>
              <a:rPr lang="en-US" altLang="zh-CN" sz="2000" dirty="0">
                <a:solidFill>
                  <a:srgbClr val="3333CC"/>
                </a:solidFill>
                <a:latin typeface="微软雅黑" panose="020B0503020204020204" pitchFamily="34" charset="-122"/>
                <a:ea typeface="微软雅黑" panose="020B0503020204020204" pitchFamily="34" charset="-122"/>
              </a:rPr>
              <a:t>1110 0110</a:t>
            </a:r>
            <a:r>
              <a:rPr lang="zh-CN" altLang="en-US" sz="2000" dirty="0">
                <a:solidFill>
                  <a:srgbClr val="3333CC"/>
                </a:solidFill>
                <a:latin typeface="微软雅黑" panose="020B0503020204020204" pitchFamily="34" charset="-122"/>
                <a:ea typeface="微软雅黑" panose="020B0503020204020204" pitchFamily="34" charset="-122"/>
              </a:rPr>
              <a:t>功能为</a:t>
            </a:r>
            <a:r>
              <a:rPr lang="en-US" altLang="zh-CN" sz="2000" dirty="0">
                <a:solidFill>
                  <a:srgbClr val="3333CC"/>
                </a:solidFill>
                <a:latin typeface="微软雅黑" panose="020B0503020204020204" pitchFamily="34" charset="-122"/>
                <a:ea typeface="微软雅黑" panose="020B0503020204020204" pitchFamily="34" charset="-122"/>
              </a:rPr>
              <a:t>R[0] ←M[0110]</a:t>
            </a:r>
            <a:r>
              <a:rPr lang="zh-CN" altLang="en-US" sz="2000" dirty="0">
                <a:solidFill>
                  <a:srgbClr val="3333CC"/>
                </a:solidFill>
                <a:latin typeface="微软雅黑" panose="020B0503020204020204" pitchFamily="34" charset="-122"/>
                <a:ea typeface="微软雅黑" panose="020B0503020204020204" pitchFamily="34" charset="-122"/>
              </a:rPr>
              <a:t>，指令执行过程如下：</a:t>
            </a:r>
          </a:p>
        </p:txBody>
      </p:sp>
      <p:sp>
        <p:nvSpPr>
          <p:cNvPr id="3" name="矩形 2"/>
          <p:cNvSpPr/>
          <p:nvPr/>
        </p:nvSpPr>
        <p:spPr>
          <a:xfrm>
            <a:off x="239227" y="1303942"/>
            <a:ext cx="8904773" cy="707886"/>
          </a:xfrm>
          <a:prstGeom prst="rect">
            <a:avLst/>
          </a:prstGeom>
          <a:solidFill>
            <a:schemeClr val="bg1"/>
          </a:solidFill>
        </p:spPr>
        <p:txBody>
          <a:bodyPr wrap="square">
            <a:spAutoFit/>
          </a:bodyPr>
          <a:lstStyle/>
          <a:p>
            <a:pPr indent="266700" algn="just">
              <a:spcAft>
                <a:spcPts val="0"/>
              </a:spcAft>
              <a:defRPr/>
            </a:pPr>
            <a:r>
              <a:rPr lang="zh-CN" altLang="zh-CN" sz="2000" b="1" kern="100" dirty="0">
                <a:solidFill>
                  <a:srgbClr val="FF0000"/>
                </a:solidFill>
                <a:latin typeface="微软雅黑" panose="020B0503020204020204" pitchFamily="34" charset="-122"/>
                <a:ea typeface="微软雅黑" panose="020B0503020204020204" pitchFamily="34" charset="-122"/>
              </a:rPr>
              <a:t>取指</a:t>
            </a:r>
            <a:r>
              <a:rPr lang="en-US" altLang="zh-CN" sz="2000" b="1" kern="100" dirty="0">
                <a:solidFill>
                  <a:srgbClr val="FF0000"/>
                </a:solidFill>
                <a:latin typeface="微软雅黑" panose="020B0503020204020204" pitchFamily="34" charset="-122"/>
                <a:ea typeface="微软雅黑" panose="020B0503020204020204" pitchFamily="34" charset="-122"/>
              </a:rPr>
              <a:t>IR←M[PC]</a:t>
            </a:r>
            <a:r>
              <a:rPr lang="zh-CN" altLang="zh-CN" sz="2000" b="1" kern="100" dirty="0">
                <a:solidFill>
                  <a:srgbClr val="FF0000"/>
                </a:solidFill>
                <a:latin typeface="微软雅黑" panose="020B0503020204020204" pitchFamily="34" charset="-122"/>
                <a:ea typeface="微软雅黑" panose="020B0503020204020204" pitchFamily="34" charset="-122"/>
              </a:rPr>
              <a:t>：</a:t>
            </a:r>
            <a:r>
              <a:rPr lang="en-US" altLang="zh-CN" sz="2000" b="1" kern="100" dirty="0">
                <a:latin typeface="微软雅黑" panose="020B0503020204020204" pitchFamily="34" charset="-122"/>
                <a:ea typeface="微软雅黑" panose="020B0503020204020204" pitchFamily="34" charset="-122"/>
              </a:rPr>
              <a:t>MAR←PC</a:t>
            </a:r>
            <a:r>
              <a:rPr lang="zh-CN" altLang="zh-CN" sz="2000" b="1" kern="100" dirty="0">
                <a:latin typeface="微软雅黑" panose="020B0503020204020204" pitchFamily="34" charset="-122"/>
                <a:ea typeface="微软雅黑" panose="020B0503020204020204" pitchFamily="34" charset="-122"/>
              </a:rPr>
              <a:t>；控制线</a:t>
            </a:r>
            <a:r>
              <a:rPr lang="en-US" altLang="zh-CN" sz="2000" b="1" kern="100" dirty="0">
                <a:latin typeface="微软雅黑" panose="020B0503020204020204" pitchFamily="34" charset="-122"/>
                <a:ea typeface="微软雅黑" panose="020B0503020204020204" pitchFamily="34" charset="-122"/>
              </a:rPr>
              <a:t>←Read</a:t>
            </a:r>
            <a:r>
              <a:rPr lang="zh-CN" altLang="zh-CN" sz="2000" b="1" kern="100" dirty="0">
                <a:latin typeface="微软雅黑" panose="020B0503020204020204" pitchFamily="34" charset="-122"/>
                <a:ea typeface="微软雅黑" panose="020B0503020204020204" pitchFamily="34" charset="-122"/>
              </a:rPr>
              <a:t>；</a:t>
            </a:r>
            <a:r>
              <a:rPr lang="en-US" altLang="zh-CN" sz="2000" b="1" kern="100" dirty="0">
                <a:latin typeface="微软雅黑" panose="020B0503020204020204" pitchFamily="34" charset="-122"/>
                <a:ea typeface="微软雅黑" panose="020B0503020204020204" pitchFamily="34" charset="-122"/>
              </a:rPr>
              <a:t>IR←MDR</a:t>
            </a:r>
          </a:p>
          <a:p>
            <a:pPr indent="266700" algn="just">
              <a:spcAft>
                <a:spcPts val="0"/>
              </a:spcAft>
              <a:defRPr/>
            </a:pPr>
            <a:r>
              <a:rPr lang="zh-CN" altLang="zh-CN" sz="2000" b="1" kern="100" dirty="0">
                <a:solidFill>
                  <a:srgbClr val="FF0000"/>
                </a:solidFill>
                <a:latin typeface="微软雅黑" panose="020B0503020204020204" pitchFamily="34" charset="-122"/>
                <a:ea typeface="微软雅黑" panose="020B0503020204020204" pitchFamily="34" charset="-122"/>
              </a:rPr>
              <a:t>取数</a:t>
            </a:r>
            <a:r>
              <a:rPr lang="en-US" altLang="zh-CN" sz="2000" b="1" kern="100" dirty="0">
                <a:solidFill>
                  <a:srgbClr val="FF0000"/>
                </a:solidFill>
                <a:latin typeface="微软雅黑" panose="020B0503020204020204" pitchFamily="34" charset="-122"/>
                <a:ea typeface="微软雅黑" panose="020B0503020204020204" pitchFamily="34" charset="-122"/>
              </a:rPr>
              <a:t>R[0]←M[</a:t>
            </a:r>
            <a:r>
              <a:rPr lang="en-US" altLang="zh-CN" sz="2000" b="1" kern="100" dirty="0" err="1">
                <a:solidFill>
                  <a:srgbClr val="FF0000"/>
                </a:solidFill>
                <a:latin typeface="微软雅黑" panose="020B0503020204020204" pitchFamily="34" charset="-122"/>
                <a:ea typeface="微软雅黑" panose="020B0503020204020204" pitchFamily="34" charset="-122"/>
              </a:rPr>
              <a:t>addr</a:t>
            </a:r>
            <a:r>
              <a:rPr lang="en-US" altLang="zh-CN" sz="2000" b="1" kern="100" dirty="0">
                <a:solidFill>
                  <a:srgbClr val="FF0000"/>
                </a:solidFill>
                <a:latin typeface="微软雅黑" panose="020B0503020204020204" pitchFamily="34" charset="-122"/>
                <a:ea typeface="微软雅黑" panose="020B0503020204020204" pitchFamily="34" charset="-122"/>
              </a:rPr>
              <a:t>]</a:t>
            </a:r>
            <a:r>
              <a:rPr lang="zh-CN" altLang="zh-CN" sz="2000" b="1" kern="100" dirty="0">
                <a:solidFill>
                  <a:srgbClr val="FF0000"/>
                </a:solidFill>
                <a:latin typeface="微软雅黑" panose="020B0503020204020204" pitchFamily="34" charset="-122"/>
                <a:ea typeface="微软雅黑" panose="020B0503020204020204" pitchFamily="34" charset="-122"/>
              </a:rPr>
              <a:t>：</a:t>
            </a:r>
            <a:r>
              <a:rPr lang="en-US" altLang="zh-CN" sz="2000" b="1" kern="100" dirty="0" err="1">
                <a:latin typeface="微软雅黑" panose="020B0503020204020204" pitchFamily="34" charset="-122"/>
                <a:ea typeface="微软雅黑" panose="020B0503020204020204" pitchFamily="34" charset="-122"/>
              </a:rPr>
              <a:t>MAR←addr</a:t>
            </a:r>
            <a:r>
              <a:rPr lang="zh-CN" altLang="zh-CN" sz="2000" b="1" kern="100" dirty="0">
                <a:latin typeface="微软雅黑" panose="020B0503020204020204" pitchFamily="34" charset="-122"/>
                <a:ea typeface="微软雅黑" panose="020B0503020204020204" pitchFamily="34" charset="-122"/>
              </a:rPr>
              <a:t>；控制线</a:t>
            </a:r>
            <a:r>
              <a:rPr lang="en-US" altLang="zh-CN" sz="2000" b="1" kern="100" dirty="0">
                <a:latin typeface="微软雅黑" panose="020B0503020204020204" pitchFamily="34" charset="-122"/>
                <a:ea typeface="微软雅黑" panose="020B0503020204020204" pitchFamily="34" charset="-122"/>
              </a:rPr>
              <a:t>←Read</a:t>
            </a:r>
            <a:r>
              <a:rPr lang="zh-CN" altLang="zh-CN" sz="2000" b="1" kern="100" dirty="0">
                <a:latin typeface="微软雅黑" panose="020B0503020204020204" pitchFamily="34" charset="-122"/>
                <a:ea typeface="微软雅黑" panose="020B0503020204020204" pitchFamily="34" charset="-122"/>
              </a:rPr>
              <a:t>；</a:t>
            </a:r>
            <a:r>
              <a:rPr lang="en-US" altLang="zh-CN" sz="2000" b="1" kern="100" dirty="0">
                <a:latin typeface="微软雅黑" panose="020B0503020204020204" pitchFamily="34" charset="-122"/>
                <a:ea typeface="微软雅黑" panose="020B0503020204020204" pitchFamily="34" charset="-122"/>
              </a:rPr>
              <a:t>R[0]←MDR</a:t>
            </a:r>
            <a:endParaRPr lang="zh-CN" altLang="zh-CN" sz="2000" b="1" kern="1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457200" y="1370013"/>
            <a:ext cx="8299868" cy="4934982"/>
            <a:chOff x="161925" y="1431925"/>
            <a:chExt cx="8859838" cy="5431870"/>
          </a:xfrm>
        </p:grpSpPr>
        <p:sp>
          <p:nvSpPr>
            <p:cNvPr id="48130" name="Text Box 61"/>
            <p:cNvSpPr txBox="1">
              <a:spLocks noChangeArrowheads="1"/>
            </p:cNvSpPr>
            <p:nvPr/>
          </p:nvSpPr>
          <p:spPr bwMode="auto">
            <a:xfrm>
              <a:off x="387350" y="2692400"/>
              <a:ext cx="1169988" cy="40011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GPRs</a:t>
              </a:r>
            </a:p>
          </p:txBody>
        </p:sp>
        <p:grpSp>
          <p:nvGrpSpPr>
            <p:cNvPr id="48131" name="Group 63"/>
            <p:cNvGrpSpPr/>
            <p:nvPr/>
          </p:nvGrpSpPr>
          <p:grpSpPr bwMode="auto">
            <a:xfrm>
              <a:off x="877888" y="3192463"/>
              <a:ext cx="1035050" cy="1574800"/>
              <a:chOff x="2228" y="1678"/>
              <a:chExt cx="737" cy="992"/>
            </a:xfrm>
          </p:grpSpPr>
          <p:sp>
            <p:nvSpPr>
              <p:cNvPr id="48232"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48233" name="Line 65"/>
              <p:cNvSpPr>
                <a:spLocks noChangeShapeType="1"/>
              </p:cNvSpPr>
              <p:nvPr/>
            </p:nvSpPr>
            <p:spPr bwMode="auto">
              <a:xfrm>
                <a:off x="2228" y="1933"/>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234" name="Line 66"/>
              <p:cNvSpPr>
                <a:spLocks noChangeShapeType="1"/>
              </p:cNvSpPr>
              <p:nvPr/>
            </p:nvSpPr>
            <p:spPr bwMode="auto">
              <a:xfrm>
                <a:off x="2228" y="2188"/>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235" name="Line 67"/>
              <p:cNvSpPr>
                <a:spLocks noChangeShapeType="1"/>
              </p:cNvSpPr>
              <p:nvPr/>
            </p:nvSpPr>
            <p:spPr bwMode="auto">
              <a:xfrm>
                <a:off x="2228" y="2415"/>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48132" name="Text Box 68"/>
            <p:cNvSpPr txBox="1">
              <a:spLocks noChangeArrowheads="1"/>
            </p:cNvSpPr>
            <p:nvPr/>
          </p:nvSpPr>
          <p:spPr bwMode="auto">
            <a:xfrm>
              <a:off x="519113" y="3206750"/>
              <a:ext cx="31591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0</a:t>
              </a:r>
            </a:p>
          </p:txBody>
        </p:sp>
        <p:sp>
          <p:nvSpPr>
            <p:cNvPr id="48133" name="Text Box 69"/>
            <p:cNvSpPr txBox="1">
              <a:spLocks noChangeArrowheads="1"/>
            </p:cNvSpPr>
            <p:nvPr/>
          </p:nvSpPr>
          <p:spPr bwMode="auto">
            <a:xfrm>
              <a:off x="520700" y="3592513"/>
              <a:ext cx="315913"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1</a:t>
              </a:r>
            </a:p>
          </p:txBody>
        </p:sp>
        <p:sp>
          <p:nvSpPr>
            <p:cNvPr id="48134" name="Text Box 70"/>
            <p:cNvSpPr txBox="1">
              <a:spLocks noChangeArrowheads="1"/>
            </p:cNvSpPr>
            <p:nvPr/>
          </p:nvSpPr>
          <p:spPr bwMode="auto">
            <a:xfrm>
              <a:off x="520700" y="4003675"/>
              <a:ext cx="315913"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2</a:t>
              </a:r>
            </a:p>
          </p:txBody>
        </p:sp>
        <p:sp>
          <p:nvSpPr>
            <p:cNvPr id="48135" name="Text Box 71"/>
            <p:cNvSpPr txBox="1">
              <a:spLocks noChangeArrowheads="1"/>
            </p:cNvSpPr>
            <p:nvPr/>
          </p:nvSpPr>
          <p:spPr bwMode="auto">
            <a:xfrm>
              <a:off x="519113" y="4452938"/>
              <a:ext cx="31591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3</a:t>
              </a:r>
            </a:p>
          </p:txBody>
        </p:sp>
        <p:sp>
          <p:nvSpPr>
            <p:cNvPr id="48136" name="Rectangle 72"/>
            <p:cNvSpPr>
              <a:spLocks noChangeArrowheads="1"/>
            </p:cNvSpPr>
            <p:nvPr/>
          </p:nvSpPr>
          <p:spPr bwMode="auto">
            <a:xfrm>
              <a:off x="882650" y="3192463"/>
              <a:ext cx="1035050" cy="1574800"/>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nvGrpSpPr>
            <p:cNvPr id="48137" name="组合 25"/>
            <p:cNvGrpSpPr/>
            <p:nvPr/>
          </p:nvGrpSpPr>
          <p:grpSpPr bwMode="auto">
            <a:xfrm>
              <a:off x="652463" y="5329238"/>
              <a:ext cx="1406525" cy="711200"/>
              <a:chOff x="1241560" y="5094186"/>
              <a:chExt cx="1484313" cy="649421"/>
            </a:xfrm>
          </p:grpSpPr>
          <p:grpSp>
            <p:nvGrpSpPr>
              <p:cNvPr id="48222" name="Group 19"/>
              <p:cNvGrpSpPr/>
              <p:nvPr/>
            </p:nvGrpSpPr>
            <p:grpSpPr bwMode="auto">
              <a:xfrm rot="16200000" flipH="1">
                <a:off x="1659006" y="4676740"/>
                <a:ext cx="649421" cy="1484313"/>
                <a:chOff x="3078" y="2330"/>
                <a:chExt cx="625" cy="1580"/>
              </a:xfrm>
            </p:grpSpPr>
            <p:sp>
              <p:nvSpPr>
                <p:cNvPr id="48224" name="Line 12"/>
                <p:cNvSpPr>
                  <a:spLocks noChangeShapeType="1"/>
                </p:cNvSpPr>
                <p:nvPr/>
              </p:nvSpPr>
              <p:spPr bwMode="auto">
                <a:xfrm flipH="1">
                  <a:off x="3078" y="2330"/>
                  <a:ext cx="9" cy="69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8225" name="Line 13"/>
                <p:cNvSpPr>
                  <a:spLocks noChangeShapeType="1"/>
                </p:cNvSpPr>
                <p:nvPr/>
              </p:nvSpPr>
              <p:spPr bwMode="auto">
                <a:xfrm>
                  <a:off x="3107" y="2330"/>
                  <a:ext cx="592" cy="30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8226" name="Line 14"/>
                <p:cNvSpPr>
                  <a:spLocks noChangeShapeType="1"/>
                </p:cNvSpPr>
                <p:nvPr/>
              </p:nvSpPr>
              <p:spPr bwMode="auto">
                <a:xfrm>
                  <a:off x="3087" y="3018"/>
                  <a:ext cx="213" cy="11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8227" name="Line 16"/>
                <p:cNvSpPr>
                  <a:spLocks noChangeShapeType="1"/>
                </p:cNvSpPr>
                <p:nvPr/>
              </p:nvSpPr>
              <p:spPr bwMode="auto">
                <a:xfrm>
                  <a:off x="3693" y="2644"/>
                  <a:ext cx="10" cy="45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8228" name="Line 18"/>
                <p:cNvSpPr>
                  <a:spLocks noChangeShapeType="1"/>
                </p:cNvSpPr>
                <p:nvPr/>
              </p:nvSpPr>
              <p:spPr bwMode="auto">
                <a:xfrm flipV="1">
                  <a:off x="3120" y="3256"/>
                  <a:ext cx="0" cy="6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8229" name="Line 19"/>
                <p:cNvSpPr>
                  <a:spLocks noChangeShapeType="1"/>
                </p:cNvSpPr>
                <p:nvPr/>
              </p:nvSpPr>
              <p:spPr bwMode="auto">
                <a:xfrm flipV="1">
                  <a:off x="3135" y="3549"/>
                  <a:ext cx="564" cy="34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8230" name="Line 20"/>
                <p:cNvSpPr>
                  <a:spLocks noChangeShapeType="1"/>
                </p:cNvSpPr>
                <p:nvPr/>
              </p:nvSpPr>
              <p:spPr bwMode="auto">
                <a:xfrm flipV="1">
                  <a:off x="3121" y="3125"/>
                  <a:ext cx="171" cy="12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8231" name="Line 22"/>
                <p:cNvSpPr>
                  <a:spLocks noChangeShapeType="1"/>
                </p:cNvSpPr>
                <p:nvPr/>
              </p:nvSpPr>
              <p:spPr bwMode="auto">
                <a:xfrm flipV="1">
                  <a:off x="3702" y="3067"/>
                  <a:ext cx="0" cy="48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grpSp>
          <p:sp>
            <p:nvSpPr>
              <p:cNvPr id="48223" name="Rectangle 25"/>
              <p:cNvSpPr>
                <a:spLocks noChangeArrowheads="1"/>
              </p:cNvSpPr>
              <p:nvPr/>
            </p:nvSpPr>
            <p:spPr bwMode="auto">
              <a:xfrm flipH="1">
                <a:off x="1574496" y="5298266"/>
                <a:ext cx="859310" cy="33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000">
                    <a:cs typeface="Arial" panose="020B0604020202020204" pitchFamily="34" charset="0"/>
                  </a:rPr>
                  <a:t>ALU</a:t>
                </a:r>
              </a:p>
            </p:txBody>
          </p:sp>
        </p:grpSp>
        <p:sp>
          <p:nvSpPr>
            <p:cNvPr id="48138" name="Line 30"/>
            <p:cNvSpPr>
              <a:spLocks noChangeShapeType="1"/>
            </p:cNvSpPr>
            <p:nvPr/>
          </p:nvSpPr>
          <p:spPr bwMode="auto">
            <a:xfrm rot="16200000" flipH="1">
              <a:off x="704056" y="5045869"/>
              <a:ext cx="566738"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39" name="Line 31"/>
            <p:cNvSpPr>
              <a:spLocks noChangeShapeType="1"/>
            </p:cNvSpPr>
            <p:nvPr/>
          </p:nvSpPr>
          <p:spPr bwMode="auto">
            <a:xfrm rot="16200000" flipH="1" flipV="1">
              <a:off x="1496219" y="5060157"/>
              <a:ext cx="592137"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40" name="Text Box 6"/>
            <p:cNvSpPr txBox="1">
              <a:spLocks noChangeArrowheads="1"/>
            </p:cNvSpPr>
            <p:nvPr/>
          </p:nvSpPr>
          <p:spPr bwMode="auto">
            <a:xfrm>
              <a:off x="3016250" y="4597400"/>
              <a:ext cx="700088" cy="338554"/>
            </a:xfrm>
            <a:prstGeom prst="rect">
              <a:avLst/>
            </a:prstGeom>
            <a:solidFill>
              <a:srgbClr val="FF0000">
                <a:alpha val="18039"/>
              </a:srgbClr>
            </a:solidFill>
            <a:ln w="25400"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 PC</a:t>
              </a:r>
            </a:p>
          </p:txBody>
        </p:sp>
        <p:sp>
          <p:nvSpPr>
            <p:cNvPr id="48141" name="Text Box 13"/>
            <p:cNvSpPr txBox="1">
              <a:spLocks noChangeArrowheads="1"/>
            </p:cNvSpPr>
            <p:nvPr/>
          </p:nvSpPr>
          <p:spPr bwMode="auto">
            <a:xfrm>
              <a:off x="4560888" y="4597400"/>
              <a:ext cx="781050" cy="338554"/>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MAR</a:t>
              </a:r>
            </a:p>
          </p:txBody>
        </p:sp>
        <p:sp>
          <p:nvSpPr>
            <p:cNvPr id="48142" name="Text Box 14"/>
            <p:cNvSpPr txBox="1">
              <a:spLocks noChangeArrowheads="1"/>
            </p:cNvSpPr>
            <p:nvPr/>
          </p:nvSpPr>
          <p:spPr bwMode="auto">
            <a:xfrm>
              <a:off x="4257675" y="2520950"/>
              <a:ext cx="1084263" cy="338554"/>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chemeClr val="accent2"/>
                  </a:solidFill>
                  <a:latin typeface="微软雅黑" panose="020B0503020204020204" pitchFamily="34" charset="-122"/>
                  <a:ea typeface="微软雅黑" panose="020B0503020204020204" pitchFamily="34" charset="-122"/>
                </a:rPr>
                <a:t>  MDR</a:t>
              </a:r>
            </a:p>
          </p:txBody>
        </p:sp>
        <p:sp>
          <p:nvSpPr>
            <p:cNvPr id="48143" name="Text Box 32"/>
            <p:cNvSpPr txBox="1">
              <a:spLocks noChangeArrowheads="1"/>
            </p:cNvSpPr>
            <p:nvPr/>
          </p:nvSpPr>
          <p:spPr bwMode="auto">
            <a:xfrm>
              <a:off x="3040063" y="5622925"/>
              <a:ext cx="1508125" cy="369332"/>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标志寄存器</a:t>
              </a:r>
              <a:endParaRPr lang="en-US" altLang="zh-CN" sz="1800">
                <a:latin typeface="微软雅黑" panose="020B0503020204020204" pitchFamily="34" charset="-122"/>
                <a:ea typeface="微软雅黑" panose="020B0503020204020204" pitchFamily="34" charset="-122"/>
              </a:endParaRPr>
            </a:p>
          </p:txBody>
        </p:sp>
        <p:sp>
          <p:nvSpPr>
            <p:cNvPr id="48144" name="Text Box 2"/>
            <p:cNvSpPr txBox="1">
              <a:spLocks noChangeArrowheads="1"/>
            </p:cNvSpPr>
            <p:nvPr/>
          </p:nvSpPr>
          <p:spPr bwMode="auto">
            <a:xfrm>
              <a:off x="2852738" y="3598863"/>
              <a:ext cx="1358900" cy="400110"/>
            </a:xfrm>
            <a:prstGeom prst="rect">
              <a:avLst/>
            </a:prstGeom>
            <a:solidFill>
              <a:srgbClr val="0000FF">
                <a:alpha val="25882"/>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latin typeface="微软雅黑" panose="020B0503020204020204" pitchFamily="34" charset="-122"/>
                  <a:ea typeface="微软雅黑" panose="020B0503020204020204" pitchFamily="34" charset="-122"/>
                </a:rPr>
                <a:t> 控制器</a:t>
              </a:r>
            </a:p>
          </p:txBody>
        </p:sp>
        <p:grpSp>
          <p:nvGrpSpPr>
            <p:cNvPr id="48145" name="组合 42"/>
            <p:cNvGrpSpPr/>
            <p:nvPr/>
          </p:nvGrpSpPr>
          <p:grpSpPr bwMode="auto">
            <a:xfrm>
              <a:off x="5334000" y="2154238"/>
              <a:ext cx="1179513" cy="752475"/>
              <a:chOff x="7442619" y="4868863"/>
              <a:chExt cx="1118160" cy="648200"/>
            </a:xfrm>
          </p:grpSpPr>
          <p:sp>
            <p:nvSpPr>
              <p:cNvPr id="48220" name="Text Box 55"/>
              <p:cNvSpPr txBox="1">
                <a:spLocks noChangeArrowheads="1"/>
              </p:cNvSpPr>
              <p:nvPr/>
            </p:nvSpPr>
            <p:spPr bwMode="auto">
              <a:xfrm>
                <a:off x="7641184" y="4868863"/>
                <a:ext cx="759053" cy="3181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3333CC"/>
                    </a:solidFill>
                    <a:latin typeface="微软雅黑" panose="020B0503020204020204" pitchFamily="34" charset="-122"/>
                    <a:ea typeface="微软雅黑" panose="020B0503020204020204" pitchFamily="34" charset="-122"/>
                  </a:rPr>
                  <a:t>数据</a:t>
                </a:r>
              </a:p>
            </p:txBody>
          </p:sp>
          <p:sp>
            <p:nvSpPr>
              <p:cNvPr id="48221" name="AutoShape 56"/>
              <p:cNvSpPr>
                <a:spLocks noChangeArrowheads="1"/>
              </p:cNvSpPr>
              <p:nvPr/>
            </p:nvSpPr>
            <p:spPr bwMode="auto">
              <a:xfrm>
                <a:off x="7442619" y="5138739"/>
                <a:ext cx="1118160" cy="378324"/>
              </a:xfrm>
              <a:prstGeom prst="leftRightArrow">
                <a:avLst>
                  <a:gd name="adj1" fmla="val 50000"/>
                  <a:gd name="adj2" fmla="val 55909"/>
                </a:avLst>
              </a:prstGeom>
              <a:solidFill>
                <a:schemeClr val="bg1"/>
              </a:solidFill>
              <a:ln w="28575" algn="ctr">
                <a:solidFill>
                  <a:srgbClr val="3333C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grpSp>
          <p:nvGrpSpPr>
            <p:cNvPr id="48146" name="组合 43"/>
            <p:cNvGrpSpPr/>
            <p:nvPr/>
          </p:nvGrpSpPr>
          <p:grpSpPr bwMode="auto">
            <a:xfrm>
              <a:off x="5381625" y="3322638"/>
              <a:ext cx="1077913" cy="703262"/>
              <a:chOff x="7482051" y="3223714"/>
              <a:chExt cx="1077320" cy="606260"/>
            </a:xfrm>
          </p:grpSpPr>
          <p:sp>
            <p:nvSpPr>
              <p:cNvPr id="48218" name="AutoShape 54"/>
              <p:cNvSpPr>
                <a:spLocks noChangeArrowheads="1"/>
              </p:cNvSpPr>
              <p:nvPr/>
            </p:nvSpPr>
            <p:spPr bwMode="auto">
              <a:xfrm>
                <a:off x="7482051" y="3475038"/>
                <a:ext cx="1077320" cy="354936"/>
              </a:xfrm>
              <a:prstGeom prst="leftRightArrow">
                <a:avLst>
                  <a:gd name="adj1" fmla="val 50000"/>
                  <a:gd name="adj2" fmla="val 53876"/>
                </a:avLst>
              </a:prstGeom>
              <a:solidFill>
                <a:schemeClr val="bg1"/>
              </a:solidFill>
              <a:ln w="28575" algn="ctr">
                <a:solidFill>
                  <a:srgbClr val="FF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48219" name="Text Box 57"/>
              <p:cNvSpPr txBox="1">
                <a:spLocks noChangeArrowheads="1"/>
              </p:cNvSpPr>
              <p:nvPr/>
            </p:nvSpPr>
            <p:spPr bwMode="auto">
              <a:xfrm>
                <a:off x="7682024" y="3223714"/>
                <a:ext cx="759053" cy="3183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控制</a:t>
                </a:r>
              </a:p>
            </p:txBody>
          </p:sp>
        </p:grpSp>
        <p:grpSp>
          <p:nvGrpSpPr>
            <p:cNvPr id="48147" name="组合 44"/>
            <p:cNvGrpSpPr/>
            <p:nvPr/>
          </p:nvGrpSpPr>
          <p:grpSpPr bwMode="auto">
            <a:xfrm>
              <a:off x="5356225" y="4295775"/>
              <a:ext cx="1133475" cy="766763"/>
              <a:chOff x="7597835" y="1807906"/>
              <a:chExt cx="961535" cy="660644"/>
            </a:xfrm>
          </p:grpSpPr>
          <p:sp>
            <p:nvSpPr>
              <p:cNvPr id="48216" name="Text Box 53"/>
              <p:cNvSpPr txBox="1">
                <a:spLocks noChangeArrowheads="1"/>
              </p:cNvSpPr>
              <p:nvPr/>
            </p:nvSpPr>
            <p:spPr bwMode="auto">
              <a:xfrm>
                <a:off x="7637346" y="1807906"/>
                <a:ext cx="759053" cy="3182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008000"/>
                    </a:solidFill>
                    <a:latin typeface="微软雅黑" panose="020B0503020204020204" pitchFamily="34" charset="-122"/>
                    <a:ea typeface="微软雅黑" panose="020B0503020204020204" pitchFamily="34" charset="-122"/>
                  </a:rPr>
                  <a:t>地址</a:t>
                </a:r>
              </a:p>
            </p:txBody>
          </p:sp>
          <p:sp>
            <p:nvSpPr>
              <p:cNvPr id="48217" name="AutoShape 58"/>
              <p:cNvSpPr>
                <a:spLocks noChangeArrowheads="1"/>
              </p:cNvSpPr>
              <p:nvPr/>
            </p:nvSpPr>
            <p:spPr bwMode="auto">
              <a:xfrm>
                <a:off x="7597835" y="2040659"/>
                <a:ext cx="961535" cy="427891"/>
              </a:xfrm>
              <a:prstGeom prst="rightArrow">
                <a:avLst>
                  <a:gd name="adj1" fmla="val 50000"/>
                  <a:gd name="adj2" fmla="val 58207"/>
                </a:avLst>
              </a:prstGeom>
              <a:solidFill>
                <a:schemeClr val="bg1"/>
              </a:solidFill>
              <a:ln w="28575" algn="ctr">
                <a:solidFill>
                  <a:srgbClr val="008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sp>
          <p:nvSpPr>
            <p:cNvPr id="48148" name="Line 59"/>
            <p:cNvSpPr>
              <a:spLocks noChangeShapeType="1"/>
            </p:cNvSpPr>
            <p:nvPr/>
          </p:nvSpPr>
          <p:spPr bwMode="auto">
            <a:xfrm rot="5400000" flipH="1" flipV="1">
              <a:off x="4769644" y="3277394"/>
              <a:ext cx="0" cy="11160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49" name="Text Box 49"/>
            <p:cNvSpPr txBox="1">
              <a:spLocks noChangeArrowheads="1"/>
            </p:cNvSpPr>
            <p:nvPr/>
          </p:nvSpPr>
          <p:spPr bwMode="auto">
            <a:xfrm>
              <a:off x="2735263" y="2519363"/>
              <a:ext cx="1144587" cy="338554"/>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FF3300"/>
                  </a:solidFill>
                  <a:latin typeface="微软雅黑" panose="020B0503020204020204" pitchFamily="34" charset="-122"/>
                  <a:ea typeface="微软雅黑" panose="020B0503020204020204" pitchFamily="34" charset="-122"/>
                </a:rPr>
                <a:t>    </a:t>
              </a:r>
              <a:endParaRPr lang="en-US" altLang="zh-CN" sz="1600">
                <a:solidFill>
                  <a:schemeClr val="hlink"/>
                </a:solidFill>
                <a:latin typeface="微软雅黑" panose="020B0503020204020204" pitchFamily="34" charset="-122"/>
                <a:ea typeface="微软雅黑" panose="020B0503020204020204" pitchFamily="34" charset="-122"/>
              </a:endParaRPr>
            </a:p>
          </p:txBody>
        </p:sp>
        <p:sp>
          <p:nvSpPr>
            <p:cNvPr id="48150" name="矩形 46"/>
            <p:cNvSpPr>
              <a:spLocks noChangeArrowheads="1"/>
            </p:cNvSpPr>
            <p:nvPr/>
          </p:nvSpPr>
          <p:spPr bwMode="auto">
            <a:xfrm>
              <a:off x="2368550" y="2538413"/>
              <a:ext cx="4937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IR</a:t>
              </a:r>
              <a:endParaRPr lang="zh-CN" altLang="en-US" sz="1600">
                <a:solidFill>
                  <a:srgbClr val="FF0000"/>
                </a:solidFill>
              </a:endParaRPr>
            </a:p>
          </p:txBody>
        </p:sp>
        <p:grpSp>
          <p:nvGrpSpPr>
            <p:cNvPr id="48151" name="Group 73"/>
            <p:cNvGrpSpPr/>
            <p:nvPr/>
          </p:nvGrpSpPr>
          <p:grpSpPr bwMode="auto">
            <a:xfrm>
              <a:off x="6502400" y="2036763"/>
              <a:ext cx="1577975" cy="4021137"/>
              <a:chOff x="4125" y="1565"/>
              <a:chExt cx="994" cy="2533"/>
            </a:xfrm>
          </p:grpSpPr>
          <p:grpSp>
            <p:nvGrpSpPr>
              <p:cNvPr id="48197" name="Group 74"/>
              <p:cNvGrpSpPr/>
              <p:nvPr/>
            </p:nvGrpSpPr>
            <p:grpSpPr bwMode="auto">
              <a:xfrm>
                <a:off x="4125" y="1565"/>
                <a:ext cx="994" cy="2533"/>
                <a:chOff x="4156" y="1565"/>
                <a:chExt cx="1026" cy="2533"/>
              </a:xfrm>
            </p:grpSpPr>
            <p:sp>
              <p:nvSpPr>
                <p:cNvPr id="48199" name="Text Box 75"/>
                <p:cNvSpPr txBox="1">
                  <a:spLocks noChangeArrowheads="1"/>
                </p:cNvSpPr>
                <p:nvPr/>
              </p:nvSpPr>
              <p:spPr bwMode="auto">
                <a:xfrm>
                  <a:off x="4156" y="1565"/>
                  <a:ext cx="737" cy="252"/>
                </a:xfrm>
                <a:prstGeom prst="rect">
                  <a:avLst/>
                </a:prstGeom>
                <a:solidFill>
                  <a:srgbClr val="0000FF">
                    <a:alpha val="2588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latin typeface="微软雅黑" panose="020B0503020204020204" pitchFamily="34" charset="-122"/>
                      <a:ea typeface="微软雅黑" panose="020B0503020204020204" pitchFamily="34" charset="-122"/>
                    </a:rPr>
                    <a:t>存储器</a:t>
                  </a:r>
                </a:p>
              </p:txBody>
            </p:sp>
            <p:grpSp>
              <p:nvGrpSpPr>
                <p:cNvPr id="48200" name="Group 76"/>
                <p:cNvGrpSpPr/>
                <p:nvPr/>
              </p:nvGrpSpPr>
              <p:grpSpPr bwMode="auto">
                <a:xfrm>
                  <a:off x="4156" y="1877"/>
                  <a:ext cx="737" cy="2211"/>
                  <a:chOff x="3447" y="1423"/>
                  <a:chExt cx="879" cy="2211"/>
                </a:xfrm>
              </p:grpSpPr>
              <p:sp>
                <p:nvSpPr>
                  <p:cNvPr id="48208"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48209" name="Line 78"/>
                  <p:cNvSpPr>
                    <a:spLocks noChangeShapeType="1"/>
                  </p:cNvSpPr>
                  <p:nvPr/>
                </p:nvSpPr>
                <p:spPr bwMode="auto">
                  <a:xfrm>
                    <a:off x="3447" y="1678"/>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210" name="Line 79"/>
                  <p:cNvSpPr>
                    <a:spLocks noChangeShapeType="1"/>
                  </p:cNvSpPr>
                  <p:nvPr/>
                </p:nvSpPr>
                <p:spPr bwMode="auto">
                  <a:xfrm>
                    <a:off x="3447" y="196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211" name="Line 80"/>
                  <p:cNvSpPr>
                    <a:spLocks noChangeShapeType="1"/>
                  </p:cNvSpPr>
                  <p:nvPr/>
                </p:nvSpPr>
                <p:spPr bwMode="auto">
                  <a:xfrm>
                    <a:off x="3447" y="2245"/>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212" name="Line 81"/>
                  <p:cNvSpPr>
                    <a:spLocks noChangeShapeType="1"/>
                  </p:cNvSpPr>
                  <p:nvPr/>
                </p:nvSpPr>
                <p:spPr bwMode="auto">
                  <a:xfrm>
                    <a:off x="3447" y="252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213" name="Line 82"/>
                  <p:cNvSpPr>
                    <a:spLocks noChangeShapeType="1"/>
                  </p:cNvSpPr>
                  <p:nvPr/>
                </p:nvSpPr>
                <p:spPr bwMode="auto">
                  <a:xfrm>
                    <a:off x="3447" y="281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214" name="Line 83"/>
                  <p:cNvSpPr>
                    <a:spLocks noChangeShapeType="1"/>
                  </p:cNvSpPr>
                  <p:nvPr/>
                </p:nvSpPr>
                <p:spPr bwMode="auto">
                  <a:xfrm>
                    <a:off x="3447" y="3096"/>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215" name="Line 84"/>
                  <p:cNvSpPr>
                    <a:spLocks noChangeShapeType="1"/>
                  </p:cNvSpPr>
                  <p:nvPr/>
                </p:nvSpPr>
                <p:spPr bwMode="auto">
                  <a:xfrm>
                    <a:off x="3447" y="337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48201" name="Text Box 85"/>
                <p:cNvSpPr txBox="1">
                  <a:spLocks noChangeArrowheads="1"/>
                </p:cNvSpPr>
                <p:nvPr/>
              </p:nvSpPr>
              <p:spPr bwMode="auto">
                <a:xfrm>
                  <a:off x="4864" y="1941"/>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0</a:t>
                  </a:r>
                </a:p>
              </p:txBody>
            </p:sp>
            <p:sp>
              <p:nvSpPr>
                <p:cNvPr id="48202" name="Text Box 86"/>
                <p:cNvSpPr txBox="1">
                  <a:spLocks noChangeArrowheads="1"/>
                </p:cNvSpPr>
                <p:nvPr/>
              </p:nvSpPr>
              <p:spPr bwMode="auto">
                <a:xfrm>
                  <a:off x="4865" y="2160"/>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a:t>
                  </a:r>
                </a:p>
              </p:txBody>
            </p:sp>
            <p:sp>
              <p:nvSpPr>
                <p:cNvPr id="48203" name="Text Box 87"/>
                <p:cNvSpPr txBox="1">
                  <a:spLocks noChangeArrowheads="1"/>
                </p:cNvSpPr>
                <p:nvPr/>
              </p:nvSpPr>
              <p:spPr bwMode="auto">
                <a:xfrm>
                  <a:off x="4865" y="2472"/>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2</a:t>
                  </a:r>
                </a:p>
              </p:txBody>
            </p:sp>
            <p:sp>
              <p:nvSpPr>
                <p:cNvPr id="48204" name="Text Box 88"/>
                <p:cNvSpPr txBox="1">
                  <a:spLocks noChangeArrowheads="1"/>
                </p:cNvSpPr>
                <p:nvPr/>
              </p:nvSpPr>
              <p:spPr bwMode="auto">
                <a:xfrm>
                  <a:off x="4864" y="2755"/>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3</a:t>
                  </a:r>
                </a:p>
              </p:txBody>
            </p:sp>
            <p:sp>
              <p:nvSpPr>
                <p:cNvPr id="48205" name="Text Box 90"/>
                <p:cNvSpPr txBox="1">
                  <a:spLocks noChangeArrowheads="1"/>
                </p:cNvSpPr>
                <p:nvPr/>
              </p:nvSpPr>
              <p:spPr bwMode="auto">
                <a:xfrm>
                  <a:off x="4865" y="3322"/>
                  <a:ext cx="199"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en-US" altLang="zh-CN" sz="1600">
                    <a:solidFill>
                      <a:srgbClr val="008000"/>
                    </a:solidFill>
                    <a:latin typeface="微软雅黑" panose="020B0503020204020204" pitchFamily="34" charset="-122"/>
                    <a:ea typeface="微软雅黑" panose="020B0503020204020204" pitchFamily="34" charset="-122"/>
                  </a:endParaRPr>
                </a:p>
              </p:txBody>
            </p:sp>
            <p:sp>
              <p:nvSpPr>
                <p:cNvPr id="48206" name="Text Box 91"/>
                <p:cNvSpPr txBox="1">
                  <a:spLocks noChangeArrowheads="1"/>
                </p:cNvSpPr>
                <p:nvPr/>
              </p:nvSpPr>
              <p:spPr bwMode="auto">
                <a:xfrm>
                  <a:off x="4864" y="3578"/>
                  <a:ext cx="318"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14</a:t>
                  </a:r>
                </a:p>
              </p:txBody>
            </p:sp>
            <p:sp>
              <p:nvSpPr>
                <p:cNvPr id="48207" name="Text Box 92"/>
                <p:cNvSpPr txBox="1">
                  <a:spLocks noChangeArrowheads="1"/>
                </p:cNvSpPr>
                <p:nvPr/>
              </p:nvSpPr>
              <p:spPr bwMode="auto">
                <a:xfrm>
                  <a:off x="4864" y="3885"/>
                  <a:ext cx="318"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15</a:t>
                  </a:r>
                </a:p>
              </p:txBody>
            </p:sp>
          </p:grpSp>
          <p:sp>
            <p:nvSpPr>
              <p:cNvPr id="48198"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70" name="直接连接符 69"/>
            <p:cNvCxnSpPr/>
            <p:nvPr/>
          </p:nvCxnSpPr>
          <p:spPr>
            <a:xfrm>
              <a:off x="3311525" y="2519363"/>
              <a:ext cx="0" cy="376237"/>
            </a:xfrm>
            <a:prstGeom prst="line">
              <a:avLst/>
            </a:prstGeom>
            <a:ln w="25400"/>
          </p:spPr>
          <p:style>
            <a:lnRef idx="1">
              <a:schemeClr val="dk1"/>
            </a:lnRef>
            <a:fillRef idx="0">
              <a:schemeClr val="dk1"/>
            </a:fillRef>
            <a:effectRef idx="0">
              <a:schemeClr val="dk1"/>
            </a:effectRef>
            <a:fontRef idx="minor">
              <a:schemeClr val="tx1"/>
            </a:fontRef>
          </p:style>
        </p:cxnSp>
        <p:sp>
          <p:nvSpPr>
            <p:cNvPr id="48153" name="矩形 70"/>
            <p:cNvSpPr>
              <a:spLocks noChangeArrowheads="1"/>
            </p:cNvSpPr>
            <p:nvPr/>
          </p:nvSpPr>
          <p:spPr bwMode="auto">
            <a:xfrm>
              <a:off x="2763838" y="2551113"/>
              <a:ext cx="59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OP</a:t>
              </a:r>
              <a:endParaRPr lang="zh-CN" altLang="en-US" sz="1600">
                <a:solidFill>
                  <a:srgbClr val="FF0000"/>
                </a:solidFill>
                <a:latin typeface="微软雅黑" panose="020B0503020204020204" pitchFamily="34" charset="-122"/>
                <a:ea typeface="微软雅黑" panose="020B0503020204020204" pitchFamily="34" charset="-122"/>
              </a:endParaRPr>
            </a:p>
          </p:txBody>
        </p:sp>
        <p:sp>
          <p:nvSpPr>
            <p:cNvPr id="48154" name="矩形 72"/>
            <p:cNvSpPr>
              <a:spLocks noChangeArrowheads="1"/>
            </p:cNvSpPr>
            <p:nvPr/>
          </p:nvSpPr>
          <p:spPr bwMode="auto">
            <a:xfrm>
              <a:off x="3232150" y="2520950"/>
              <a:ext cx="754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addr</a:t>
              </a:r>
              <a:endParaRPr lang="zh-CN" altLang="en-US" sz="1600">
                <a:solidFill>
                  <a:srgbClr val="FF0000"/>
                </a:solidFill>
                <a:latin typeface="微软雅黑" panose="020B0503020204020204" pitchFamily="34" charset="-122"/>
                <a:ea typeface="微软雅黑" panose="020B0503020204020204" pitchFamily="34" charset="-122"/>
              </a:endParaRPr>
            </a:p>
          </p:txBody>
        </p:sp>
        <p:grpSp>
          <p:nvGrpSpPr>
            <p:cNvPr id="48155" name="Group 7"/>
            <p:cNvGrpSpPr/>
            <p:nvPr/>
          </p:nvGrpSpPr>
          <p:grpSpPr bwMode="auto">
            <a:xfrm>
              <a:off x="7993063" y="3052763"/>
              <a:ext cx="1028700" cy="708025"/>
              <a:chOff x="5035" y="1579"/>
              <a:chExt cx="648" cy="446"/>
            </a:xfrm>
          </p:grpSpPr>
          <p:sp>
            <p:nvSpPr>
              <p:cNvPr id="48195" name="Text Box 8"/>
              <p:cNvSpPr txBox="1">
                <a:spLocks noChangeArrowheads="1"/>
              </p:cNvSpPr>
              <p:nvPr/>
            </p:nvSpPr>
            <p:spPr bwMode="auto">
              <a:xfrm>
                <a:off x="5261" y="1579"/>
                <a:ext cx="422" cy="446"/>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输入</a:t>
                </a: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48196"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zh-CN" altLang="en-US" sz="1600">
                  <a:solidFill>
                    <a:srgbClr val="CC3300"/>
                  </a:solidFill>
                  <a:latin typeface="微软雅黑" panose="020B0503020204020204" pitchFamily="34" charset="-122"/>
                  <a:ea typeface="微软雅黑" panose="020B0503020204020204" pitchFamily="34" charset="-122"/>
                </a:endParaRPr>
              </a:p>
            </p:txBody>
          </p:sp>
        </p:grpSp>
        <p:grpSp>
          <p:nvGrpSpPr>
            <p:cNvPr id="48156" name="Group 10"/>
            <p:cNvGrpSpPr/>
            <p:nvPr/>
          </p:nvGrpSpPr>
          <p:grpSpPr bwMode="auto">
            <a:xfrm>
              <a:off x="7991475" y="4357688"/>
              <a:ext cx="990600" cy="708025"/>
              <a:chOff x="5034" y="2415"/>
              <a:chExt cx="624" cy="446"/>
            </a:xfrm>
          </p:grpSpPr>
          <p:sp>
            <p:nvSpPr>
              <p:cNvPr id="48193" name="Text Box 11"/>
              <p:cNvSpPr txBox="1">
                <a:spLocks noChangeArrowheads="1"/>
              </p:cNvSpPr>
              <p:nvPr/>
            </p:nvSpPr>
            <p:spPr bwMode="auto">
              <a:xfrm>
                <a:off x="5261" y="2415"/>
                <a:ext cx="397" cy="446"/>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输出</a:t>
                </a:r>
                <a:endParaRPr lang="en-US" altLang="zh-CN" sz="2000">
                  <a:solidFill>
                    <a:srgbClr val="CC33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48194"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81" name="直接连接符 80"/>
            <p:cNvCxnSpPr/>
            <p:nvPr/>
          </p:nvCxnSpPr>
          <p:spPr>
            <a:xfrm>
              <a:off x="7217254" y="4452938"/>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6905755" y="4459288"/>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48159" name="Line 39"/>
            <p:cNvSpPr>
              <a:spLocks noChangeShapeType="1"/>
            </p:cNvSpPr>
            <p:nvPr/>
          </p:nvSpPr>
          <p:spPr bwMode="auto">
            <a:xfrm rot="16200000">
              <a:off x="2044700" y="4764088"/>
              <a:ext cx="0" cy="35242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0" name="Line 40"/>
            <p:cNvSpPr>
              <a:spLocks noChangeShapeType="1"/>
            </p:cNvSpPr>
            <p:nvPr/>
          </p:nvSpPr>
          <p:spPr bwMode="auto">
            <a:xfrm rot="16200000" flipV="1">
              <a:off x="3532187" y="6253163"/>
              <a:ext cx="50482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1" name="Line 41"/>
            <p:cNvSpPr>
              <a:spLocks noChangeShapeType="1"/>
            </p:cNvSpPr>
            <p:nvPr/>
          </p:nvSpPr>
          <p:spPr bwMode="auto">
            <a:xfrm rot="16200000" flipH="1" flipV="1">
              <a:off x="1073150" y="6270626"/>
              <a:ext cx="517525" cy="0"/>
            </a:xfrm>
            <a:prstGeom prst="line">
              <a:avLst/>
            </a:prstGeom>
            <a:noFill/>
            <a:ln w="34925">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2" name="Line 51"/>
            <p:cNvSpPr>
              <a:spLocks noChangeShapeType="1"/>
            </p:cNvSpPr>
            <p:nvPr/>
          </p:nvSpPr>
          <p:spPr bwMode="auto">
            <a:xfrm flipV="1">
              <a:off x="276225" y="2125663"/>
              <a:ext cx="0" cy="4429125"/>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3" name="Line 39"/>
            <p:cNvSpPr>
              <a:spLocks noChangeShapeType="1"/>
            </p:cNvSpPr>
            <p:nvPr/>
          </p:nvSpPr>
          <p:spPr bwMode="auto">
            <a:xfrm rot="16200000">
              <a:off x="2530475" y="-158750"/>
              <a:ext cx="19050" cy="45148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4" name="Line 40"/>
            <p:cNvSpPr>
              <a:spLocks noChangeShapeType="1"/>
            </p:cNvSpPr>
            <p:nvPr/>
          </p:nvSpPr>
          <p:spPr bwMode="auto">
            <a:xfrm rot="5400000" flipV="1">
              <a:off x="4545806" y="2305844"/>
              <a:ext cx="503238"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5" name="Line 40"/>
            <p:cNvSpPr>
              <a:spLocks noChangeShapeType="1"/>
            </p:cNvSpPr>
            <p:nvPr/>
          </p:nvSpPr>
          <p:spPr bwMode="auto">
            <a:xfrm rot="5400000">
              <a:off x="927100" y="2665413"/>
              <a:ext cx="1079500"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6" name="Line 33"/>
            <p:cNvSpPr>
              <a:spLocks noChangeShapeType="1"/>
            </p:cNvSpPr>
            <p:nvPr/>
          </p:nvSpPr>
          <p:spPr bwMode="auto">
            <a:xfrm flipH="1">
              <a:off x="3851275" y="2692400"/>
              <a:ext cx="39687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7" name="Line 40"/>
            <p:cNvSpPr>
              <a:spLocks noChangeShapeType="1"/>
            </p:cNvSpPr>
            <p:nvPr/>
          </p:nvSpPr>
          <p:spPr bwMode="auto">
            <a:xfrm rot="5400000" flipV="1">
              <a:off x="2673350" y="3241675"/>
              <a:ext cx="6477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8" name="Line 50"/>
            <p:cNvSpPr>
              <a:spLocks noChangeShapeType="1"/>
            </p:cNvSpPr>
            <p:nvPr/>
          </p:nvSpPr>
          <p:spPr bwMode="auto">
            <a:xfrm rot="10800000" flipH="1" flipV="1">
              <a:off x="3702050" y="4770438"/>
              <a:ext cx="869950" cy="7937"/>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69" name="Line 40"/>
            <p:cNvSpPr>
              <a:spLocks noChangeShapeType="1"/>
            </p:cNvSpPr>
            <p:nvPr/>
          </p:nvSpPr>
          <p:spPr bwMode="auto">
            <a:xfrm rot="5400000" flipV="1">
              <a:off x="3339306" y="3104357"/>
              <a:ext cx="395287"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0" name="Line 50"/>
            <p:cNvSpPr>
              <a:spLocks noChangeShapeType="1"/>
            </p:cNvSpPr>
            <p:nvPr/>
          </p:nvSpPr>
          <p:spPr bwMode="auto">
            <a:xfrm rot="10800000" flipH="1">
              <a:off x="3529013" y="3294063"/>
              <a:ext cx="140335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1" name="Line 40"/>
            <p:cNvSpPr>
              <a:spLocks noChangeShapeType="1"/>
            </p:cNvSpPr>
            <p:nvPr/>
          </p:nvSpPr>
          <p:spPr bwMode="auto">
            <a:xfrm rot="5400000">
              <a:off x="4266407" y="3944144"/>
              <a:ext cx="1331912"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2" name="Line 59"/>
            <p:cNvSpPr>
              <a:spLocks noChangeShapeType="1"/>
            </p:cNvSpPr>
            <p:nvPr/>
          </p:nvSpPr>
          <p:spPr bwMode="auto">
            <a:xfrm rot="5400000" flipV="1">
              <a:off x="2551907" y="3485356"/>
              <a:ext cx="0" cy="576263"/>
            </a:xfrm>
            <a:prstGeom prst="line">
              <a:avLst/>
            </a:prstGeom>
            <a:noFill/>
            <a:ln w="38100">
              <a:solidFill>
                <a:srgbClr val="FF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3" name="Line 59"/>
            <p:cNvSpPr>
              <a:spLocks noChangeShapeType="1"/>
            </p:cNvSpPr>
            <p:nvPr/>
          </p:nvSpPr>
          <p:spPr bwMode="auto">
            <a:xfrm rot="16200000" flipH="1" flipV="1">
              <a:off x="2042319" y="5609432"/>
              <a:ext cx="0" cy="4683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4" name="Line 40"/>
            <p:cNvSpPr>
              <a:spLocks noChangeShapeType="1"/>
            </p:cNvSpPr>
            <p:nvPr/>
          </p:nvSpPr>
          <p:spPr bwMode="auto">
            <a:xfrm rot="5400000">
              <a:off x="1250156" y="4799807"/>
              <a:ext cx="2052637" cy="0"/>
            </a:xfrm>
            <a:prstGeom prst="line">
              <a:avLst/>
            </a:prstGeom>
            <a:noFill/>
            <a:ln w="381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5" name="Line 50"/>
            <p:cNvSpPr>
              <a:spLocks noChangeShapeType="1"/>
            </p:cNvSpPr>
            <p:nvPr/>
          </p:nvSpPr>
          <p:spPr bwMode="auto">
            <a:xfrm rot="10800000" flipH="1">
              <a:off x="2609850" y="5843588"/>
              <a:ext cx="4318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6" name="Line 40"/>
            <p:cNvSpPr>
              <a:spLocks noChangeShapeType="1"/>
            </p:cNvSpPr>
            <p:nvPr/>
          </p:nvSpPr>
          <p:spPr bwMode="auto">
            <a:xfrm rot="5400000">
              <a:off x="1638300" y="4906963"/>
              <a:ext cx="1908175"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7" name="Line 50"/>
            <p:cNvSpPr>
              <a:spLocks noChangeShapeType="1"/>
            </p:cNvSpPr>
            <p:nvPr/>
          </p:nvSpPr>
          <p:spPr bwMode="auto">
            <a:xfrm rot="10800000" flipH="1">
              <a:off x="2573338" y="3959225"/>
              <a:ext cx="288925"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8" name="Line 59"/>
            <p:cNvSpPr>
              <a:spLocks noChangeShapeType="1"/>
            </p:cNvSpPr>
            <p:nvPr/>
          </p:nvSpPr>
          <p:spPr bwMode="auto">
            <a:xfrm rot="5400000" flipH="1" flipV="1">
              <a:off x="6250782" y="6139656"/>
              <a:ext cx="0" cy="1116013"/>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79" name="Text Box 57"/>
            <p:cNvSpPr txBox="1">
              <a:spLocks noChangeArrowheads="1"/>
            </p:cNvSpPr>
            <p:nvPr/>
          </p:nvSpPr>
          <p:spPr bwMode="auto">
            <a:xfrm>
              <a:off x="6832600" y="6494463"/>
              <a:ext cx="1700213"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控制信号线</a:t>
              </a:r>
            </a:p>
          </p:txBody>
        </p:sp>
        <p:sp>
          <p:nvSpPr>
            <p:cNvPr id="116" name="矩形 115"/>
            <p:cNvSpPr/>
            <p:nvPr/>
          </p:nvSpPr>
          <p:spPr>
            <a:xfrm>
              <a:off x="161925" y="1431925"/>
              <a:ext cx="5172075" cy="531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183" name="Text Box 61"/>
            <p:cNvSpPr txBox="1">
              <a:spLocks noChangeArrowheads="1"/>
            </p:cNvSpPr>
            <p:nvPr/>
          </p:nvSpPr>
          <p:spPr bwMode="auto">
            <a:xfrm>
              <a:off x="927100" y="6016625"/>
              <a:ext cx="617538" cy="40011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F</a:t>
              </a:r>
            </a:p>
          </p:txBody>
        </p:sp>
        <p:sp>
          <p:nvSpPr>
            <p:cNvPr id="48184" name="Text Box 61"/>
            <p:cNvSpPr txBox="1">
              <a:spLocks noChangeArrowheads="1"/>
            </p:cNvSpPr>
            <p:nvPr/>
          </p:nvSpPr>
          <p:spPr bwMode="auto">
            <a:xfrm>
              <a:off x="619125" y="4800600"/>
              <a:ext cx="617538" cy="40011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a:t>
              </a:r>
            </a:p>
          </p:txBody>
        </p:sp>
        <p:sp>
          <p:nvSpPr>
            <p:cNvPr id="48185" name="Text Box 61"/>
            <p:cNvSpPr txBox="1">
              <a:spLocks noChangeArrowheads="1"/>
            </p:cNvSpPr>
            <p:nvPr/>
          </p:nvSpPr>
          <p:spPr bwMode="auto">
            <a:xfrm>
              <a:off x="1785938" y="4789488"/>
              <a:ext cx="619125" cy="40011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B</a:t>
              </a:r>
            </a:p>
          </p:txBody>
        </p:sp>
        <p:sp>
          <p:nvSpPr>
            <p:cNvPr id="48186" name="Text Box 61"/>
            <p:cNvSpPr txBox="1">
              <a:spLocks noChangeArrowheads="1"/>
            </p:cNvSpPr>
            <p:nvPr/>
          </p:nvSpPr>
          <p:spPr bwMode="auto">
            <a:xfrm>
              <a:off x="1738313" y="5837238"/>
              <a:ext cx="1262062" cy="40011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ALUop</a:t>
              </a:r>
            </a:p>
          </p:txBody>
        </p:sp>
        <p:sp>
          <p:nvSpPr>
            <p:cNvPr id="48188" name="矩形 1"/>
            <p:cNvSpPr>
              <a:spLocks noChangeArrowheads="1"/>
            </p:cNvSpPr>
            <p:nvPr/>
          </p:nvSpPr>
          <p:spPr bwMode="auto">
            <a:xfrm>
              <a:off x="6407149" y="2573338"/>
              <a:ext cx="1355725" cy="37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400" dirty="0">
                  <a:solidFill>
                    <a:srgbClr val="FF0000"/>
                  </a:solidFill>
                  <a:latin typeface="微软雅黑" panose="020B0503020204020204" pitchFamily="34" charset="-122"/>
                  <a:ea typeface="微软雅黑" panose="020B0503020204020204" pitchFamily="34" charset="-122"/>
                </a:rPr>
                <a:t>1110</a:t>
              </a:r>
              <a:r>
                <a:rPr lang="en-US" altLang="zh-CN" sz="1600" dirty="0">
                  <a:solidFill>
                    <a:srgbClr val="FF0000"/>
                  </a:solidFill>
                  <a:latin typeface="黑体" panose="02010609060101010101" pitchFamily="49" charset="-122"/>
                  <a:ea typeface="黑体" panose="02010609060101010101" pitchFamily="49" charset="-122"/>
                </a:rPr>
                <a:t> </a:t>
              </a:r>
              <a:r>
                <a:rPr lang="en-US" altLang="zh-CN" sz="1400" dirty="0">
                  <a:solidFill>
                    <a:srgbClr val="FF0000"/>
                  </a:solidFill>
                  <a:latin typeface="微软雅黑" panose="020B0503020204020204" pitchFamily="34" charset="-122"/>
                  <a:ea typeface="微软雅黑" panose="020B0503020204020204" pitchFamily="34" charset="-122"/>
                </a:rPr>
                <a:t>0110</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48190" name="Line 59"/>
            <p:cNvSpPr>
              <a:spLocks noChangeShapeType="1"/>
            </p:cNvSpPr>
            <p:nvPr/>
          </p:nvSpPr>
          <p:spPr bwMode="auto">
            <a:xfrm rot="5400000" flipH="1" flipV="1">
              <a:off x="6292057" y="5791993"/>
              <a:ext cx="0" cy="1116013"/>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48191" name="Text Box 57"/>
            <p:cNvSpPr txBox="1">
              <a:spLocks noChangeArrowheads="1"/>
            </p:cNvSpPr>
            <p:nvPr/>
          </p:nvSpPr>
          <p:spPr bwMode="auto">
            <a:xfrm>
              <a:off x="6831013" y="6129338"/>
              <a:ext cx="17018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0000FF"/>
                  </a:solidFill>
                  <a:latin typeface="微软雅黑" panose="020B0503020204020204" pitchFamily="34" charset="-122"/>
                  <a:ea typeface="微软雅黑" panose="020B0503020204020204" pitchFamily="34" charset="-122"/>
                </a:rPr>
                <a:t>数据传送线</a:t>
              </a:r>
            </a:p>
          </p:txBody>
        </p:sp>
        <p:sp>
          <p:nvSpPr>
            <p:cNvPr id="48192" name="Line 59"/>
            <p:cNvSpPr>
              <a:spLocks noChangeShapeType="1"/>
            </p:cNvSpPr>
            <p:nvPr/>
          </p:nvSpPr>
          <p:spPr bwMode="auto">
            <a:xfrm rot="10800000" flipH="1" flipV="1">
              <a:off x="3257550" y="4044950"/>
              <a:ext cx="0" cy="539750"/>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114" name="Rectangle 99"/>
          <p:cNvSpPr txBox="1">
            <a:spLocks noChangeArrowheads="1"/>
          </p:cNvSpPr>
          <p:nvPr/>
        </p:nvSpPr>
        <p:spPr>
          <a:xfrm>
            <a:off x="418587" y="504883"/>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a:defRPr/>
            </a:pPr>
            <a:r>
              <a:rPr lang="zh-CN" altLang="en-US" sz="3200" dirty="0">
                <a:solidFill>
                  <a:schemeClr val="tx1"/>
                </a:solidFill>
                <a:latin typeface="微软雅黑" panose="020B0503020204020204" pitchFamily="34" charset="-122"/>
                <a:ea typeface="微软雅黑" panose="020B0503020204020204" pitchFamily="34" charset="-122"/>
              </a:rPr>
              <a:t>程序和指令执行过程举例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bldLvl="0" animBg="1"/>
      <p:bldP spid="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graphicFrame>
        <p:nvGraphicFramePr>
          <p:cNvPr id="2" name="表格 1"/>
          <p:cNvGraphicFramePr>
            <a:graphicFrameLocks noGrp="1"/>
          </p:cNvGraphicFramePr>
          <p:nvPr/>
        </p:nvGraphicFramePr>
        <p:xfrm>
          <a:off x="2771775" y="1493838"/>
          <a:ext cx="5580063" cy="4140201"/>
        </p:xfrm>
        <a:graphic>
          <a:graphicData uri="http://schemas.openxmlformats.org/drawingml/2006/table">
            <a:tbl>
              <a:tblPr firstRow="1" firstCol="1" lastRow="1" lastCol="1" bandRow="1" bandCol="1">
                <a:tableStyleId>{5C22544A-7EE6-4342-B048-85BDC9FD1C3A}</a:tableStyleId>
              </a:tblPr>
              <a:tblGrid>
                <a:gridCol w="2786416">
                  <a:extLst>
                    <a:ext uri="{9D8B030D-6E8A-4147-A177-3AD203B41FA5}">
                      <a16:colId xmlns:a16="http://schemas.microsoft.com/office/drawing/2014/main" val="20000"/>
                    </a:ext>
                  </a:extLst>
                </a:gridCol>
                <a:gridCol w="2793647">
                  <a:extLst>
                    <a:ext uri="{9D8B030D-6E8A-4147-A177-3AD203B41FA5}">
                      <a16:colId xmlns:a16="http://schemas.microsoft.com/office/drawing/2014/main" val="20001"/>
                    </a:ext>
                  </a:extLst>
                </a:gridCol>
              </a:tblGrid>
              <a:tr h="380041">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I2</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0000 0100</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I3</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1110 0101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chemeClr val="accent3">
                        <a:lumMod val="40000"/>
                        <a:lumOff val="60000"/>
                      </a:schemeClr>
                    </a:solidFill>
                  </a:tcPr>
                </a:tc>
                <a:extLst>
                  <a:ext uri="{0D108BD9-81ED-4DB2-BD59-A6C34878D82A}">
                    <a16:rowId xmlns:a16="http://schemas.microsoft.com/office/drawing/2014/main" val="10000"/>
                  </a:ext>
                </a:extLst>
              </a:tr>
              <a:tr h="537520">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IR←M[0001]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IR←M[0010]</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chemeClr val="accent3">
                        <a:lumMod val="40000"/>
                        <a:lumOff val="60000"/>
                      </a:schemeClr>
                    </a:solidFill>
                  </a:tcPr>
                </a:tc>
                <a:extLst>
                  <a:ext uri="{0D108BD9-81ED-4DB2-BD59-A6C34878D82A}">
                    <a16:rowId xmlns:a16="http://schemas.microsoft.com/office/drawing/2014/main" val="10001"/>
                  </a:ext>
                </a:extLst>
              </a:tr>
              <a:tr h="644528">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op=0000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，传送</a:t>
                      </a:r>
                    </a:p>
                  </a:txBody>
                  <a:tcPr marL="17778" marR="17778"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op=1110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a:t>
                      </a:r>
                    </a:p>
                  </a:txBody>
                  <a:tcPr marL="68573" marR="68573" marT="0" marB="0" anchor="ctr">
                    <a:solidFill>
                      <a:schemeClr val="accent3">
                        <a:lumMod val="40000"/>
                        <a:lumOff val="60000"/>
                      </a:schemeClr>
                    </a:solidFill>
                  </a:tcPr>
                </a:tc>
                <a:extLst>
                  <a:ext uri="{0D108BD9-81ED-4DB2-BD59-A6C34878D82A}">
                    <a16:rowId xmlns:a16="http://schemas.microsoft.com/office/drawing/2014/main" val="10002"/>
                  </a:ext>
                </a:extLst>
              </a:tr>
              <a:tr h="644528">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PC←0001+1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PC←0010+1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chemeClr val="accent3">
                        <a:lumMod val="40000"/>
                        <a:lumOff val="60000"/>
                      </a:schemeClr>
                    </a:solidFill>
                  </a:tcPr>
                </a:tc>
                <a:extLst>
                  <a:ext uri="{0D108BD9-81ED-4DB2-BD59-A6C34878D82A}">
                    <a16:rowId xmlns:a16="http://schemas.microsoft.com/office/drawing/2014/main" val="10003"/>
                  </a:ext>
                </a:extLst>
              </a:tr>
              <a:tr h="644528">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A←R[0]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mov</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MDR←M[0101]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chemeClr val="accent3">
                        <a:lumMod val="40000"/>
                        <a:lumOff val="60000"/>
                      </a:schemeClr>
                    </a:solidFill>
                  </a:tcPr>
                </a:tc>
                <a:extLst>
                  <a:ext uri="{0D108BD9-81ED-4DB2-BD59-A6C34878D82A}">
                    <a16:rowId xmlns:a16="http://schemas.microsoft.com/office/drawing/2014/main" val="10004"/>
                  </a:ext>
                </a:extLst>
              </a:tr>
              <a:tr h="644528">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R[1]←F</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R[0]←MDR</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chemeClr val="accent3">
                        <a:lumMod val="40000"/>
                        <a:lumOff val="60000"/>
                      </a:schemeClr>
                    </a:solidFill>
                  </a:tcPr>
                </a:tc>
                <a:extLst>
                  <a:ext uri="{0D108BD9-81ED-4DB2-BD59-A6C34878D82A}">
                    <a16:rowId xmlns:a16="http://schemas.microsoft.com/office/drawing/2014/main" val="10005"/>
                  </a:ext>
                </a:extLst>
              </a:tr>
              <a:tr h="644528">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R[1]=33</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R[0]=16</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chemeClr val="accent3">
                        <a:lumMod val="40000"/>
                        <a:lumOff val="60000"/>
                      </a:schemeClr>
                    </a:solidFill>
                  </a:tcPr>
                </a:tc>
                <a:extLst>
                  <a:ext uri="{0D108BD9-81ED-4DB2-BD59-A6C34878D82A}">
                    <a16:rowId xmlns:a16="http://schemas.microsoft.com/office/drawing/2014/main" val="10006"/>
                  </a:ext>
                </a:extLst>
              </a:tr>
            </a:tbl>
          </a:graphicData>
        </a:graphic>
      </p:graphicFrame>
      <p:graphicFrame>
        <p:nvGraphicFramePr>
          <p:cNvPr id="12" name="表格 11"/>
          <p:cNvGraphicFramePr>
            <a:graphicFrameLocks noGrp="1"/>
          </p:cNvGraphicFramePr>
          <p:nvPr/>
        </p:nvGraphicFramePr>
        <p:xfrm>
          <a:off x="701675" y="1854200"/>
          <a:ext cx="1800225" cy="3779837"/>
        </p:xfrm>
        <a:graphic>
          <a:graphicData uri="http://schemas.openxmlformats.org/drawingml/2006/table">
            <a:tbl>
              <a:tblPr firstRow="1" firstCol="1" lastRow="1" lastCol="1" bandRow="1" bandCol="1">
                <a:tableStyleId>{5C22544A-7EE6-4342-B048-85BDC9FD1C3A}</a:tableStyleId>
              </a:tblPr>
              <a:tblGrid>
                <a:gridCol w="1800225">
                  <a:extLst>
                    <a:ext uri="{9D8B030D-6E8A-4147-A177-3AD203B41FA5}">
                      <a16:colId xmlns:a16="http://schemas.microsoft.com/office/drawing/2014/main" val="20000"/>
                    </a:ext>
                  </a:extLst>
                </a:gridCol>
              </a:tblGrid>
              <a:tr h="540332">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取指令</a:t>
                      </a:r>
                    </a:p>
                  </a:txBody>
                  <a:tcPr marL="17780" marR="17780" marT="0" marB="0">
                    <a:solidFill>
                      <a:schemeClr val="accent3">
                        <a:lumMod val="40000"/>
                        <a:lumOff val="60000"/>
                      </a:schemeClr>
                    </a:solidFill>
                  </a:tcPr>
                </a:tc>
                <a:extLst>
                  <a:ext uri="{0D108BD9-81ED-4DB2-BD59-A6C34878D82A}">
                    <a16:rowId xmlns:a16="http://schemas.microsoft.com/office/drawing/2014/main" val="10000"/>
                  </a:ext>
                </a:extLst>
              </a:tr>
              <a:tr h="647901">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指令译码</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1"/>
                  </a:ext>
                </a:extLst>
              </a:tr>
              <a:tr h="647901">
                <a:tc>
                  <a:txBody>
                    <a:bodyPr/>
                    <a:lstStyle/>
                    <a:p>
                      <a:pPr algn="ctr">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增量</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2"/>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取数并执行</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3"/>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送结果</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4"/>
                  </a:ext>
                </a:extLst>
              </a:tr>
              <a:tr h="647901">
                <a:tc>
                  <a:txBody>
                    <a:bodyPr/>
                    <a:lstStyle/>
                    <a:p>
                      <a:pPr algn="ctr">
                        <a:spcAft>
                          <a:spcPts val="0"/>
                        </a:spcAft>
                      </a:pPr>
                      <a:r>
                        <a:rPr lang="zh-CN" altLang="en-US" sz="2200" b="1" kern="100" dirty="0">
                          <a:solidFill>
                            <a:srgbClr val="FF0000"/>
                          </a:solidFill>
                          <a:effectLst/>
                          <a:latin typeface="微软雅黑" panose="020B0503020204020204" pitchFamily="34" charset="-122"/>
                          <a:ea typeface="微软雅黑" panose="020B0503020204020204" pitchFamily="34" charset="-122"/>
                          <a:cs typeface="+mn-cs"/>
                        </a:rPr>
                        <a:t>执行结果</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5"/>
                  </a:ext>
                </a:extLst>
              </a:tr>
            </a:tbl>
          </a:graphicData>
        </a:graphic>
      </p:graphicFrame>
      <p:sp>
        <p:nvSpPr>
          <p:cNvPr id="7" name="Rectangle 99"/>
          <p:cNvSpPr txBox="1">
            <a:spLocks noChangeArrowheads="1"/>
          </p:cNvSpPr>
          <p:nvPr/>
        </p:nvSpPr>
        <p:spPr>
          <a:xfrm>
            <a:off x="418587" y="504883"/>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a:defRPr/>
            </a:pPr>
            <a:r>
              <a:rPr lang="zh-CN" altLang="en-US" sz="3200" dirty="0">
                <a:solidFill>
                  <a:schemeClr val="tx1"/>
                </a:solidFill>
                <a:latin typeface="微软雅黑" panose="020B0503020204020204" pitchFamily="34" charset="-122"/>
                <a:ea typeface="微软雅黑" panose="020B0503020204020204" pitchFamily="34" charset="-122"/>
              </a:rPr>
              <a:t>程序和指令执行过程举例</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4" name="标题 3"/>
          <p:cNvSpPr>
            <a:spLocks noGrp="1"/>
          </p:cNvSpPr>
          <p:nvPr>
            <p:ph type="title"/>
          </p:nvPr>
        </p:nvSpPr>
        <p:spPr/>
        <p:txBody>
          <a:bodyPr/>
          <a:lstStyle/>
          <a:p>
            <a:endParaRPr lang="zh-CN" altLang="en-US"/>
          </a:p>
        </p:txBody>
      </p:sp>
      <p:graphicFrame>
        <p:nvGraphicFramePr>
          <p:cNvPr id="12" name="表格 11"/>
          <p:cNvGraphicFramePr>
            <a:graphicFrameLocks noGrp="1"/>
          </p:cNvGraphicFramePr>
          <p:nvPr/>
        </p:nvGraphicFramePr>
        <p:xfrm>
          <a:off x="566738" y="1854200"/>
          <a:ext cx="1800225" cy="3779837"/>
        </p:xfrm>
        <a:graphic>
          <a:graphicData uri="http://schemas.openxmlformats.org/drawingml/2006/table">
            <a:tbl>
              <a:tblPr firstRow="1" firstCol="1" lastRow="1" lastCol="1" bandRow="1" bandCol="1">
                <a:tableStyleId>{5C22544A-7EE6-4342-B048-85BDC9FD1C3A}</a:tableStyleId>
              </a:tblPr>
              <a:tblGrid>
                <a:gridCol w="1800225">
                  <a:extLst>
                    <a:ext uri="{9D8B030D-6E8A-4147-A177-3AD203B41FA5}">
                      <a16:colId xmlns:a16="http://schemas.microsoft.com/office/drawing/2014/main" val="20000"/>
                    </a:ext>
                  </a:extLst>
                </a:gridCol>
              </a:tblGrid>
              <a:tr h="540332">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取指令</a:t>
                      </a:r>
                    </a:p>
                  </a:txBody>
                  <a:tcPr marL="17780" marR="17780" marT="0" marB="0">
                    <a:solidFill>
                      <a:schemeClr val="accent3">
                        <a:lumMod val="40000"/>
                        <a:lumOff val="60000"/>
                      </a:schemeClr>
                    </a:solidFill>
                  </a:tcPr>
                </a:tc>
                <a:extLst>
                  <a:ext uri="{0D108BD9-81ED-4DB2-BD59-A6C34878D82A}">
                    <a16:rowId xmlns:a16="http://schemas.microsoft.com/office/drawing/2014/main" val="10000"/>
                  </a:ext>
                </a:extLst>
              </a:tr>
              <a:tr h="647901">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指令译码</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1"/>
                  </a:ext>
                </a:extLst>
              </a:tr>
              <a:tr h="647901">
                <a:tc>
                  <a:txBody>
                    <a:bodyPr/>
                    <a:lstStyle/>
                    <a:p>
                      <a:pPr algn="ctr">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增量</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2"/>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取数并执行</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3"/>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送结果</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4"/>
                  </a:ext>
                </a:extLst>
              </a:tr>
              <a:tr h="647901">
                <a:tc>
                  <a:txBody>
                    <a:bodyPr/>
                    <a:lstStyle/>
                    <a:p>
                      <a:pPr algn="ctr">
                        <a:spcAft>
                          <a:spcPts val="0"/>
                        </a:spcAft>
                      </a:pPr>
                      <a:r>
                        <a:rPr lang="zh-CN" altLang="en-US" sz="2200" b="1" kern="100" dirty="0">
                          <a:solidFill>
                            <a:srgbClr val="FF0000"/>
                          </a:solidFill>
                          <a:effectLst/>
                          <a:latin typeface="微软雅黑" panose="020B0503020204020204" pitchFamily="34" charset="-122"/>
                          <a:ea typeface="微软雅黑" panose="020B0503020204020204" pitchFamily="34" charset="-122"/>
                          <a:cs typeface="+mn-cs"/>
                        </a:rPr>
                        <a:t>执行结果</a:t>
                      </a:r>
                    </a:p>
                  </a:txBody>
                  <a:tcPr marL="17780" marR="17780" marT="0" marB="0" anchor="ctr">
                    <a:solidFill>
                      <a:schemeClr val="accent3">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3" name="表格 2"/>
          <p:cNvGraphicFramePr>
            <a:graphicFrameLocks noGrp="1"/>
          </p:cNvGraphicFramePr>
          <p:nvPr/>
        </p:nvGraphicFramePr>
        <p:xfrm>
          <a:off x="2501900" y="1358900"/>
          <a:ext cx="6119813" cy="4275139"/>
        </p:xfrm>
        <a:graphic>
          <a:graphicData uri="http://schemas.openxmlformats.org/drawingml/2006/table">
            <a:tbl>
              <a:tblPr firstRow="1" firstCol="1" lastRow="1" lastCol="1" bandRow="1" bandCol="1">
                <a:tableStyleId>{5C22544A-7EE6-4342-B048-85BDC9FD1C3A}</a:tableStyleId>
              </a:tblPr>
              <a:tblGrid>
                <a:gridCol w="3432206">
                  <a:extLst>
                    <a:ext uri="{9D8B030D-6E8A-4147-A177-3AD203B41FA5}">
                      <a16:colId xmlns:a16="http://schemas.microsoft.com/office/drawing/2014/main" val="20000"/>
                    </a:ext>
                  </a:extLst>
                </a:gridCol>
                <a:gridCol w="2687607">
                  <a:extLst>
                    <a:ext uri="{9D8B030D-6E8A-4147-A177-3AD203B41FA5}">
                      <a16:colId xmlns:a16="http://schemas.microsoft.com/office/drawing/2014/main" val="20001"/>
                    </a:ext>
                  </a:extLst>
                </a:gridCol>
              </a:tblGrid>
              <a:tr h="534702">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I4</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0001 0001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I5</a:t>
                      </a:r>
                      <a:r>
                        <a:rPr lang="zh-CN" altLang="en-US" sz="2200" b="1" kern="100">
                          <a:solidFill>
                            <a:schemeClr val="tx1"/>
                          </a:solidFill>
                          <a:effectLst/>
                          <a:latin typeface="微软雅黑" panose="020B0503020204020204" pitchFamily="34" charset="-122"/>
                          <a:ea typeface="微软雅黑" panose="020B0503020204020204" pitchFamily="34" charset="-122"/>
                          <a:cs typeface="+mn-cs"/>
                        </a:rPr>
                        <a:t>：</a:t>
                      </a:r>
                      <a:r>
                        <a:rPr lang="en-US" sz="2200" b="1" kern="100">
                          <a:solidFill>
                            <a:schemeClr val="tx1"/>
                          </a:solidFill>
                          <a:effectLst/>
                          <a:latin typeface="微软雅黑" panose="020B0503020204020204" pitchFamily="34" charset="-122"/>
                          <a:ea typeface="微软雅黑" panose="020B0503020204020204" pitchFamily="34" charset="-122"/>
                          <a:cs typeface="+mn-cs"/>
                        </a:rPr>
                        <a:t>1111 0111</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extLst>
                  <a:ext uri="{0D108BD9-81ED-4DB2-BD59-A6C34878D82A}">
                    <a16:rowId xmlns:a16="http://schemas.microsoft.com/office/drawing/2014/main" val="10000"/>
                  </a:ext>
                </a:extLst>
              </a:tr>
              <a:tr h="534702">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IR←M[0011]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IR←M[0100]</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extLst>
                  <a:ext uri="{0D108BD9-81ED-4DB2-BD59-A6C34878D82A}">
                    <a16:rowId xmlns:a16="http://schemas.microsoft.com/office/drawing/2014/main" val="10001"/>
                  </a:ext>
                </a:extLst>
              </a:tr>
              <a:tr h="641147">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op=0001</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，加</a:t>
                      </a:r>
                    </a:p>
                  </a:txBody>
                  <a:tcPr marL="68570" marR="68570"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op=1111</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，存数</a:t>
                      </a:r>
                    </a:p>
                  </a:txBody>
                  <a:tcPr marL="68570" marR="68570" marT="0" marB="0" anchor="ctr">
                    <a:solidFill>
                      <a:schemeClr val="accent3">
                        <a:lumMod val="40000"/>
                        <a:lumOff val="60000"/>
                      </a:schemeClr>
                    </a:solidFill>
                  </a:tcPr>
                </a:tc>
                <a:extLst>
                  <a:ext uri="{0D108BD9-81ED-4DB2-BD59-A6C34878D82A}">
                    <a16:rowId xmlns:a16="http://schemas.microsoft.com/office/drawing/2014/main" val="10002"/>
                  </a:ext>
                </a:extLst>
              </a:tr>
              <a:tr h="641147">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PC←0011+1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PC←0100+1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extLst>
                  <a:ext uri="{0D108BD9-81ED-4DB2-BD59-A6C34878D82A}">
                    <a16:rowId xmlns:a16="http://schemas.microsoft.com/office/drawing/2014/main" val="10003"/>
                  </a:ext>
                </a:extLst>
              </a:tr>
              <a:tr h="641147">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A←R[0]</a:t>
                      </a:r>
                      <a:r>
                        <a:rPr lang="zh-CN" altLang="en-US" sz="2200" b="1" kern="100">
                          <a:solidFill>
                            <a:schemeClr val="tx1"/>
                          </a:solidFill>
                          <a:effectLst/>
                          <a:latin typeface="微软雅黑" panose="020B0503020204020204" pitchFamily="34" charset="-122"/>
                          <a:ea typeface="微软雅黑" panose="020B0503020204020204" pitchFamily="34" charset="-122"/>
                          <a:cs typeface="+mn-cs"/>
                        </a:rPr>
                        <a:t>、</a:t>
                      </a:r>
                      <a:r>
                        <a:rPr lang="en-US" sz="2200" b="1" kern="100">
                          <a:solidFill>
                            <a:schemeClr val="tx1"/>
                          </a:solidFill>
                          <a:effectLst/>
                          <a:latin typeface="微软雅黑" panose="020B0503020204020204" pitchFamily="34" charset="-122"/>
                          <a:ea typeface="微软雅黑" panose="020B0503020204020204" pitchFamily="34" charset="-122"/>
                          <a:cs typeface="+mn-cs"/>
                        </a:rPr>
                        <a:t>B←R[1]</a:t>
                      </a:r>
                      <a:r>
                        <a:rPr lang="zh-CN" altLang="en-US" sz="2200" b="1" kern="100">
                          <a:solidFill>
                            <a:schemeClr val="tx1"/>
                          </a:solidFill>
                          <a:effectLst/>
                          <a:latin typeface="微软雅黑" panose="020B0503020204020204" pitchFamily="34" charset="-122"/>
                          <a:ea typeface="微软雅黑" panose="020B0503020204020204" pitchFamily="34" charset="-122"/>
                          <a:cs typeface="+mn-cs"/>
                        </a:rPr>
                        <a:t>、</a:t>
                      </a:r>
                      <a:r>
                        <a:rPr lang="en-US" sz="2200" b="1" kern="100">
                          <a:solidFill>
                            <a:schemeClr val="tx1"/>
                          </a:solidFill>
                          <a:effectLst/>
                          <a:latin typeface="微软雅黑" panose="020B0503020204020204" pitchFamily="34" charset="-122"/>
                          <a:ea typeface="微软雅黑" panose="020B0503020204020204" pitchFamily="34" charset="-122"/>
                          <a:cs typeface="+mn-cs"/>
                        </a:rPr>
                        <a:t>add</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MDR←R[0]</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extLst>
                  <a:ext uri="{0D108BD9-81ED-4DB2-BD59-A6C34878D82A}">
                    <a16:rowId xmlns:a16="http://schemas.microsoft.com/office/drawing/2014/main" val="10004"/>
                  </a:ext>
                </a:extLst>
              </a:tr>
              <a:tr h="641147">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R[0]←F</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M[0111]←MDR</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extLst>
                  <a:ext uri="{0D108BD9-81ED-4DB2-BD59-A6C34878D82A}">
                    <a16:rowId xmlns:a16="http://schemas.microsoft.com/office/drawing/2014/main" val="10005"/>
                  </a:ext>
                </a:extLst>
              </a:tr>
              <a:tr h="641147">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R[0]=16+33=49</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M[7]=49</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chemeClr val="accent3">
                        <a:lumMod val="40000"/>
                        <a:lumOff val="60000"/>
                      </a:schemeClr>
                    </a:solidFill>
                  </a:tcPr>
                </a:tc>
                <a:extLst>
                  <a:ext uri="{0D108BD9-81ED-4DB2-BD59-A6C34878D82A}">
                    <a16:rowId xmlns:a16="http://schemas.microsoft.com/office/drawing/2014/main" val="10006"/>
                  </a:ext>
                </a:extLst>
              </a:tr>
            </a:tbl>
          </a:graphicData>
        </a:graphic>
      </p:graphicFrame>
      <p:sp>
        <p:nvSpPr>
          <p:cNvPr id="7" name="Rectangle 99"/>
          <p:cNvSpPr txBox="1">
            <a:spLocks noChangeArrowheads="1"/>
          </p:cNvSpPr>
          <p:nvPr/>
        </p:nvSpPr>
        <p:spPr>
          <a:xfrm>
            <a:off x="418587" y="504883"/>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a:defRPr/>
            </a:pPr>
            <a:r>
              <a:rPr lang="zh-CN" altLang="en-US" sz="3200" dirty="0">
                <a:solidFill>
                  <a:schemeClr val="tx1"/>
                </a:solidFill>
                <a:latin typeface="微软雅黑" panose="020B0503020204020204" pitchFamily="34" charset="-122"/>
                <a:ea typeface="微软雅黑" panose="020B0503020204020204" pitchFamily="34" charset="-122"/>
              </a:rPr>
              <a:t>程序和指令执行过程举例</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5" name="标题 4"/>
          <p:cNvSpPr>
            <a:spLocks noGrp="1"/>
          </p:cNvSpPr>
          <p:nvPr>
            <p:ph type="title"/>
          </p:nvPr>
        </p:nvSpPr>
        <p:spPr/>
        <p:txBody>
          <a:bodyPr/>
          <a:lstStyle/>
          <a:p>
            <a:endParaRPr lang="zh-CN" altLang="en-US"/>
          </a:p>
        </p:txBody>
      </p:sp>
      <p:sp>
        <p:nvSpPr>
          <p:cNvPr id="127" name="Text Box 96"/>
          <p:cNvSpPr txBox="1">
            <a:spLocks noChangeArrowheads="1"/>
          </p:cNvSpPr>
          <p:nvPr/>
        </p:nvSpPr>
        <p:spPr bwMode="auto">
          <a:xfrm>
            <a:off x="317216" y="973355"/>
            <a:ext cx="8785225"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solidFill>
                  <a:srgbClr val="3333CC"/>
                </a:solidFill>
                <a:latin typeface="微软雅黑" panose="020B0503020204020204" pitchFamily="34" charset="-122"/>
                <a:ea typeface="微软雅黑" panose="020B0503020204020204" pitchFamily="34" charset="-122"/>
              </a:rPr>
              <a:t>指令 </a:t>
            </a:r>
            <a:r>
              <a:rPr lang="en-US" altLang="zh-CN" sz="2000" dirty="0">
                <a:solidFill>
                  <a:srgbClr val="3333CC"/>
                </a:solidFill>
                <a:latin typeface="微软雅黑" panose="020B0503020204020204" pitchFamily="34" charset="-122"/>
                <a:ea typeface="微软雅黑" panose="020B0503020204020204" pitchFamily="34" charset="-122"/>
              </a:rPr>
              <a:t>0001 0001</a:t>
            </a:r>
            <a:r>
              <a:rPr lang="zh-CN" altLang="en-US" sz="2000" dirty="0">
                <a:solidFill>
                  <a:srgbClr val="3333CC"/>
                </a:solidFill>
                <a:latin typeface="微软雅黑" panose="020B0503020204020204" pitchFamily="34" charset="-122"/>
                <a:ea typeface="微软雅黑" panose="020B0503020204020204" pitchFamily="34" charset="-122"/>
              </a:rPr>
              <a:t>功能为</a:t>
            </a:r>
            <a:r>
              <a:rPr lang="en-US" altLang="zh-CN" sz="2000" dirty="0">
                <a:solidFill>
                  <a:srgbClr val="3333CC"/>
                </a:solidFill>
                <a:latin typeface="微软雅黑" panose="020B0503020204020204" pitchFamily="34" charset="-122"/>
                <a:ea typeface="微软雅黑" panose="020B0503020204020204" pitchFamily="34" charset="-122"/>
              </a:rPr>
              <a:t>R[0]←R[0]+R[1]</a:t>
            </a:r>
            <a:r>
              <a:rPr lang="zh-CN" altLang="en-US" sz="2000" dirty="0">
                <a:solidFill>
                  <a:srgbClr val="3333CC"/>
                </a:solidFill>
                <a:latin typeface="微软雅黑" panose="020B0503020204020204" pitchFamily="34" charset="-122"/>
                <a:ea typeface="微软雅黑" panose="020B0503020204020204" pitchFamily="34" charset="-122"/>
              </a:rPr>
              <a:t>，指令执行过程如下：</a:t>
            </a:r>
          </a:p>
        </p:txBody>
      </p:sp>
      <p:grpSp>
        <p:nvGrpSpPr>
          <p:cNvPr id="6" name="组合 5"/>
          <p:cNvGrpSpPr/>
          <p:nvPr/>
        </p:nvGrpSpPr>
        <p:grpSpPr>
          <a:xfrm>
            <a:off x="457200" y="1397896"/>
            <a:ext cx="7866731" cy="4992097"/>
            <a:chOff x="161925" y="1431925"/>
            <a:chExt cx="8859838" cy="5467004"/>
          </a:xfrm>
        </p:grpSpPr>
        <p:sp>
          <p:nvSpPr>
            <p:cNvPr id="54274" name="Text Box 61"/>
            <p:cNvSpPr txBox="1">
              <a:spLocks noChangeArrowheads="1"/>
            </p:cNvSpPr>
            <p:nvPr/>
          </p:nvSpPr>
          <p:spPr bwMode="auto">
            <a:xfrm>
              <a:off x="387350" y="2692400"/>
              <a:ext cx="1169988" cy="43817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GPRs</a:t>
              </a:r>
            </a:p>
          </p:txBody>
        </p:sp>
        <p:grpSp>
          <p:nvGrpSpPr>
            <p:cNvPr id="54275" name="Group 63"/>
            <p:cNvGrpSpPr/>
            <p:nvPr/>
          </p:nvGrpSpPr>
          <p:grpSpPr bwMode="auto">
            <a:xfrm>
              <a:off x="877888" y="3192463"/>
              <a:ext cx="1035050" cy="1574800"/>
              <a:chOff x="2228" y="1678"/>
              <a:chExt cx="737" cy="992"/>
            </a:xfrm>
          </p:grpSpPr>
          <p:sp>
            <p:nvSpPr>
              <p:cNvPr id="54378"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54379" name="Line 65"/>
              <p:cNvSpPr>
                <a:spLocks noChangeShapeType="1"/>
              </p:cNvSpPr>
              <p:nvPr/>
            </p:nvSpPr>
            <p:spPr bwMode="auto">
              <a:xfrm>
                <a:off x="2228" y="1933"/>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80" name="Line 66"/>
              <p:cNvSpPr>
                <a:spLocks noChangeShapeType="1"/>
              </p:cNvSpPr>
              <p:nvPr/>
            </p:nvSpPr>
            <p:spPr bwMode="auto">
              <a:xfrm>
                <a:off x="2228" y="2188"/>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81" name="Line 67"/>
              <p:cNvSpPr>
                <a:spLocks noChangeShapeType="1"/>
              </p:cNvSpPr>
              <p:nvPr/>
            </p:nvSpPr>
            <p:spPr bwMode="auto">
              <a:xfrm>
                <a:off x="2228" y="2415"/>
                <a:ext cx="7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54276" name="Text Box 68"/>
            <p:cNvSpPr txBox="1">
              <a:spLocks noChangeArrowheads="1"/>
            </p:cNvSpPr>
            <p:nvPr/>
          </p:nvSpPr>
          <p:spPr bwMode="auto">
            <a:xfrm>
              <a:off x="519112" y="3206750"/>
              <a:ext cx="315912" cy="3707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0</a:t>
              </a:r>
            </a:p>
          </p:txBody>
        </p:sp>
        <p:sp>
          <p:nvSpPr>
            <p:cNvPr id="54277" name="Text Box 69"/>
            <p:cNvSpPr txBox="1">
              <a:spLocks noChangeArrowheads="1"/>
            </p:cNvSpPr>
            <p:nvPr/>
          </p:nvSpPr>
          <p:spPr bwMode="auto">
            <a:xfrm>
              <a:off x="520700" y="3592512"/>
              <a:ext cx="315913" cy="3707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1</a:t>
              </a:r>
            </a:p>
          </p:txBody>
        </p:sp>
        <p:sp>
          <p:nvSpPr>
            <p:cNvPr id="54278" name="Text Box 70"/>
            <p:cNvSpPr txBox="1">
              <a:spLocks noChangeArrowheads="1"/>
            </p:cNvSpPr>
            <p:nvPr/>
          </p:nvSpPr>
          <p:spPr bwMode="auto">
            <a:xfrm>
              <a:off x="520700" y="4003675"/>
              <a:ext cx="315913" cy="3707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2</a:t>
              </a:r>
            </a:p>
          </p:txBody>
        </p:sp>
        <p:sp>
          <p:nvSpPr>
            <p:cNvPr id="54279" name="Text Box 71"/>
            <p:cNvSpPr txBox="1">
              <a:spLocks noChangeArrowheads="1"/>
            </p:cNvSpPr>
            <p:nvPr/>
          </p:nvSpPr>
          <p:spPr bwMode="auto">
            <a:xfrm>
              <a:off x="519112" y="4452938"/>
              <a:ext cx="315912" cy="3707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latin typeface="微软雅黑" panose="020B0503020204020204" pitchFamily="34" charset="-122"/>
                  <a:ea typeface="微软雅黑" panose="020B0503020204020204" pitchFamily="34" charset="-122"/>
                </a:rPr>
                <a:t>3</a:t>
              </a:r>
            </a:p>
          </p:txBody>
        </p:sp>
        <p:sp>
          <p:nvSpPr>
            <p:cNvPr id="54280" name="Rectangle 72"/>
            <p:cNvSpPr>
              <a:spLocks noChangeArrowheads="1"/>
            </p:cNvSpPr>
            <p:nvPr/>
          </p:nvSpPr>
          <p:spPr bwMode="auto">
            <a:xfrm>
              <a:off x="882650" y="3192463"/>
              <a:ext cx="1035050" cy="1574800"/>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nvGrpSpPr>
            <p:cNvPr id="54281" name="组合 25"/>
            <p:cNvGrpSpPr/>
            <p:nvPr/>
          </p:nvGrpSpPr>
          <p:grpSpPr bwMode="auto">
            <a:xfrm>
              <a:off x="652463" y="5329238"/>
              <a:ext cx="1406525" cy="711200"/>
              <a:chOff x="1241560" y="5094186"/>
              <a:chExt cx="1484313" cy="649421"/>
            </a:xfrm>
          </p:grpSpPr>
          <p:grpSp>
            <p:nvGrpSpPr>
              <p:cNvPr id="54368" name="Group 19"/>
              <p:cNvGrpSpPr/>
              <p:nvPr/>
            </p:nvGrpSpPr>
            <p:grpSpPr bwMode="auto">
              <a:xfrm rot="16200000" flipH="1">
                <a:off x="1659006" y="4676740"/>
                <a:ext cx="649421" cy="1484313"/>
                <a:chOff x="3078" y="2330"/>
                <a:chExt cx="625" cy="1580"/>
              </a:xfrm>
            </p:grpSpPr>
            <p:sp>
              <p:nvSpPr>
                <p:cNvPr id="54370" name="Line 12"/>
                <p:cNvSpPr>
                  <a:spLocks noChangeShapeType="1"/>
                </p:cNvSpPr>
                <p:nvPr/>
              </p:nvSpPr>
              <p:spPr bwMode="auto">
                <a:xfrm flipH="1">
                  <a:off x="3078" y="2330"/>
                  <a:ext cx="9" cy="69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54371" name="Line 13"/>
                <p:cNvSpPr>
                  <a:spLocks noChangeShapeType="1"/>
                </p:cNvSpPr>
                <p:nvPr/>
              </p:nvSpPr>
              <p:spPr bwMode="auto">
                <a:xfrm>
                  <a:off x="3107" y="2330"/>
                  <a:ext cx="592" cy="30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54372" name="Line 14"/>
                <p:cNvSpPr>
                  <a:spLocks noChangeShapeType="1"/>
                </p:cNvSpPr>
                <p:nvPr/>
              </p:nvSpPr>
              <p:spPr bwMode="auto">
                <a:xfrm>
                  <a:off x="3087" y="3018"/>
                  <a:ext cx="213" cy="11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54373" name="Line 16"/>
                <p:cNvSpPr>
                  <a:spLocks noChangeShapeType="1"/>
                </p:cNvSpPr>
                <p:nvPr/>
              </p:nvSpPr>
              <p:spPr bwMode="auto">
                <a:xfrm>
                  <a:off x="3693" y="2644"/>
                  <a:ext cx="10" cy="45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54374" name="Line 18"/>
                <p:cNvSpPr>
                  <a:spLocks noChangeShapeType="1"/>
                </p:cNvSpPr>
                <p:nvPr/>
              </p:nvSpPr>
              <p:spPr bwMode="auto">
                <a:xfrm flipV="1">
                  <a:off x="3120" y="3256"/>
                  <a:ext cx="0" cy="6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54375" name="Line 19"/>
                <p:cNvSpPr>
                  <a:spLocks noChangeShapeType="1"/>
                </p:cNvSpPr>
                <p:nvPr/>
              </p:nvSpPr>
              <p:spPr bwMode="auto">
                <a:xfrm flipV="1">
                  <a:off x="3135" y="3549"/>
                  <a:ext cx="564" cy="34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54376" name="Line 20"/>
                <p:cNvSpPr>
                  <a:spLocks noChangeShapeType="1"/>
                </p:cNvSpPr>
                <p:nvPr/>
              </p:nvSpPr>
              <p:spPr bwMode="auto">
                <a:xfrm flipV="1">
                  <a:off x="3121" y="3125"/>
                  <a:ext cx="171" cy="12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54377" name="Line 22"/>
                <p:cNvSpPr>
                  <a:spLocks noChangeShapeType="1"/>
                </p:cNvSpPr>
                <p:nvPr/>
              </p:nvSpPr>
              <p:spPr bwMode="auto">
                <a:xfrm flipV="1">
                  <a:off x="3702" y="3067"/>
                  <a:ext cx="0" cy="48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600"/>
                </a:p>
              </p:txBody>
            </p:sp>
          </p:grpSp>
          <p:sp>
            <p:nvSpPr>
              <p:cNvPr id="54369" name="Rectangle 25"/>
              <p:cNvSpPr>
                <a:spLocks noChangeArrowheads="1"/>
              </p:cNvSpPr>
              <p:nvPr/>
            </p:nvSpPr>
            <p:spPr bwMode="auto">
              <a:xfrm flipH="1">
                <a:off x="1574497" y="5298266"/>
                <a:ext cx="859310" cy="36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000">
                    <a:cs typeface="Arial" panose="020B0604020202020204" pitchFamily="34" charset="0"/>
                  </a:rPr>
                  <a:t>ALU</a:t>
                </a:r>
              </a:p>
            </p:txBody>
          </p:sp>
        </p:grpSp>
        <p:sp>
          <p:nvSpPr>
            <p:cNvPr id="54282" name="Line 30"/>
            <p:cNvSpPr>
              <a:spLocks noChangeShapeType="1"/>
            </p:cNvSpPr>
            <p:nvPr/>
          </p:nvSpPr>
          <p:spPr bwMode="auto">
            <a:xfrm rot="16200000" flipH="1">
              <a:off x="704056" y="5045869"/>
              <a:ext cx="566738"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283" name="Line 31"/>
            <p:cNvSpPr>
              <a:spLocks noChangeShapeType="1"/>
            </p:cNvSpPr>
            <p:nvPr/>
          </p:nvSpPr>
          <p:spPr bwMode="auto">
            <a:xfrm rot="16200000" flipH="1" flipV="1">
              <a:off x="1496219" y="5060157"/>
              <a:ext cx="592137"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284" name="Text Box 6"/>
            <p:cNvSpPr txBox="1">
              <a:spLocks noChangeArrowheads="1"/>
            </p:cNvSpPr>
            <p:nvPr/>
          </p:nvSpPr>
          <p:spPr bwMode="auto">
            <a:xfrm>
              <a:off x="2971800" y="4597400"/>
              <a:ext cx="584200" cy="369888"/>
            </a:xfrm>
            <a:prstGeom prst="rect">
              <a:avLst/>
            </a:prstGeom>
            <a:solidFill>
              <a:srgbClr val="FF0000">
                <a:alpha val="18039"/>
              </a:srgbClr>
            </a:solidFill>
            <a:ln w="25400"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 PC</a:t>
              </a:r>
            </a:p>
          </p:txBody>
        </p:sp>
        <p:sp>
          <p:nvSpPr>
            <p:cNvPr id="54285" name="Text Box 13"/>
            <p:cNvSpPr txBox="1">
              <a:spLocks noChangeArrowheads="1"/>
            </p:cNvSpPr>
            <p:nvPr/>
          </p:nvSpPr>
          <p:spPr bwMode="auto">
            <a:xfrm>
              <a:off x="4560888" y="4597400"/>
              <a:ext cx="781050" cy="369888"/>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MAR</a:t>
              </a:r>
            </a:p>
          </p:txBody>
        </p:sp>
        <p:sp>
          <p:nvSpPr>
            <p:cNvPr id="54286" name="Text Box 14"/>
            <p:cNvSpPr txBox="1">
              <a:spLocks noChangeArrowheads="1"/>
            </p:cNvSpPr>
            <p:nvPr/>
          </p:nvSpPr>
          <p:spPr bwMode="auto">
            <a:xfrm>
              <a:off x="4257675" y="2520950"/>
              <a:ext cx="1084263" cy="368300"/>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chemeClr val="accent2"/>
                  </a:solidFill>
                  <a:latin typeface="微软雅黑" panose="020B0503020204020204" pitchFamily="34" charset="-122"/>
                  <a:ea typeface="微软雅黑" panose="020B0503020204020204" pitchFamily="34" charset="-122"/>
                </a:rPr>
                <a:t>  MDR</a:t>
              </a:r>
            </a:p>
          </p:txBody>
        </p:sp>
        <p:sp>
          <p:nvSpPr>
            <p:cNvPr id="54287" name="Text Box 32"/>
            <p:cNvSpPr txBox="1">
              <a:spLocks noChangeArrowheads="1"/>
            </p:cNvSpPr>
            <p:nvPr/>
          </p:nvSpPr>
          <p:spPr bwMode="auto">
            <a:xfrm>
              <a:off x="3040063" y="5622925"/>
              <a:ext cx="1508125" cy="404467"/>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标志寄存器</a:t>
              </a:r>
              <a:endParaRPr lang="en-US" altLang="zh-CN" sz="1800">
                <a:latin typeface="微软雅黑" panose="020B0503020204020204" pitchFamily="34" charset="-122"/>
                <a:ea typeface="微软雅黑" panose="020B0503020204020204" pitchFamily="34" charset="-122"/>
              </a:endParaRPr>
            </a:p>
          </p:txBody>
        </p:sp>
        <p:sp>
          <p:nvSpPr>
            <p:cNvPr id="54288" name="Text Box 2"/>
            <p:cNvSpPr txBox="1">
              <a:spLocks noChangeArrowheads="1"/>
            </p:cNvSpPr>
            <p:nvPr/>
          </p:nvSpPr>
          <p:spPr bwMode="auto">
            <a:xfrm>
              <a:off x="2852738" y="3598863"/>
              <a:ext cx="1358900" cy="438173"/>
            </a:xfrm>
            <a:prstGeom prst="rect">
              <a:avLst/>
            </a:prstGeom>
            <a:solidFill>
              <a:srgbClr val="0000FF">
                <a:alpha val="25882"/>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latin typeface="微软雅黑" panose="020B0503020204020204" pitchFamily="34" charset="-122"/>
                  <a:ea typeface="微软雅黑" panose="020B0503020204020204" pitchFamily="34" charset="-122"/>
                </a:rPr>
                <a:t> 控制器</a:t>
              </a:r>
            </a:p>
          </p:txBody>
        </p:sp>
        <p:grpSp>
          <p:nvGrpSpPr>
            <p:cNvPr id="54289" name="组合 42"/>
            <p:cNvGrpSpPr/>
            <p:nvPr/>
          </p:nvGrpSpPr>
          <p:grpSpPr bwMode="auto">
            <a:xfrm>
              <a:off x="5334000" y="2154238"/>
              <a:ext cx="1179513" cy="752475"/>
              <a:chOff x="7442619" y="4868863"/>
              <a:chExt cx="1118160" cy="648200"/>
            </a:xfrm>
          </p:grpSpPr>
          <p:sp>
            <p:nvSpPr>
              <p:cNvPr id="54366" name="Text Box 55"/>
              <p:cNvSpPr txBox="1">
                <a:spLocks noChangeArrowheads="1"/>
              </p:cNvSpPr>
              <p:nvPr/>
            </p:nvSpPr>
            <p:spPr bwMode="auto">
              <a:xfrm>
                <a:off x="7641184" y="4868863"/>
                <a:ext cx="759053" cy="3484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3333CC"/>
                    </a:solidFill>
                    <a:latin typeface="微软雅黑" panose="020B0503020204020204" pitchFamily="34" charset="-122"/>
                    <a:ea typeface="微软雅黑" panose="020B0503020204020204" pitchFamily="34" charset="-122"/>
                  </a:rPr>
                  <a:t>数据</a:t>
                </a:r>
              </a:p>
            </p:txBody>
          </p:sp>
          <p:sp>
            <p:nvSpPr>
              <p:cNvPr id="54367" name="AutoShape 56"/>
              <p:cNvSpPr>
                <a:spLocks noChangeArrowheads="1"/>
              </p:cNvSpPr>
              <p:nvPr/>
            </p:nvSpPr>
            <p:spPr bwMode="auto">
              <a:xfrm>
                <a:off x="7442619" y="5138739"/>
                <a:ext cx="1118160" cy="378324"/>
              </a:xfrm>
              <a:prstGeom prst="leftRightArrow">
                <a:avLst>
                  <a:gd name="adj1" fmla="val 50000"/>
                  <a:gd name="adj2" fmla="val 55909"/>
                </a:avLst>
              </a:prstGeom>
              <a:solidFill>
                <a:schemeClr val="bg1"/>
              </a:solidFill>
              <a:ln w="28575" algn="ctr">
                <a:solidFill>
                  <a:srgbClr val="3333C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grpSp>
          <p:nvGrpSpPr>
            <p:cNvPr id="54290" name="组合 43"/>
            <p:cNvGrpSpPr/>
            <p:nvPr/>
          </p:nvGrpSpPr>
          <p:grpSpPr bwMode="auto">
            <a:xfrm>
              <a:off x="5381625" y="3322638"/>
              <a:ext cx="1077913" cy="703262"/>
              <a:chOff x="7482051" y="3223714"/>
              <a:chExt cx="1077320" cy="606260"/>
            </a:xfrm>
          </p:grpSpPr>
          <p:sp>
            <p:nvSpPr>
              <p:cNvPr id="54364" name="AutoShape 54"/>
              <p:cNvSpPr>
                <a:spLocks noChangeArrowheads="1"/>
              </p:cNvSpPr>
              <p:nvPr/>
            </p:nvSpPr>
            <p:spPr bwMode="auto">
              <a:xfrm>
                <a:off x="7482051" y="3475038"/>
                <a:ext cx="1077320" cy="354936"/>
              </a:xfrm>
              <a:prstGeom prst="leftRightArrow">
                <a:avLst>
                  <a:gd name="adj1" fmla="val 50000"/>
                  <a:gd name="adj2" fmla="val 53876"/>
                </a:avLst>
              </a:prstGeom>
              <a:solidFill>
                <a:schemeClr val="bg1"/>
              </a:solidFill>
              <a:ln w="28575" algn="ctr">
                <a:solidFill>
                  <a:srgbClr val="FF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54365" name="Text Box 57"/>
              <p:cNvSpPr txBox="1">
                <a:spLocks noChangeArrowheads="1"/>
              </p:cNvSpPr>
              <p:nvPr/>
            </p:nvSpPr>
            <p:spPr bwMode="auto">
              <a:xfrm>
                <a:off x="7682024" y="3223714"/>
                <a:ext cx="759053" cy="3486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控制</a:t>
                </a:r>
              </a:p>
            </p:txBody>
          </p:sp>
        </p:grpSp>
        <p:grpSp>
          <p:nvGrpSpPr>
            <p:cNvPr id="54291" name="组合 44"/>
            <p:cNvGrpSpPr/>
            <p:nvPr/>
          </p:nvGrpSpPr>
          <p:grpSpPr bwMode="auto">
            <a:xfrm>
              <a:off x="5356225" y="4295775"/>
              <a:ext cx="1133475" cy="766763"/>
              <a:chOff x="7597835" y="1807906"/>
              <a:chExt cx="961535" cy="660644"/>
            </a:xfrm>
          </p:grpSpPr>
          <p:sp>
            <p:nvSpPr>
              <p:cNvPr id="54362" name="Text Box 53"/>
              <p:cNvSpPr txBox="1">
                <a:spLocks noChangeArrowheads="1"/>
              </p:cNvSpPr>
              <p:nvPr/>
            </p:nvSpPr>
            <p:spPr bwMode="auto">
              <a:xfrm>
                <a:off x="7637346" y="1807906"/>
                <a:ext cx="759053" cy="3484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008000"/>
                    </a:solidFill>
                    <a:latin typeface="微软雅黑" panose="020B0503020204020204" pitchFamily="34" charset="-122"/>
                    <a:ea typeface="微软雅黑" panose="020B0503020204020204" pitchFamily="34" charset="-122"/>
                  </a:rPr>
                  <a:t>地址</a:t>
                </a:r>
              </a:p>
            </p:txBody>
          </p:sp>
          <p:sp>
            <p:nvSpPr>
              <p:cNvPr id="54363" name="AutoShape 58"/>
              <p:cNvSpPr>
                <a:spLocks noChangeArrowheads="1"/>
              </p:cNvSpPr>
              <p:nvPr/>
            </p:nvSpPr>
            <p:spPr bwMode="auto">
              <a:xfrm>
                <a:off x="7597835" y="2040659"/>
                <a:ext cx="961535" cy="427891"/>
              </a:xfrm>
              <a:prstGeom prst="rightArrow">
                <a:avLst>
                  <a:gd name="adj1" fmla="val 50000"/>
                  <a:gd name="adj2" fmla="val 58207"/>
                </a:avLst>
              </a:prstGeom>
              <a:solidFill>
                <a:schemeClr val="bg1"/>
              </a:solidFill>
              <a:ln w="28575" algn="ctr">
                <a:solidFill>
                  <a:srgbClr val="008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sp>
          <p:nvSpPr>
            <p:cNvPr id="54292" name="Line 59"/>
            <p:cNvSpPr>
              <a:spLocks noChangeShapeType="1"/>
            </p:cNvSpPr>
            <p:nvPr/>
          </p:nvSpPr>
          <p:spPr bwMode="auto">
            <a:xfrm rot="5400000" flipH="1" flipV="1">
              <a:off x="4769644" y="3277394"/>
              <a:ext cx="0" cy="11160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293" name="Text Box 49"/>
            <p:cNvSpPr txBox="1">
              <a:spLocks noChangeArrowheads="1"/>
            </p:cNvSpPr>
            <p:nvPr/>
          </p:nvSpPr>
          <p:spPr bwMode="auto">
            <a:xfrm>
              <a:off x="2695575" y="2519363"/>
              <a:ext cx="1144588" cy="376237"/>
            </a:xfrm>
            <a:prstGeom prst="rect">
              <a:avLst/>
            </a:prstGeom>
            <a:solidFill>
              <a:srgbClr val="FF0000">
                <a:alpha val="18039"/>
              </a:srgbClr>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FF3300"/>
                  </a:solidFill>
                  <a:latin typeface="微软雅黑" panose="020B0503020204020204" pitchFamily="34" charset="-122"/>
                  <a:ea typeface="微软雅黑" panose="020B0503020204020204" pitchFamily="34" charset="-122"/>
                </a:rPr>
                <a:t>    </a:t>
              </a:r>
              <a:endParaRPr lang="en-US" altLang="zh-CN" sz="1600">
                <a:solidFill>
                  <a:schemeClr val="hlink"/>
                </a:solidFill>
                <a:latin typeface="微软雅黑" panose="020B0503020204020204" pitchFamily="34" charset="-122"/>
                <a:ea typeface="微软雅黑" panose="020B0503020204020204" pitchFamily="34" charset="-122"/>
              </a:endParaRPr>
            </a:p>
          </p:txBody>
        </p:sp>
        <p:sp>
          <p:nvSpPr>
            <p:cNvPr id="54294" name="矩形 46"/>
            <p:cNvSpPr>
              <a:spLocks noChangeArrowheads="1"/>
            </p:cNvSpPr>
            <p:nvPr/>
          </p:nvSpPr>
          <p:spPr bwMode="auto">
            <a:xfrm>
              <a:off x="2232025" y="2538413"/>
              <a:ext cx="493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IR</a:t>
              </a:r>
              <a:endParaRPr lang="zh-CN" altLang="en-US" sz="1600">
                <a:solidFill>
                  <a:srgbClr val="FF0000"/>
                </a:solidFill>
              </a:endParaRPr>
            </a:p>
          </p:txBody>
        </p:sp>
        <p:grpSp>
          <p:nvGrpSpPr>
            <p:cNvPr id="54295" name="Group 73"/>
            <p:cNvGrpSpPr/>
            <p:nvPr/>
          </p:nvGrpSpPr>
          <p:grpSpPr bwMode="auto">
            <a:xfrm>
              <a:off x="6502400" y="2036763"/>
              <a:ext cx="1577975" cy="4052887"/>
              <a:chOff x="4125" y="1565"/>
              <a:chExt cx="994" cy="2553"/>
            </a:xfrm>
          </p:grpSpPr>
          <p:grpSp>
            <p:nvGrpSpPr>
              <p:cNvPr id="54343" name="Group 74"/>
              <p:cNvGrpSpPr/>
              <p:nvPr/>
            </p:nvGrpSpPr>
            <p:grpSpPr bwMode="auto">
              <a:xfrm>
                <a:off x="4125" y="1565"/>
                <a:ext cx="994" cy="2553"/>
                <a:chOff x="4156" y="1565"/>
                <a:chExt cx="1026" cy="2553"/>
              </a:xfrm>
            </p:grpSpPr>
            <p:sp>
              <p:nvSpPr>
                <p:cNvPr id="54345" name="Text Box 75"/>
                <p:cNvSpPr txBox="1">
                  <a:spLocks noChangeArrowheads="1"/>
                </p:cNvSpPr>
                <p:nvPr/>
              </p:nvSpPr>
              <p:spPr bwMode="auto">
                <a:xfrm>
                  <a:off x="4156" y="1565"/>
                  <a:ext cx="737" cy="276"/>
                </a:xfrm>
                <a:prstGeom prst="rect">
                  <a:avLst/>
                </a:prstGeom>
                <a:solidFill>
                  <a:srgbClr val="0000FF">
                    <a:alpha val="2588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latin typeface="微软雅黑" panose="020B0503020204020204" pitchFamily="34" charset="-122"/>
                      <a:ea typeface="微软雅黑" panose="020B0503020204020204" pitchFamily="34" charset="-122"/>
                    </a:rPr>
                    <a:t>存储器</a:t>
                  </a:r>
                </a:p>
              </p:txBody>
            </p:sp>
            <p:grpSp>
              <p:nvGrpSpPr>
                <p:cNvPr id="54346" name="Group 76"/>
                <p:cNvGrpSpPr/>
                <p:nvPr/>
              </p:nvGrpSpPr>
              <p:grpSpPr bwMode="auto">
                <a:xfrm>
                  <a:off x="4156" y="1877"/>
                  <a:ext cx="737" cy="2211"/>
                  <a:chOff x="3447" y="1423"/>
                  <a:chExt cx="879" cy="2211"/>
                </a:xfrm>
              </p:grpSpPr>
              <p:sp>
                <p:nvSpPr>
                  <p:cNvPr id="54354"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sp>
                <p:nvSpPr>
                  <p:cNvPr id="54355" name="Line 78"/>
                  <p:cNvSpPr>
                    <a:spLocks noChangeShapeType="1"/>
                  </p:cNvSpPr>
                  <p:nvPr/>
                </p:nvSpPr>
                <p:spPr bwMode="auto">
                  <a:xfrm>
                    <a:off x="3447" y="1678"/>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56" name="Line 79"/>
                  <p:cNvSpPr>
                    <a:spLocks noChangeShapeType="1"/>
                  </p:cNvSpPr>
                  <p:nvPr/>
                </p:nvSpPr>
                <p:spPr bwMode="auto">
                  <a:xfrm>
                    <a:off x="3447" y="196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57" name="Line 80"/>
                  <p:cNvSpPr>
                    <a:spLocks noChangeShapeType="1"/>
                  </p:cNvSpPr>
                  <p:nvPr/>
                </p:nvSpPr>
                <p:spPr bwMode="auto">
                  <a:xfrm>
                    <a:off x="3447" y="2245"/>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58" name="Line 81"/>
                  <p:cNvSpPr>
                    <a:spLocks noChangeShapeType="1"/>
                  </p:cNvSpPr>
                  <p:nvPr/>
                </p:nvSpPr>
                <p:spPr bwMode="auto">
                  <a:xfrm>
                    <a:off x="3447" y="252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59" name="Line 82"/>
                  <p:cNvSpPr>
                    <a:spLocks noChangeShapeType="1"/>
                  </p:cNvSpPr>
                  <p:nvPr/>
                </p:nvSpPr>
                <p:spPr bwMode="auto">
                  <a:xfrm>
                    <a:off x="3447" y="2812"/>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60" name="Line 83"/>
                  <p:cNvSpPr>
                    <a:spLocks noChangeShapeType="1"/>
                  </p:cNvSpPr>
                  <p:nvPr/>
                </p:nvSpPr>
                <p:spPr bwMode="auto">
                  <a:xfrm>
                    <a:off x="3447" y="3096"/>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61" name="Line 84"/>
                  <p:cNvSpPr>
                    <a:spLocks noChangeShapeType="1"/>
                  </p:cNvSpPr>
                  <p:nvPr/>
                </p:nvSpPr>
                <p:spPr bwMode="auto">
                  <a:xfrm>
                    <a:off x="3447" y="3379"/>
                    <a:ext cx="8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54347" name="Text Box 85"/>
                <p:cNvSpPr txBox="1">
                  <a:spLocks noChangeArrowheads="1"/>
                </p:cNvSpPr>
                <p:nvPr/>
              </p:nvSpPr>
              <p:spPr bwMode="auto">
                <a:xfrm>
                  <a:off x="4864" y="1941"/>
                  <a:ext cx="199" cy="2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0</a:t>
                  </a:r>
                </a:p>
              </p:txBody>
            </p:sp>
            <p:sp>
              <p:nvSpPr>
                <p:cNvPr id="54348" name="Text Box 86"/>
                <p:cNvSpPr txBox="1">
                  <a:spLocks noChangeArrowheads="1"/>
                </p:cNvSpPr>
                <p:nvPr/>
              </p:nvSpPr>
              <p:spPr bwMode="auto">
                <a:xfrm>
                  <a:off x="4865" y="2160"/>
                  <a:ext cx="199" cy="2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a:t>
                  </a:r>
                </a:p>
              </p:txBody>
            </p:sp>
            <p:sp>
              <p:nvSpPr>
                <p:cNvPr id="54349" name="Text Box 87"/>
                <p:cNvSpPr txBox="1">
                  <a:spLocks noChangeArrowheads="1"/>
                </p:cNvSpPr>
                <p:nvPr/>
              </p:nvSpPr>
              <p:spPr bwMode="auto">
                <a:xfrm>
                  <a:off x="4865" y="2472"/>
                  <a:ext cx="199" cy="2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2</a:t>
                  </a:r>
                </a:p>
              </p:txBody>
            </p:sp>
            <p:sp>
              <p:nvSpPr>
                <p:cNvPr id="54350" name="Text Box 88"/>
                <p:cNvSpPr txBox="1">
                  <a:spLocks noChangeArrowheads="1"/>
                </p:cNvSpPr>
                <p:nvPr/>
              </p:nvSpPr>
              <p:spPr bwMode="auto">
                <a:xfrm>
                  <a:off x="4864" y="2755"/>
                  <a:ext cx="199" cy="2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3</a:t>
                  </a:r>
                </a:p>
              </p:txBody>
            </p:sp>
            <p:sp>
              <p:nvSpPr>
                <p:cNvPr id="54351" name="Text Box 90"/>
                <p:cNvSpPr txBox="1">
                  <a:spLocks noChangeArrowheads="1"/>
                </p:cNvSpPr>
                <p:nvPr/>
              </p:nvSpPr>
              <p:spPr bwMode="auto">
                <a:xfrm>
                  <a:off x="4865" y="3322"/>
                  <a:ext cx="199" cy="2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endParaRPr lang="en-US" altLang="zh-CN" sz="1600">
                    <a:solidFill>
                      <a:srgbClr val="008000"/>
                    </a:solidFill>
                    <a:latin typeface="微软雅黑" panose="020B0503020204020204" pitchFamily="34" charset="-122"/>
                    <a:ea typeface="微软雅黑" panose="020B0503020204020204" pitchFamily="34" charset="-122"/>
                  </a:endParaRPr>
                </a:p>
              </p:txBody>
            </p:sp>
            <p:sp>
              <p:nvSpPr>
                <p:cNvPr id="54352" name="Text Box 91"/>
                <p:cNvSpPr txBox="1">
                  <a:spLocks noChangeArrowheads="1"/>
                </p:cNvSpPr>
                <p:nvPr/>
              </p:nvSpPr>
              <p:spPr bwMode="auto">
                <a:xfrm>
                  <a:off x="4864" y="3578"/>
                  <a:ext cx="31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14</a:t>
                  </a:r>
                </a:p>
              </p:txBody>
            </p:sp>
            <p:sp>
              <p:nvSpPr>
                <p:cNvPr id="54353" name="Text Box 92"/>
                <p:cNvSpPr txBox="1">
                  <a:spLocks noChangeArrowheads="1"/>
                </p:cNvSpPr>
                <p:nvPr/>
              </p:nvSpPr>
              <p:spPr bwMode="auto">
                <a:xfrm>
                  <a:off x="4864" y="3885"/>
                  <a:ext cx="31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600">
                      <a:solidFill>
                        <a:srgbClr val="008000"/>
                      </a:solidFill>
                      <a:latin typeface="微软雅黑" panose="020B0503020204020204" pitchFamily="34" charset="-122"/>
                      <a:ea typeface="微软雅黑" panose="020B0503020204020204" pitchFamily="34" charset="-122"/>
                    </a:rPr>
                    <a:t>15</a:t>
                  </a:r>
                </a:p>
              </p:txBody>
            </p:sp>
          </p:grpSp>
          <p:sp>
            <p:nvSpPr>
              <p:cNvPr id="54344"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70" name="直接连接符 69"/>
            <p:cNvCxnSpPr/>
            <p:nvPr/>
          </p:nvCxnSpPr>
          <p:spPr>
            <a:xfrm>
              <a:off x="3222625" y="2519363"/>
              <a:ext cx="0" cy="376237"/>
            </a:xfrm>
            <a:prstGeom prst="line">
              <a:avLst/>
            </a:prstGeom>
            <a:ln w="25400"/>
          </p:spPr>
          <p:style>
            <a:lnRef idx="1">
              <a:schemeClr val="dk1"/>
            </a:lnRef>
            <a:fillRef idx="0">
              <a:schemeClr val="dk1"/>
            </a:fillRef>
            <a:effectRef idx="0">
              <a:schemeClr val="dk1"/>
            </a:effectRef>
            <a:fontRef idx="minor">
              <a:schemeClr val="tx1"/>
            </a:fontRef>
          </p:style>
        </p:cxnSp>
        <p:sp>
          <p:nvSpPr>
            <p:cNvPr id="54297" name="矩形 70"/>
            <p:cNvSpPr>
              <a:spLocks noChangeArrowheads="1"/>
            </p:cNvSpPr>
            <p:nvPr/>
          </p:nvSpPr>
          <p:spPr bwMode="auto">
            <a:xfrm>
              <a:off x="2681288" y="2551113"/>
              <a:ext cx="571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OP</a:t>
              </a:r>
              <a:endParaRPr lang="zh-CN" altLang="en-US" sz="1600">
                <a:solidFill>
                  <a:srgbClr val="FF0000"/>
                </a:solidFill>
              </a:endParaRPr>
            </a:p>
          </p:txBody>
        </p:sp>
        <p:sp>
          <p:nvSpPr>
            <p:cNvPr id="54298" name="矩形 72"/>
            <p:cNvSpPr>
              <a:spLocks noChangeArrowheads="1"/>
            </p:cNvSpPr>
            <p:nvPr/>
          </p:nvSpPr>
          <p:spPr bwMode="auto">
            <a:xfrm>
              <a:off x="3219450" y="2520950"/>
              <a:ext cx="754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pitchFamily="34" charset="-122"/>
                  <a:ea typeface="微软雅黑" panose="020B0503020204020204" pitchFamily="34" charset="-122"/>
                </a:rPr>
                <a:t>addr</a:t>
              </a:r>
              <a:endParaRPr lang="zh-CN" altLang="en-US" sz="1600">
                <a:solidFill>
                  <a:srgbClr val="FF0000"/>
                </a:solidFill>
              </a:endParaRPr>
            </a:p>
          </p:txBody>
        </p:sp>
        <p:grpSp>
          <p:nvGrpSpPr>
            <p:cNvPr id="54299" name="Group 7"/>
            <p:cNvGrpSpPr/>
            <p:nvPr/>
          </p:nvGrpSpPr>
          <p:grpSpPr bwMode="auto">
            <a:xfrm>
              <a:off x="7993063" y="3052763"/>
              <a:ext cx="1028700" cy="774700"/>
              <a:chOff x="5035" y="1579"/>
              <a:chExt cx="648" cy="488"/>
            </a:xfrm>
          </p:grpSpPr>
          <p:sp>
            <p:nvSpPr>
              <p:cNvPr id="54341" name="Text Box 8"/>
              <p:cNvSpPr txBox="1">
                <a:spLocks noChangeArrowheads="1"/>
              </p:cNvSpPr>
              <p:nvPr/>
            </p:nvSpPr>
            <p:spPr bwMode="auto">
              <a:xfrm>
                <a:off x="5261" y="1579"/>
                <a:ext cx="422" cy="488"/>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输入</a:t>
                </a: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54342"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zh-CN" altLang="en-US" sz="1600">
                  <a:solidFill>
                    <a:srgbClr val="CC3300"/>
                  </a:solidFill>
                  <a:latin typeface="微软雅黑" panose="020B0503020204020204" pitchFamily="34" charset="-122"/>
                  <a:ea typeface="微软雅黑" panose="020B0503020204020204" pitchFamily="34" charset="-122"/>
                </a:endParaRPr>
              </a:p>
            </p:txBody>
          </p:sp>
        </p:grpSp>
        <p:grpSp>
          <p:nvGrpSpPr>
            <p:cNvPr id="54300" name="Group 10"/>
            <p:cNvGrpSpPr/>
            <p:nvPr/>
          </p:nvGrpSpPr>
          <p:grpSpPr bwMode="auto">
            <a:xfrm>
              <a:off x="7991475" y="4357688"/>
              <a:ext cx="990600" cy="774700"/>
              <a:chOff x="5034" y="2415"/>
              <a:chExt cx="624" cy="488"/>
            </a:xfrm>
          </p:grpSpPr>
          <p:sp>
            <p:nvSpPr>
              <p:cNvPr id="54339" name="Text Box 11"/>
              <p:cNvSpPr txBox="1">
                <a:spLocks noChangeArrowheads="1"/>
              </p:cNvSpPr>
              <p:nvPr/>
            </p:nvSpPr>
            <p:spPr bwMode="auto">
              <a:xfrm>
                <a:off x="5261" y="2415"/>
                <a:ext cx="397" cy="488"/>
              </a:xfrm>
              <a:prstGeom prst="rect">
                <a:avLst/>
              </a:prstGeom>
              <a:solidFill>
                <a:srgbClr val="0000FF">
                  <a:alpha val="25882"/>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输出</a:t>
                </a:r>
                <a:endParaRPr lang="en-US" altLang="zh-CN" sz="2000">
                  <a:solidFill>
                    <a:srgbClr val="CC33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2000">
                    <a:solidFill>
                      <a:srgbClr val="CC3300"/>
                    </a:solidFill>
                    <a:latin typeface="微软雅黑" panose="020B0503020204020204" pitchFamily="34" charset="-122"/>
                    <a:ea typeface="微软雅黑" panose="020B0503020204020204" pitchFamily="34" charset="-122"/>
                  </a:rPr>
                  <a:t>设备</a:t>
                </a:r>
              </a:p>
            </p:txBody>
          </p:sp>
          <p:sp>
            <p:nvSpPr>
              <p:cNvPr id="54340"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600" b="0"/>
              </a:p>
            </p:txBody>
          </p:sp>
        </p:grpSp>
        <p:cxnSp>
          <p:nvCxnSpPr>
            <p:cNvPr id="81" name="直接连接符 80"/>
            <p:cNvCxnSpPr/>
            <p:nvPr/>
          </p:nvCxnSpPr>
          <p:spPr>
            <a:xfrm>
              <a:off x="7745413" y="4452938"/>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459288"/>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54303" name="Line 39"/>
            <p:cNvSpPr>
              <a:spLocks noChangeShapeType="1"/>
            </p:cNvSpPr>
            <p:nvPr/>
          </p:nvSpPr>
          <p:spPr bwMode="auto">
            <a:xfrm rot="16200000">
              <a:off x="2044700" y="4764088"/>
              <a:ext cx="0" cy="35242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04" name="Line 40"/>
            <p:cNvSpPr>
              <a:spLocks noChangeShapeType="1"/>
            </p:cNvSpPr>
            <p:nvPr/>
          </p:nvSpPr>
          <p:spPr bwMode="auto">
            <a:xfrm rot="16200000" flipV="1">
              <a:off x="3532187" y="6253163"/>
              <a:ext cx="50482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05" name="Line 41"/>
            <p:cNvSpPr>
              <a:spLocks noChangeShapeType="1"/>
            </p:cNvSpPr>
            <p:nvPr/>
          </p:nvSpPr>
          <p:spPr bwMode="auto">
            <a:xfrm rot="16200000" flipH="1" flipV="1">
              <a:off x="1073150" y="6270626"/>
              <a:ext cx="517525" cy="0"/>
            </a:xfrm>
            <a:prstGeom prst="line">
              <a:avLst/>
            </a:prstGeom>
            <a:noFill/>
            <a:ln w="34925">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06" name="Line 51"/>
            <p:cNvSpPr>
              <a:spLocks noChangeShapeType="1"/>
            </p:cNvSpPr>
            <p:nvPr/>
          </p:nvSpPr>
          <p:spPr bwMode="auto">
            <a:xfrm flipV="1">
              <a:off x="276225" y="2125663"/>
              <a:ext cx="0" cy="4429125"/>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07" name="Line 39"/>
            <p:cNvSpPr>
              <a:spLocks noChangeShapeType="1"/>
            </p:cNvSpPr>
            <p:nvPr/>
          </p:nvSpPr>
          <p:spPr bwMode="auto">
            <a:xfrm rot="16200000">
              <a:off x="2530475" y="-158750"/>
              <a:ext cx="19050" cy="451485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08" name="Line 40"/>
            <p:cNvSpPr>
              <a:spLocks noChangeShapeType="1"/>
            </p:cNvSpPr>
            <p:nvPr/>
          </p:nvSpPr>
          <p:spPr bwMode="auto">
            <a:xfrm rot="5400000" flipV="1">
              <a:off x="4545806" y="2305844"/>
              <a:ext cx="503238"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09" name="Line 40"/>
            <p:cNvSpPr>
              <a:spLocks noChangeShapeType="1"/>
            </p:cNvSpPr>
            <p:nvPr/>
          </p:nvSpPr>
          <p:spPr bwMode="auto">
            <a:xfrm rot="5400000">
              <a:off x="927100" y="2665413"/>
              <a:ext cx="1079500" cy="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0" name="Line 33"/>
            <p:cNvSpPr>
              <a:spLocks noChangeShapeType="1"/>
            </p:cNvSpPr>
            <p:nvPr/>
          </p:nvSpPr>
          <p:spPr bwMode="auto">
            <a:xfrm flipH="1">
              <a:off x="3851275" y="2692400"/>
              <a:ext cx="396875"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1" name="Line 40"/>
            <p:cNvSpPr>
              <a:spLocks noChangeShapeType="1"/>
            </p:cNvSpPr>
            <p:nvPr/>
          </p:nvSpPr>
          <p:spPr bwMode="auto">
            <a:xfrm rot="5400000" flipV="1">
              <a:off x="2673350" y="3241675"/>
              <a:ext cx="647700"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2" name="Line 50"/>
            <p:cNvSpPr>
              <a:spLocks noChangeShapeType="1"/>
            </p:cNvSpPr>
            <p:nvPr/>
          </p:nvSpPr>
          <p:spPr bwMode="auto">
            <a:xfrm rot="10800000" flipH="1">
              <a:off x="3556000" y="4764088"/>
              <a:ext cx="1008063"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3" name="Line 40"/>
            <p:cNvSpPr>
              <a:spLocks noChangeShapeType="1"/>
            </p:cNvSpPr>
            <p:nvPr/>
          </p:nvSpPr>
          <p:spPr bwMode="auto">
            <a:xfrm rot="5400000" flipV="1">
              <a:off x="3339306" y="3104357"/>
              <a:ext cx="395287"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4" name="Line 50"/>
            <p:cNvSpPr>
              <a:spLocks noChangeShapeType="1"/>
            </p:cNvSpPr>
            <p:nvPr/>
          </p:nvSpPr>
          <p:spPr bwMode="auto">
            <a:xfrm rot="10800000" flipH="1">
              <a:off x="3529013" y="3294063"/>
              <a:ext cx="140335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5" name="Line 40"/>
            <p:cNvSpPr>
              <a:spLocks noChangeShapeType="1"/>
            </p:cNvSpPr>
            <p:nvPr/>
          </p:nvSpPr>
          <p:spPr bwMode="auto">
            <a:xfrm rot="5400000">
              <a:off x="4266407" y="3944144"/>
              <a:ext cx="1331912" cy="0"/>
            </a:xfrm>
            <a:prstGeom prst="line">
              <a:avLst/>
            </a:prstGeom>
            <a:noFill/>
            <a:ln w="381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6" name="Line 59"/>
            <p:cNvSpPr>
              <a:spLocks noChangeShapeType="1"/>
            </p:cNvSpPr>
            <p:nvPr/>
          </p:nvSpPr>
          <p:spPr bwMode="auto">
            <a:xfrm rot="5400000" flipV="1">
              <a:off x="2551907" y="3485356"/>
              <a:ext cx="0" cy="576263"/>
            </a:xfrm>
            <a:prstGeom prst="line">
              <a:avLst/>
            </a:prstGeom>
            <a:noFill/>
            <a:ln w="38100">
              <a:solidFill>
                <a:srgbClr val="FF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7" name="Line 59"/>
            <p:cNvSpPr>
              <a:spLocks noChangeShapeType="1"/>
            </p:cNvSpPr>
            <p:nvPr/>
          </p:nvSpPr>
          <p:spPr bwMode="auto">
            <a:xfrm rot="16200000" flipH="1" flipV="1">
              <a:off x="2042319" y="5609432"/>
              <a:ext cx="0" cy="468312"/>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8" name="Line 40"/>
            <p:cNvSpPr>
              <a:spLocks noChangeShapeType="1"/>
            </p:cNvSpPr>
            <p:nvPr/>
          </p:nvSpPr>
          <p:spPr bwMode="auto">
            <a:xfrm rot="5400000">
              <a:off x="1250156" y="4799807"/>
              <a:ext cx="2052637" cy="0"/>
            </a:xfrm>
            <a:prstGeom prst="line">
              <a:avLst/>
            </a:prstGeom>
            <a:noFill/>
            <a:ln w="381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19" name="Line 50"/>
            <p:cNvSpPr>
              <a:spLocks noChangeShapeType="1"/>
            </p:cNvSpPr>
            <p:nvPr/>
          </p:nvSpPr>
          <p:spPr bwMode="auto">
            <a:xfrm rot="10800000" flipH="1">
              <a:off x="2609850" y="5843588"/>
              <a:ext cx="431800"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20" name="Line 40"/>
            <p:cNvSpPr>
              <a:spLocks noChangeShapeType="1"/>
            </p:cNvSpPr>
            <p:nvPr/>
          </p:nvSpPr>
          <p:spPr bwMode="auto">
            <a:xfrm rot="5400000">
              <a:off x="1638300" y="4906963"/>
              <a:ext cx="1908175" cy="0"/>
            </a:xfrm>
            <a:prstGeom prst="line">
              <a:avLst/>
            </a:prstGeom>
            <a:noFill/>
            <a:ln w="381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21" name="Line 50"/>
            <p:cNvSpPr>
              <a:spLocks noChangeShapeType="1"/>
            </p:cNvSpPr>
            <p:nvPr/>
          </p:nvSpPr>
          <p:spPr bwMode="auto">
            <a:xfrm rot="10800000" flipH="1">
              <a:off x="2573338" y="3959225"/>
              <a:ext cx="288925"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22" name="Line 59"/>
            <p:cNvSpPr>
              <a:spLocks noChangeShapeType="1"/>
            </p:cNvSpPr>
            <p:nvPr/>
          </p:nvSpPr>
          <p:spPr bwMode="auto">
            <a:xfrm rot="5400000" flipH="1" flipV="1">
              <a:off x="6250782" y="6139656"/>
              <a:ext cx="0" cy="1116013"/>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23" name="Text Box 57"/>
            <p:cNvSpPr txBox="1">
              <a:spLocks noChangeArrowheads="1"/>
            </p:cNvSpPr>
            <p:nvPr/>
          </p:nvSpPr>
          <p:spPr bwMode="auto">
            <a:xfrm>
              <a:off x="6832600" y="6494462"/>
              <a:ext cx="1700213" cy="4044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控制信号线</a:t>
              </a:r>
            </a:p>
          </p:txBody>
        </p:sp>
        <p:sp>
          <p:nvSpPr>
            <p:cNvPr id="116" name="矩形 115"/>
            <p:cNvSpPr/>
            <p:nvPr/>
          </p:nvSpPr>
          <p:spPr>
            <a:xfrm>
              <a:off x="161925" y="1431925"/>
              <a:ext cx="5172075" cy="531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54325" name="Text Box 57"/>
            <p:cNvSpPr txBox="1">
              <a:spLocks noChangeArrowheads="1"/>
            </p:cNvSpPr>
            <p:nvPr/>
          </p:nvSpPr>
          <p:spPr bwMode="auto">
            <a:xfrm>
              <a:off x="207963" y="1500188"/>
              <a:ext cx="2563812" cy="4044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中央处理器（</a:t>
              </a:r>
              <a:r>
                <a:rPr lang="en-US" altLang="zh-CN" sz="1800">
                  <a:solidFill>
                    <a:srgbClr val="FF3300"/>
                  </a:solidFill>
                  <a:latin typeface="微软雅黑" panose="020B0503020204020204" pitchFamily="34" charset="-122"/>
                  <a:ea typeface="微软雅黑" panose="020B0503020204020204" pitchFamily="34" charset="-122"/>
                </a:rPr>
                <a:t>CPU</a:t>
              </a:r>
              <a:r>
                <a:rPr lang="zh-CN" altLang="en-US" sz="1800">
                  <a:solidFill>
                    <a:srgbClr val="FF3300"/>
                  </a:solidFill>
                  <a:latin typeface="微软雅黑" panose="020B0503020204020204" pitchFamily="34" charset="-122"/>
                  <a:ea typeface="微软雅黑" panose="020B0503020204020204" pitchFamily="34" charset="-122"/>
                </a:rPr>
                <a:t>）</a:t>
              </a:r>
            </a:p>
          </p:txBody>
        </p:sp>
        <p:sp>
          <p:nvSpPr>
            <p:cNvPr id="54327" name="Text Box 61"/>
            <p:cNvSpPr txBox="1">
              <a:spLocks noChangeArrowheads="1"/>
            </p:cNvSpPr>
            <p:nvPr/>
          </p:nvSpPr>
          <p:spPr bwMode="auto">
            <a:xfrm>
              <a:off x="927100" y="6016625"/>
              <a:ext cx="617538" cy="43817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F</a:t>
              </a:r>
            </a:p>
          </p:txBody>
        </p:sp>
        <p:sp>
          <p:nvSpPr>
            <p:cNvPr id="54328" name="Text Box 61"/>
            <p:cNvSpPr txBox="1">
              <a:spLocks noChangeArrowheads="1"/>
            </p:cNvSpPr>
            <p:nvPr/>
          </p:nvSpPr>
          <p:spPr bwMode="auto">
            <a:xfrm>
              <a:off x="619125" y="4800600"/>
              <a:ext cx="617538" cy="43817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a:t>
              </a:r>
            </a:p>
          </p:txBody>
        </p:sp>
        <p:sp>
          <p:nvSpPr>
            <p:cNvPr id="54329" name="Text Box 61"/>
            <p:cNvSpPr txBox="1">
              <a:spLocks noChangeArrowheads="1"/>
            </p:cNvSpPr>
            <p:nvPr/>
          </p:nvSpPr>
          <p:spPr bwMode="auto">
            <a:xfrm>
              <a:off x="1785938" y="4789488"/>
              <a:ext cx="619125" cy="43817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B</a:t>
              </a:r>
            </a:p>
          </p:txBody>
        </p:sp>
        <p:sp>
          <p:nvSpPr>
            <p:cNvPr id="54330" name="Text Box 61"/>
            <p:cNvSpPr txBox="1">
              <a:spLocks noChangeArrowheads="1"/>
            </p:cNvSpPr>
            <p:nvPr/>
          </p:nvSpPr>
          <p:spPr bwMode="auto">
            <a:xfrm>
              <a:off x="1738313" y="5837238"/>
              <a:ext cx="1262062" cy="438173"/>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ALUop</a:t>
              </a:r>
            </a:p>
          </p:txBody>
        </p:sp>
        <p:sp>
          <p:nvSpPr>
            <p:cNvPr id="54332" name="矩形 1"/>
            <p:cNvSpPr>
              <a:spLocks noChangeArrowheads="1"/>
            </p:cNvSpPr>
            <p:nvPr/>
          </p:nvSpPr>
          <p:spPr bwMode="auto">
            <a:xfrm>
              <a:off x="6438900" y="2573338"/>
              <a:ext cx="1258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400">
                  <a:solidFill>
                    <a:srgbClr val="FF0000"/>
                  </a:solidFill>
                  <a:latin typeface="微软雅黑" panose="020B0503020204020204" pitchFamily="34" charset="-122"/>
                  <a:ea typeface="微软雅黑" panose="020B0503020204020204" pitchFamily="34" charset="-122"/>
                </a:rPr>
                <a:t>1110 0110</a:t>
              </a:r>
              <a:endParaRPr lang="zh-CN" altLang="en-US" sz="1400">
                <a:solidFill>
                  <a:srgbClr val="FF0000"/>
                </a:solidFill>
                <a:latin typeface="微软雅黑" panose="020B0503020204020204" pitchFamily="34" charset="-122"/>
                <a:ea typeface="微软雅黑" panose="020B0503020204020204" pitchFamily="34" charset="-122"/>
              </a:endParaRPr>
            </a:p>
          </p:txBody>
        </p:sp>
        <p:sp>
          <p:nvSpPr>
            <p:cNvPr id="54334" name="矩形 106"/>
            <p:cNvSpPr>
              <a:spLocks noChangeArrowheads="1"/>
            </p:cNvSpPr>
            <p:nvPr/>
          </p:nvSpPr>
          <p:spPr bwMode="auto">
            <a:xfrm>
              <a:off x="6411913" y="3914775"/>
              <a:ext cx="1321891" cy="37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400">
                  <a:solidFill>
                    <a:srgbClr val="FF0000"/>
                  </a:solidFill>
                  <a:latin typeface="微软雅黑" panose="020B0503020204020204" pitchFamily="34" charset="-122"/>
                  <a:ea typeface="微软雅黑" panose="020B0503020204020204" pitchFamily="34" charset="-122"/>
                </a:rPr>
                <a:t>0001</a:t>
              </a:r>
              <a:r>
                <a:rPr lang="en-US" altLang="zh-CN" sz="1600">
                  <a:solidFill>
                    <a:srgbClr val="FF0000"/>
                  </a:solidFill>
                  <a:latin typeface="黑体" panose="02010609060101010101" pitchFamily="49" charset="-122"/>
                  <a:ea typeface="黑体" panose="02010609060101010101" pitchFamily="49" charset="-122"/>
                </a:rPr>
                <a:t> </a:t>
              </a:r>
              <a:r>
                <a:rPr lang="en-US" altLang="zh-CN" sz="1400">
                  <a:solidFill>
                    <a:srgbClr val="FF0000"/>
                  </a:solidFill>
                  <a:latin typeface="微软雅黑" panose="020B0503020204020204" pitchFamily="34" charset="-122"/>
                  <a:ea typeface="微软雅黑" panose="020B0503020204020204" pitchFamily="34" charset="-122"/>
                </a:rPr>
                <a:t>0001</a:t>
              </a:r>
              <a:endParaRPr lang="zh-CN" altLang="en-US" sz="1400">
                <a:solidFill>
                  <a:srgbClr val="FF0000"/>
                </a:solidFill>
                <a:latin typeface="微软雅黑" panose="020B0503020204020204" pitchFamily="34" charset="-122"/>
                <a:ea typeface="微软雅黑" panose="020B0503020204020204" pitchFamily="34" charset="-122"/>
              </a:endParaRPr>
            </a:p>
          </p:txBody>
        </p:sp>
        <p:sp>
          <p:nvSpPr>
            <p:cNvPr id="54335" name="Line 59"/>
            <p:cNvSpPr>
              <a:spLocks noChangeShapeType="1"/>
            </p:cNvSpPr>
            <p:nvPr/>
          </p:nvSpPr>
          <p:spPr bwMode="auto">
            <a:xfrm rot="5400000" flipH="1" flipV="1">
              <a:off x="6255544" y="5791994"/>
              <a:ext cx="0" cy="1116012"/>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sp>
          <p:nvSpPr>
            <p:cNvPr id="54336" name="Text Box 57"/>
            <p:cNvSpPr txBox="1">
              <a:spLocks noChangeArrowheads="1"/>
            </p:cNvSpPr>
            <p:nvPr/>
          </p:nvSpPr>
          <p:spPr bwMode="auto">
            <a:xfrm>
              <a:off x="6794500" y="6129338"/>
              <a:ext cx="1701800" cy="4044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0000FF"/>
                  </a:solidFill>
                  <a:latin typeface="微软雅黑" panose="020B0503020204020204" pitchFamily="34" charset="-122"/>
                  <a:ea typeface="微软雅黑" panose="020B0503020204020204" pitchFamily="34" charset="-122"/>
                </a:rPr>
                <a:t>数据传送线</a:t>
              </a:r>
            </a:p>
          </p:txBody>
        </p:sp>
        <p:sp>
          <p:nvSpPr>
            <p:cNvPr id="54338" name="Line 59"/>
            <p:cNvSpPr>
              <a:spLocks noChangeShapeType="1"/>
            </p:cNvSpPr>
            <p:nvPr/>
          </p:nvSpPr>
          <p:spPr bwMode="auto">
            <a:xfrm rot="10800000" flipH="1" flipV="1">
              <a:off x="3257550" y="4044950"/>
              <a:ext cx="0" cy="539750"/>
            </a:xfrm>
            <a:prstGeom prst="line">
              <a:avLst/>
            </a:prstGeom>
            <a:noFill/>
            <a:ln w="38100">
              <a:solidFill>
                <a:srgbClr val="FF33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600"/>
            </a:p>
          </p:txBody>
        </p:sp>
      </p:grpSp>
      <p:sp>
        <p:nvSpPr>
          <p:cNvPr id="3" name="矩形 2"/>
          <p:cNvSpPr/>
          <p:nvPr/>
        </p:nvSpPr>
        <p:spPr>
          <a:xfrm>
            <a:off x="317215" y="1305743"/>
            <a:ext cx="8155273" cy="707886"/>
          </a:xfrm>
          <a:prstGeom prst="rect">
            <a:avLst/>
          </a:prstGeom>
          <a:solidFill>
            <a:schemeClr val="bg1"/>
          </a:solidFill>
        </p:spPr>
        <p:txBody>
          <a:bodyPr wrap="square">
            <a:spAutoFit/>
          </a:bodyPr>
          <a:lstStyle/>
          <a:p>
            <a:pPr indent="266700" algn="just">
              <a:spcAft>
                <a:spcPts val="0"/>
              </a:spcAft>
              <a:defRPr/>
            </a:pPr>
            <a:r>
              <a:rPr lang="en-US" altLang="zh-CN" sz="2000" b="1" kern="100" dirty="0">
                <a:solidFill>
                  <a:srgbClr val="FF0000"/>
                </a:solidFill>
                <a:latin typeface="微软雅黑" panose="020B0503020204020204" pitchFamily="34" charset="-122"/>
                <a:ea typeface="微软雅黑" panose="020B0503020204020204" pitchFamily="34" charset="-122"/>
              </a:rPr>
              <a:t>ALU</a:t>
            </a:r>
            <a:r>
              <a:rPr lang="zh-CN" altLang="en-US" sz="2000" b="1" kern="100" dirty="0">
                <a:solidFill>
                  <a:srgbClr val="FF0000"/>
                </a:solidFill>
                <a:latin typeface="微软雅黑" panose="020B0503020204020204" pitchFamily="34" charset="-122"/>
                <a:ea typeface="微软雅黑" panose="020B0503020204020204" pitchFamily="34" charset="-122"/>
              </a:rPr>
              <a:t>运算</a:t>
            </a:r>
            <a:r>
              <a:rPr lang="pt-BR" altLang="zh-CN" sz="2000" b="1" kern="100" dirty="0">
                <a:solidFill>
                  <a:srgbClr val="FF0000"/>
                </a:solidFill>
                <a:latin typeface="微软雅黑" panose="020B0503020204020204" pitchFamily="34" charset="-122"/>
                <a:ea typeface="微软雅黑" panose="020B0503020204020204" pitchFamily="34" charset="-122"/>
              </a:rPr>
              <a:t>R[0]←R[0]+R[1]</a:t>
            </a:r>
            <a:r>
              <a:rPr lang="zh-CN" altLang="en-US" sz="2000" b="1" kern="100" dirty="0">
                <a:solidFill>
                  <a:srgbClr val="FF0000"/>
                </a:solidFill>
                <a:latin typeface="微软雅黑" panose="020B0503020204020204" pitchFamily="34" charset="-122"/>
                <a:ea typeface="微软雅黑" panose="020B0503020204020204" pitchFamily="34" charset="-122"/>
              </a:rPr>
              <a:t>的微操作</a:t>
            </a:r>
            <a:r>
              <a:rPr lang="zh-CN" altLang="en-US" sz="2000" b="1" kern="100" dirty="0">
                <a:solidFill>
                  <a:srgbClr val="990033"/>
                </a:solidFill>
                <a:latin typeface="微软雅黑" panose="020B0503020204020204" pitchFamily="34" charset="-122"/>
                <a:ea typeface="微软雅黑" panose="020B0503020204020204" pitchFamily="34" charset="-122"/>
              </a:rPr>
              <a:t>（在控制信号的控制下完成）</a:t>
            </a:r>
            <a:r>
              <a:rPr lang="zh-CN" altLang="zh-CN" sz="2000" b="1" kern="100" dirty="0">
                <a:solidFill>
                  <a:srgbClr val="FF0000"/>
                </a:solidFill>
                <a:latin typeface="微软雅黑" panose="020B0503020204020204" pitchFamily="34" charset="-122"/>
                <a:ea typeface="微软雅黑" panose="020B0503020204020204" pitchFamily="34" charset="-122"/>
              </a:rPr>
              <a:t>：</a:t>
            </a:r>
            <a:endParaRPr lang="en-US" altLang="zh-CN" sz="2000" b="1" kern="100" dirty="0">
              <a:solidFill>
                <a:srgbClr val="FF0000"/>
              </a:solidFill>
              <a:latin typeface="微软雅黑" panose="020B0503020204020204" pitchFamily="34" charset="-122"/>
              <a:ea typeface="微软雅黑" panose="020B0503020204020204" pitchFamily="34" charset="-122"/>
            </a:endParaRPr>
          </a:p>
          <a:p>
            <a:pPr indent="266700" algn="just">
              <a:spcAft>
                <a:spcPts val="0"/>
              </a:spcAft>
              <a:defRPr/>
            </a:pPr>
            <a:r>
              <a:rPr lang="en-US" altLang="zh-CN" sz="2000" b="1" kern="100" dirty="0">
                <a:solidFill>
                  <a:srgbClr val="FF0000"/>
                </a:solidFill>
                <a:latin typeface="微软雅黑" panose="020B0503020204020204" pitchFamily="34" charset="-122"/>
                <a:ea typeface="微软雅黑" panose="020B0503020204020204" pitchFamily="34" charset="-122"/>
              </a:rPr>
              <a:t>                           </a:t>
            </a:r>
            <a:r>
              <a:rPr lang="en-US" altLang="zh-CN" sz="2000" b="1" kern="100" dirty="0">
                <a:latin typeface="微软雅黑" panose="020B0503020204020204" pitchFamily="34" charset="-122"/>
                <a:ea typeface="微软雅黑" panose="020B0503020204020204" pitchFamily="34" charset="-122"/>
              </a:rPr>
              <a:t>A←R[0]</a:t>
            </a:r>
            <a:r>
              <a:rPr lang="zh-CN" altLang="en-US" sz="2000" b="1" kern="100" dirty="0">
                <a:latin typeface="微软雅黑" panose="020B0503020204020204" pitchFamily="34" charset="-122"/>
                <a:ea typeface="微软雅黑" panose="020B0503020204020204" pitchFamily="34" charset="-122"/>
              </a:rPr>
              <a:t>；</a:t>
            </a:r>
            <a:r>
              <a:rPr lang="en-US" altLang="zh-CN" sz="2000" b="1" kern="100" dirty="0">
                <a:latin typeface="微软雅黑" panose="020B0503020204020204" pitchFamily="34" charset="-122"/>
                <a:ea typeface="微软雅黑" panose="020B0503020204020204" pitchFamily="34" charset="-122"/>
              </a:rPr>
              <a:t>B←R[1]</a:t>
            </a:r>
            <a:r>
              <a:rPr lang="zh-CN" altLang="en-US" sz="2000" b="1" kern="100" dirty="0">
                <a:latin typeface="微软雅黑" panose="020B0503020204020204" pitchFamily="34" charset="-122"/>
                <a:ea typeface="微软雅黑" panose="020B0503020204020204" pitchFamily="34" charset="-122"/>
              </a:rPr>
              <a:t>；</a:t>
            </a:r>
            <a:r>
              <a:rPr lang="en-US" altLang="zh-CN" sz="2000" b="1" kern="100" dirty="0" err="1">
                <a:latin typeface="微软雅黑" panose="020B0503020204020204" pitchFamily="34" charset="-122"/>
                <a:ea typeface="微软雅黑" panose="020B0503020204020204" pitchFamily="34" charset="-122"/>
              </a:rPr>
              <a:t>ALUop←add</a:t>
            </a:r>
            <a:r>
              <a:rPr lang="zh-CN" altLang="en-US" sz="2000" b="1" kern="100" dirty="0">
                <a:latin typeface="微软雅黑" panose="020B0503020204020204" pitchFamily="34" charset="-122"/>
                <a:ea typeface="微软雅黑" panose="020B0503020204020204" pitchFamily="34" charset="-122"/>
              </a:rPr>
              <a:t>；</a:t>
            </a:r>
            <a:r>
              <a:rPr lang="en-US" altLang="zh-CN" sz="2000" b="1" kern="100" dirty="0">
                <a:latin typeface="微软雅黑" panose="020B0503020204020204" pitchFamily="34" charset="-122"/>
                <a:ea typeface="微软雅黑" panose="020B0503020204020204" pitchFamily="34" charset="-122"/>
              </a:rPr>
              <a:t>R[0]←F</a:t>
            </a:r>
            <a:endParaRPr lang="zh-CN" altLang="zh-CN" sz="2000" b="1" kern="100" dirty="0">
              <a:latin typeface="微软雅黑" panose="020B0503020204020204" pitchFamily="34" charset="-122"/>
              <a:ea typeface="微软雅黑" panose="020B0503020204020204" pitchFamily="34" charset="-122"/>
            </a:endParaRPr>
          </a:p>
        </p:txBody>
      </p:sp>
      <p:sp>
        <p:nvSpPr>
          <p:cNvPr id="113" name="Rectangle 99"/>
          <p:cNvSpPr txBox="1">
            <a:spLocks noChangeArrowheads="1"/>
          </p:cNvSpPr>
          <p:nvPr/>
        </p:nvSpPr>
        <p:spPr>
          <a:xfrm>
            <a:off x="418587" y="504883"/>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a:defRPr/>
            </a:pPr>
            <a:r>
              <a:rPr lang="zh-CN" altLang="en-US" sz="3200" dirty="0">
                <a:solidFill>
                  <a:schemeClr val="tx1"/>
                </a:solidFill>
                <a:latin typeface="微软雅黑" panose="020B0503020204020204" pitchFamily="34" charset="-122"/>
                <a:ea typeface="微软雅黑" panose="020B0503020204020204" pitchFamily="34" charset="-122"/>
              </a:rPr>
              <a:t>程序和指令执行过程举例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bldLvl="0" animBg="1"/>
      <p:bldP spid="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2484438" y="333375"/>
            <a:ext cx="3959225" cy="530225"/>
          </a:xfrm>
        </p:spPr>
        <p:txBody>
          <a:bodyPr vert="horz" wrap="square" lIns="91440" tIns="45720" rIns="91440" bIns="45720" anchor="ctr" anchorCtr="0"/>
          <a:lstStyle/>
          <a:p>
            <a:pPr eaLnBrk="1" hangingPunct="1"/>
            <a:r>
              <a:rPr lang="zh-CN" altLang="en-US" b="1" dirty="0">
                <a:solidFill>
                  <a:schemeClr val="tx1"/>
                </a:solidFill>
              </a:rPr>
              <a:t>课程简介</a:t>
            </a:r>
          </a:p>
        </p:txBody>
      </p:sp>
      <p:sp>
        <p:nvSpPr>
          <p:cNvPr id="9219" name="Rectangle 3"/>
          <p:cNvSpPr>
            <a:spLocks noGrp="1"/>
          </p:cNvSpPr>
          <p:nvPr>
            <p:ph idx="1"/>
          </p:nvPr>
        </p:nvSpPr>
        <p:spPr>
          <a:xfrm>
            <a:off x="557213" y="1557338"/>
            <a:ext cx="8118475" cy="4464050"/>
          </a:xfrm>
        </p:spPr>
        <p:txBody>
          <a:bodyPr vert="horz" wrap="square" lIns="91440" tIns="45720" rIns="91440" bIns="45720" anchor="t" anchorCtr="0"/>
          <a:lstStyle/>
          <a:p>
            <a:pPr algn="just">
              <a:lnSpc>
                <a:spcPct val="130000"/>
              </a:lnSpc>
              <a:spcBef>
                <a:spcPts val="450"/>
              </a:spcBef>
              <a:spcAft>
                <a:spcPts val="900"/>
              </a:spcAft>
            </a:pPr>
            <a:r>
              <a:rPr lang="zh-CN" altLang="en-US" sz="2200" b="1" dirty="0">
                <a:latin typeface="宋体" panose="02010600030101010101" pitchFamily="2" charset="-122"/>
              </a:rPr>
              <a:t>课程性质：综述性、导引型课程</a:t>
            </a:r>
            <a:endParaRPr lang="en-US" altLang="zh-CN" sz="2200" b="1" dirty="0">
              <a:latin typeface="宋体" panose="02010600030101010101" pitchFamily="2" charset="-122"/>
            </a:endParaRPr>
          </a:p>
          <a:p>
            <a:pPr algn="just">
              <a:lnSpc>
                <a:spcPct val="130000"/>
              </a:lnSpc>
              <a:spcBef>
                <a:spcPts val="450"/>
              </a:spcBef>
              <a:spcAft>
                <a:spcPct val="10000"/>
              </a:spcAft>
            </a:pPr>
            <a:r>
              <a:rPr lang="zh-CN" altLang="en-US" sz="2200" b="1" dirty="0">
                <a:latin typeface="宋体" panose="02010600030101010101" pitchFamily="2" charset="-122"/>
              </a:rPr>
              <a:t>教学要求：</a:t>
            </a:r>
            <a:r>
              <a:rPr lang="zh-CN" altLang="en-US" sz="2200" b="1" dirty="0">
                <a:solidFill>
                  <a:srgbClr val="FF0000"/>
                </a:solidFill>
                <a:latin typeface="宋体" panose="02010600030101010101" pitchFamily="2" charset="-122"/>
              </a:rPr>
              <a:t>了解</a:t>
            </a:r>
            <a:r>
              <a:rPr lang="zh-CN" altLang="en-US" sz="2200" b="1" dirty="0">
                <a:latin typeface="宋体" panose="02010600030101010101" pitchFamily="2" charset="-122"/>
              </a:rPr>
              <a:t>、理解</a:t>
            </a:r>
          </a:p>
          <a:p>
            <a:pPr algn="just">
              <a:lnSpc>
                <a:spcPct val="130000"/>
              </a:lnSpc>
              <a:spcBef>
                <a:spcPts val="450"/>
              </a:spcBef>
              <a:spcAft>
                <a:spcPts val="900"/>
              </a:spcAft>
            </a:pPr>
            <a:r>
              <a:rPr lang="zh-CN" altLang="zh-CN" sz="2200" b="1" dirty="0">
                <a:latin typeface="宋体" panose="02010600030101010101" pitchFamily="2" charset="-122"/>
              </a:rPr>
              <a:t>本课程从</a:t>
            </a:r>
            <a:r>
              <a:rPr lang="zh-CN" altLang="zh-CN" sz="2200" b="1" dirty="0">
                <a:solidFill>
                  <a:srgbClr val="FF0000"/>
                </a:solidFill>
                <a:latin typeface="宋体" panose="02010600030101010101" pitchFamily="2" charset="-122"/>
              </a:rPr>
              <a:t>广度上</a:t>
            </a:r>
            <a:r>
              <a:rPr lang="zh-CN" altLang="zh-CN" sz="2200" b="1" dirty="0">
                <a:latin typeface="宋体" panose="02010600030101010101" pitchFamily="2" charset="-122"/>
              </a:rPr>
              <a:t>而不是从深度上来学习计算机科学，鸟瞰计算机科学的各个领域，使学生掌握计算机科学的基本概念，引导刚刚进入大学的新生对计算机基础知识及专业研究方向有一个</a:t>
            </a:r>
            <a:r>
              <a:rPr lang="zh-CN" altLang="zh-CN" sz="2200" b="1" dirty="0">
                <a:solidFill>
                  <a:srgbClr val="FF0000"/>
                </a:solidFill>
                <a:latin typeface="宋体" panose="02010600030101010101" pitchFamily="2" charset="-122"/>
              </a:rPr>
              <a:t>大致的认识</a:t>
            </a:r>
            <a:r>
              <a:rPr lang="zh-CN" altLang="zh-CN" sz="2200" b="1" dirty="0">
                <a:latin typeface="宋体" panose="02010600030101010101" pitchFamily="2" charset="-122"/>
              </a:rPr>
              <a:t>，为以后从深度上学习其它相关计算机科学课程打下基础。</a:t>
            </a:r>
            <a:r>
              <a:rPr lang="zh-CN" altLang="en-US" sz="2200" b="1" dirty="0">
                <a:latin typeface="宋体" panose="02010600030101010101" pitchFamily="2" charset="-122"/>
              </a:rPr>
              <a:t>同时激发学生的兴趣和好奇，</a:t>
            </a:r>
            <a:r>
              <a:rPr lang="zh-CN" altLang="en-US" sz="2200" b="1" dirty="0">
                <a:solidFill>
                  <a:srgbClr val="FF0000"/>
                </a:solidFill>
                <a:latin typeface="宋体" panose="02010600030101010101" pitchFamily="2" charset="-122"/>
              </a:rPr>
              <a:t>培养计算思维方式</a:t>
            </a:r>
            <a:r>
              <a:rPr lang="zh-CN" altLang="en-US" sz="2200" b="1" dirty="0">
                <a:latin typeface="宋体" panose="02010600030101010101" pitchFamily="2" charset="-122"/>
              </a:rPr>
              <a:t>。</a:t>
            </a:r>
            <a:endParaRPr lang="en-US" altLang="zh-CN" sz="2200" b="1" dirty="0">
              <a:latin typeface="宋体" panose="02010600030101010101" pitchFamily="2" charset="-122"/>
            </a:endParaRPr>
          </a:p>
        </p:txBody>
      </p:sp>
    </p:spTree>
  </p:cSld>
  <p:clrMapOvr>
    <a:masterClrMapping/>
  </p:clrMapOvr>
  <p:transition spd="slow" advTm="118975"/>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06400" y="1484313"/>
            <a:ext cx="7886700" cy="76041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j-cs"/>
              </a:rPr>
              <a:t>程序在计算机中的执行过程：</a:t>
            </a:r>
          </a:p>
        </p:txBody>
      </p:sp>
      <p:pic>
        <p:nvPicPr>
          <p:cNvPr id="81923" name="图片 3"/>
          <p:cNvPicPr>
            <a:picLocks noChangeAspect="1"/>
          </p:cNvPicPr>
          <p:nvPr/>
        </p:nvPicPr>
        <p:blipFill>
          <a:blip r:embed="rId2"/>
          <a:stretch>
            <a:fillRect/>
          </a:stretch>
        </p:blipFill>
        <p:spPr>
          <a:xfrm>
            <a:off x="414338" y="2636838"/>
            <a:ext cx="7886700" cy="2736850"/>
          </a:xfrm>
          <a:prstGeom prst="rect">
            <a:avLst/>
          </a:prstGeom>
          <a:noFill/>
          <a:ln w="9525">
            <a:noFill/>
          </a:ln>
        </p:spPr>
      </p:pic>
      <p:sp>
        <p:nvSpPr>
          <p:cNvPr id="81924" name="矩形 9"/>
          <p:cNvSpPr/>
          <p:nvPr/>
        </p:nvSpPr>
        <p:spPr>
          <a:xfrm>
            <a:off x="1187450" y="260350"/>
            <a:ext cx="634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1.2.2 </a:t>
            </a:r>
            <a:r>
              <a:rPr lang="zh-CN" altLang="th-TH" sz="4000" dirty="0">
                <a:latin typeface="黑体" panose="02010609060101010101" pitchFamily="49" charset="-122"/>
                <a:ea typeface="黑体" panose="02010609060101010101" pitchFamily="49" charset="-122"/>
              </a:rPr>
              <a:t>冯</a:t>
            </a:r>
            <a:r>
              <a:rPr lang="th-TH" altLang="zh-CN" sz="4000" dirty="0">
                <a:latin typeface="黑体" panose="02010609060101010101" pitchFamily="49" charset="-122"/>
                <a:ea typeface="黑体" panose="02010609060101010101" pitchFamily="49" charset="-122"/>
                <a:cs typeface="黑体" panose="02010609060101010101" pitchFamily="49" charset="-122"/>
              </a:rPr>
              <a:t>·</a:t>
            </a:r>
            <a:r>
              <a:rPr lang="zh-CN" altLang="th-TH" sz="4000" dirty="0">
                <a:latin typeface="黑体" panose="02010609060101010101" pitchFamily="49" charset="-122"/>
                <a:ea typeface="黑体" panose="02010609060101010101" pitchFamily="49" charset="-122"/>
              </a:rPr>
              <a:t>诺</a:t>
            </a:r>
            <a:r>
              <a:rPr lang="zh-CN" altLang="en-US" sz="4000" dirty="0">
                <a:latin typeface="黑体" panose="02010609060101010101" pitchFamily="49" charset="-122"/>
                <a:ea typeface="黑体" panose="02010609060101010101" pitchFamily="49" charset="-122"/>
              </a:rPr>
              <a:t>依</a:t>
            </a:r>
            <a:r>
              <a:rPr lang="zh-CN" altLang="th-TH" sz="4000" dirty="0">
                <a:latin typeface="黑体" panose="02010609060101010101" pitchFamily="49" charset="-122"/>
                <a:ea typeface="黑体" panose="02010609060101010101" pitchFamily="49" charset="-122"/>
              </a:rPr>
              <a:t>曼</a:t>
            </a:r>
            <a:r>
              <a:rPr lang="zh-CN" altLang="en-US" sz="4000" dirty="0">
                <a:latin typeface="黑体" panose="02010609060101010101" pitchFamily="49" charset="-122"/>
                <a:ea typeface="黑体" panose="02010609060101010101" pitchFamily="49" charset="-122"/>
              </a:rPr>
              <a:t>体系结构</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组合 9"/>
          <p:cNvGrpSpPr/>
          <p:nvPr/>
        </p:nvGrpSpPr>
        <p:grpSpPr>
          <a:xfrm>
            <a:off x="1784350" y="2898775"/>
            <a:ext cx="6110288" cy="901700"/>
            <a:chOff x="3076803" y="2743200"/>
            <a:chExt cx="5264151" cy="685800"/>
          </a:xfrm>
        </p:grpSpPr>
        <p:grpSp>
          <p:nvGrpSpPr>
            <p:cNvPr id="82947" name="Group 6"/>
            <p:cNvGrpSpPr/>
            <p:nvPr/>
          </p:nvGrpSpPr>
          <p:grpSpPr>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sp>
          <p:nvSpPr>
            <p:cNvPr id="82948" name="Text Box 9"/>
            <p:cNvSpPr txBox="1"/>
            <p:nvPr/>
          </p:nvSpPr>
          <p:spPr>
            <a:xfrm>
              <a:off x="3860525" y="2794439"/>
              <a:ext cx="4114800" cy="632026"/>
            </a:xfrm>
            <a:prstGeom prst="rect">
              <a:avLst/>
            </a:prstGeom>
            <a:noFill/>
            <a:ln w="9525">
              <a:noFill/>
            </a:ln>
            <a:effectLst>
              <a:outerShdw dist="17961" dir="2699999" algn="ctr" rotWithShape="0">
                <a:srgbClr val="000000">
                  <a:alpha val="50000"/>
                </a:srgbClr>
              </a:outerShdw>
            </a:effectLst>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3000" b="1" dirty="0">
                  <a:solidFill>
                    <a:srgbClr val="FF0000"/>
                  </a:solidFill>
                  <a:latin typeface="微软雅黑" panose="020B0503020204020204" pitchFamily="34" charset="-122"/>
                  <a:ea typeface="微软雅黑" panose="020B0503020204020204" pitchFamily="34" charset="-122"/>
                </a:rPr>
                <a:t>1.3 </a:t>
              </a:r>
              <a:r>
                <a:rPr lang="zh-CN" altLang="en-US" sz="3000" b="1" dirty="0">
                  <a:solidFill>
                    <a:srgbClr val="FF0000"/>
                  </a:solidFill>
                  <a:latin typeface="微软雅黑" panose="020B0503020204020204" pitchFamily="34" charset="-122"/>
                  <a:ea typeface="微软雅黑" panose="020B0503020204020204" pitchFamily="34" charset="-122"/>
                </a:rPr>
                <a:t>计算机的基本组成</a:t>
              </a:r>
            </a:p>
          </p:txBody>
        </p:sp>
        <p:sp>
          <p:nvSpPr>
            <p:cNvPr id="8" name="AutoShape 18"/>
            <p:cNvSpPr>
              <a:spLocks noChangeArrowheads="1"/>
            </p:cNvSpPr>
            <p:nvPr/>
          </p:nvSpPr>
          <p:spPr bwMode="ltGray">
            <a:xfrm>
              <a:off x="3076803" y="2743200"/>
              <a:ext cx="685202"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9" name="Text Box 19"/>
            <p:cNvSpPr txBox="1">
              <a:spLocks noChangeArrowheads="1"/>
            </p:cNvSpPr>
            <p:nvPr/>
          </p:nvSpPr>
          <p:spPr bwMode="black">
            <a:xfrm>
              <a:off x="3328454" y="2842206"/>
              <a:ext cx="158649" cy="420173"/>
            </a:xfrm>
            <a:prstGeom prst="rect">
              <a:avLst/>
            </a:prstGeom>
            <a:noFill/>
            <a:ln w="9525" algn="ctr">
              <a:noFill/>
              <a:miter lim="800000"/>
            </a:ln>
            <a:effectLst/>
          </p:spPr>
          <p:txBody>
            <a:bodyPr wrap="none">
              <a:spAutoFit/>
            </a:bodyPr>
            <a:lstStyle/>
            <a:p>
              <a:pPr marR="0" algn="ctr" defTabSz="685800" fontAlgn="auto">
                <a:spcBef>
                  <a:spcPts val="0"/>
                </a:spcBef>
                <a:spcAft>
                  <a:spcPts val="0"/>
                </a:spcAft>
                <a:buClrTx/>
                <a:buSzTx/>
                <a:buFont typeface="Arial" panose="020B0604020202020204" pitchFamily="34" charset="0"/>
                <a:buNone/>
                <a:defRPr/>
              </a:pPr>
              <a:endParaRPr kumimoji="0" lang="en-US" altLang="zh-CN" sz="3000" b="1" kern="0" cap="none" spc="0" normalizeH="0" baseline="0" noProof="0" dirty="0">
                <a:solidFill>
                  <a:srgbClr val="FFFFFF"/>
                </a:solidFill>
                <a:latin typeface="Arial" panose="020B0604020202020204" pitchFamily="34" charset="0"/>
                <a:ea typeface="宋体" panose="02010600030101010101" pitchFamily="2" charset="-122"/>
                <a:cs typeface="+mn-c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3" descr="1t3"/>
          <p:cNvPicPr>
            <a:picLocks noChangeAspect="1"/>
          </p:cNvPicPr>
          <p:nvPr/>
        </p:nvPicPr>
        <p:blipFill>
          <a:blip r:embed="rId3"/>
          <a:stretch>
            <a:fillRect/>
          </a:stretch>
        </p:blipFill>
        <p:spPr>
          <a:xfrm>
            <a:off x="3276600" y="2708275"/>
            <a:ext cx="4762500" cy="3479800"/>
          </a:xfrm>
          <a:prstGeom prst="rect">
            <a:avLst/>
          </a:prstGeom>
          <a:noFill/>
          <a:ln w="9525">
            <a:noFill/>
          </a:ln>
        </p:spPr>
      </p:pic>
      <p:sp>
        <p:nvSpPr>
          <p:cNvPr id="57348" name="TextBox 3"/>
          <p:cNvSpPr txBox="1">
            <a:spLocks noChangeArrowheads="1"/>
          </p:cNvSpPr>
          <p:nvPr/>
        </p:nvSpPr>
        <p:spPr bwMode="auto">
          <a:xfrm>
            <a:off x="141288" y="3051175"/>
            <a:ext cx="4141788" cy="836613"/>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
                <a:srgbClr val="C00000"/>
              </a:buClr>
              <a:buSzPct val="60000"/>
              <a:buFont typeface="Wingdings" panose="05000000000000000000" pitchFamily="2" charset="2"/>
              <a:buChar char="u"/>
              <a:defRPr/>
            </a:pPr>
            <a:r>
              <a:rPr kumimoji="0" lang="zh-CN" altLang="en-US" sz="2200" b="1" i="0" u="none" strike="noStrike" kern="1200" cap="none" spc="0" normalizeH="0" baseline="0" noProof="0" dirty="0">
                <a:ln>
                  <a:noFill/>
                </a:ln>
                <a:solidFill>
                  <a:schemeClr val="tx1"/>
                </a:solidFill>
                <a:effectLst/>
                <a:uLnTx/>
                <a:uFillTx/>
                <a:latin typeface="+mn-ea"/>
                <a:ea typeface="+mn-ea"/>
                <a:cs typeface="+mn-cs"/>
              </a:rPr>
              <a:t>硬件：物理实体，决定性能；</a:t>
            </a:r>
            <a:endParaRPr kumimoji="0" lang="en-US" altLang="zh-CN" sz="22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C00000"/>
              </a:buClr>
              <a:buSzPct val="60000"/>
              <a:buFont typeface="Wingdings" panose="05000000000000000000" pitchFamily="2" charset="2"/>
              <a:buChar char="u"/>
              <a:defRPr/>
            </a:pP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软件：逻辑实体，决定功能。</a:t>
            </a:r>
            <a:endParaRPr kumimoji="0" lang="zh-CN" altLang="zh-CN" sz="2200" b="1" i="0" u="none" strike="noStrike" kern="1200" cap="none" spc="0" normalizeH="0" baseline="0" noProof="0" dirty="0">
              <a:ln>
                <a:noFill/>
              </a:ln>
              <a:solidFill>
                <a:schemeClr val="tx1"/>
              </a:solidFill>
              <a:effectLst/>
              <a:uLnTx/>
              <a:uFillTx/>
              <a:latin typeface="+mn-ea"/>
              <a:ea typeface="+mn-ea"/>
              <a:cs typeface="+mn-cs"/>
            </a:endParaRPr>
          </a:p>
        </p:txBody>
      </p:sp>
      <p:sp>
        <p:nvSpPr>
          <p:cNvPr id="8" name="AutoShape 23"/>
          <p:cNvSpPr>
            <a:spLocks noChangeArrowheads="1"/>
          </p:cNvSpPr>
          <p:nvPr/>
        </p:nvSpPr>
        <p:spPr bwMode="auto">
          <a:xfrm>
            <a:off x="250825" y="2019300"/>
            <a:ext cx="2578100" cy="573088"/>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anchor="ctr">
            <a:spAutoFit/>
          </a:bodyPr>
          <a:lstStyle/>
          <a:p>
            <a:pPr marL="0" marR="0" lvl="0" indent="0" algn="dist" defTabSz="914400" rtl="0" eaLnBrk="1" fontAlgn="auto" latinLnBrk="0" hangingPunct="1">
              <a:lnSpc>
                <a:spcPct val="100000"/>
              </a:lnSpc>
              <a:spcBef>
                <a:spcPts val="0"/>
              </a:spcBef>
              <a:spcAft>
                <a:spcPts val="0"/>
              </a:spcAft>
              <a:buClr>
                <a:schemeClr val="hlink"/>
              </a:buClr>
              <a:buSzPct val="75000"/>
              <a:buFont typeface="Arial" panose="020B0604020202020204" pitchFamily="34" charset="0"/>
              <a:buNone/>
              <a:defRPr/>
            </a:pPr>
            <a:r>
              <a:rPr kumimoji="0" lang="zh-CN" altLang="en-US" sz="2400" b="0" i="0" u="none" strike="noStrike" kern="1200" cap="none" spc="0" normalizeH="0" baseline="0" noProof="0" dirty="0">
                <a:ln>
                  <a:noFill/>
                </a:ln>
                <a:solidFill>
                  <a:srgbClr val="FFFF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硬件与软件</a:t>
            </a:r>
          </a:p>
        </p:txBody>
      </p:sp>
      <p:sp>
        <p:nvSpPr>
          <p:cNvPr id="83973" name="矩形 9"/>
          <p:cNvSpPr/>
          <p:nvPr/>
        </p:nvSpPr>
        <p:spPr>
          <a:xfrm>
            <a:off x="1187450" y="260350"/>
            <a:ext cx="5314950"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1.3 </a:t>
            </a:r>
            <a:r>
              <a:rPr lang="zh-CN" altLang="en-US" sz="4000" dirty="0">
                <a:latin typeface="黑体" panose="02010609060101010101" pitchFamily="49" charset="-122"/>
                <a:ea typeface="黑体" panose="02010609060101010101" pitchFamily="49" charset="-122"/>
              </a:rPr>
              <a:t>计算机的基本组成</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4"/>
          <p:cNvGrpSpPr>
            <a:grpSpLocks noChangeAspect="1"/>
          </p:cNvGrpSpPr>
          <p:nvPr/>
        </p:nvGrpSpPr>
        <p:grpSpPr>
          <a:xfrm>
            <a:off x="1849438" y="2478088"/>
            <a:ext cx="5445125" cy="3586162"/>
            <a:chOff x="2880" y="1344"/>
            <a:chExt cx="2086" cy="1900"/>
          </a:xfrm>
        </p:grpSpPr>
        <p:sp>
          <p:nvSpPr>
            <p:cNvPr id="3" name="AutoShape 5"/>
            <p:cNvSpPr>
              <a:spLocks noChangeAspect="1" noChangeArrowheads="1" noTextEdit="1"/>
            </p:cNvSpPr>
            <p:nvPr/>
          </p:nvSpPr>
          <p:spPr bwMode="auto">
            <a:xfrm>
              <a:off x="2880" y="1344"/>
              <a:ext cx="2086" cy="1900"/>
            </a:xfrm>
            <a:prstGeom prst="rect">
              <a:avLst/>
            </a:prstGeom>
            <a:no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4" name="Rectangle 6"/>
            <p:cNvSpPr>
              <a:spLocks noChangeArrowheads="1"/>
            </p:cNvSpPr>
            <p:nvPr/>
          </p:nvSpPr>
          <p:spPr bwMode="auto">
            <a:xfrm>
              <a:off x="3088" y="1780"/>
              <a:ext cx="1825" cy="1423"/>
            </a:xfrm>
            <a:prstGeom prst="rect">
              <a:avLst/>
            </a:prstGeom>
            <a:solidFill>
              <a:srgbClr val="FFFFFF"/>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 name="Rectangle 7"/>
            <p:cNvSpPr>
              <a:spLocks noChangeArrowheads="1"/>
            </p:cNvSpPr>
            <p:nvPr/>
          </p:nvSpPr>
          <p:spPr bwMode="auto">
            <a:xfrm>
              <a:off x="3088" y="1780"/>
              <a:ext cx="1825" cy="1423"/>
            </a:xfrm>
            <a:prstGeom prst="rect">
              <a:avLst/>
            </a:prstGeom>
            <a:noFill/>
            <a:ln w="23813">
              <a:solidFill>
                <a:srgbClr val="000000"/>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86025" name="Rectangle 9"/>
            <p:cNvSpPr/>
            <p:nvPr/>
          </p:nvSpPr>
          <p:spPr>
            <a:xfrm>
              <a:off x="3907" y="1914"/>
              <a:ext cx="531" cy="14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dirty="0">
                  <a:solidFill>
                    <a:srgbClr val="000000"/>
                  </a:solidFill>
                  <a:latin typeface="宋体" panose="02010600030101010101" pitchFamily="2" charset="-122"/>
                </a:rPr>
                <a:t>语言处理程序</a:t>
              </a:r>
              <a:endParaRPr lang="zh-CN" altLang="en-US" sz="1800" dirty="0">
                <a:latin typeface="Arial Rounded MT Bold" panose="020F0704030504030204" pitchFamily="34" charset="0"/>
              </a:endParaRPr>
            </a:p>
          </p:txBody>
        </p:sp>
        <p:sp>
          <p:nvSpPr>
            <p:cNvPr id="86026" name="Rectangle 10"/>
            <p:cNvSpPr/>
            <p:nvPr/>
          </p:nvSpPr>
          <p:spPr>
            <a:xfrm>
              <a:off x="3907" y="2106"/>
              <a:ext cx="619" cy="14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dirty="0">
                  <a:solidFill>
                    <a:srgbClr val="000000"/>
                  </a:solidFill>
                  <a:latin typeface="宋体" panose="02010600030101010101" pitchFamily="2" charset="-122"/>
                </a:rPr>
                <a:t>数据库管理系统</a:t>
              </a:r>
              <a:endParaRPr lang="zh-CN" altLang="en-US" sz="1800" dirty="0">
                <a:latin typeface="Arial Rounded MT Bold" panose="020F0704030504030204" pitchFamily="34" charset="0"/>
              </a:endParaRPr>
            </a:p>
          </p:txBody>
        </p:sp>
        <p:sp>
          <p:nvSpPr>
            <p:cNvPr id="86027" name="Rectangle 11"/>
            <p:cNvSpPr/>
            <p:nvPr/>
          </p:nvSpPr>
          <p:spPr>
            <a:xfrm>
              <a:off x="3921" y="2310"/>
              <a:ext cx="354" cy="14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dirty="0">
                  <a:solidFill>
                    <a:srgbClr val="000000"/>
                  </a:solidFill>
                  <a:latin typeface="宋体" panose="02010600030101010101" pitchFamily="2" charset="-122"/>
                </a:rPr>
                <a:t>网络软件</a:t>
              </a:r>
              <a:endParaRPr lang="zh-CN" altLang="en-US" sz="1800" dirty="0">
                <a:latin typeface="Arial Rounded MT Bold" panose="020F0704030504030204" pitchFamily="34" charset="0"/>
              </a:endParaRPr>
            </a:p>
          </p:txBody>
        </p:sp>
        <p:sp>
          <p:nvSpPr>
            <p:cNvPr id="86028" name="Rectangle 12"/>
            <p:cNvSpPr/>
            <p:nvPr/>
          </p:nvSpPr>
          <p:spPr>
            <a:xfrm>
              <a:off x="3893" y="2523"/>
              <a:ext cx="619" cy="14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dirty="0">
                  <a:solidFill>
                    <a:srgbClr val="000000"/>
                  </a:solidFill>
                  <a:latin typeface="宋体" panose="02010600030101010101" pitchFamily="2" charset="-122"/>
                </a:rPr>
                <a:t>系统服务程序等</a:t>
              </a:r>
              <a:endParaRPr lang="zh-CN" altLang="en-US" sz="1800" dirty="0">
                <a:latin typeface="Arial Rounded MT Bold" panose="020F0704030504030204" pitchFamily="34" charset="0"/>
              </a:endParaRPr>
            </a:p>
          </p:txBody>
        </p:sp>
        <p:sp>
          <p:nvSpPr>
            <p:cNvPr id="86029" name="Rectangle 13"/>
            <p:cNvSpPr/>
            <p:nvPr/>
          </p:nvSpPr>
          <p:spPr>
            <a:xfrm>
              <a:off x="3973" y="2736"/>
              <a:ext cx="354" cy="14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dirty="0">
                  <a:solidFill>
                    <a:srgbClr val="000000"/>
                  </a:solidFill>
                  <a:latin typeface="宋体" panose="02010600030101010101" pitchFamily="2" charset="-122"/>
                </a:rPr>
                <a:t>操作系统</a:t>
              </a:r>
              <a:endParaRPr lang="zh-CN" altLang="en-US" sz="1800" dirty="0">
                <a:latin typeface="Arial Rounded MT Bold" panose="020F0704030504030204" pitchFamily="34" charset="0"/>
              </a:endParaRPr>
            </a:p>
          </p:txBody>
        </p:sp>
        <p:sp>
          <p:nvSpPr>
            <p:cNvPr id="86030" name="Rectangle 14"/>
            <p:cNvSpPr/>
            <p:nvPr/>
          </p:nvSpPr>
          <p:spPr>
            <a:xfrm>
              <a:off x="3861" y="2996"/>
              <a:ext cx="356" cy="14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rgbClr val="0000CC"/>
                  </a:solidFill>
                  <a:latin typeface="宋体" panose="02010600030101010101" pitchFamily="2" charset="-122"/>
                </a:rPr>
                <a:t>硬件结构</a:t>
              </a:r>
              <a:endParaRPr lang="zh-CN" altLang="en-US" sz="1800" b="1" dirty="0">
                <a:solidFill>
                  <a:srgbClr val="0000CC"/>
                </a:solidFill>
                <a:latin typeface="Arial Rounded MT Bold" panose="020F0704030504030204" pitchFamily="34" charset="0"/>
              </a:endParaRPr>
            </a:p>
          </p:txBody>
        </p:sp>
        <p:sp>
          <p:nvSpPr>
            <p:cNvPr id="86031" name="Rectangle 15"/>
            <p:cNvSpPr/>
            <p:nvPr/>
          </p:nvSpPr>
          <p:spPr>
            <a:xfrm>
              <a:off x="3231" y="2281"/>
              <a:ext cx="356" cy="14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rgbClr val="0000CC"/>
                  </a:solidFill>
                  <a:latin typeface="宋体" panose="02010600030101010101" pitchFamily="2" charset="-122"/>
                </a:rPr>
                <a:t>系统软件</a:t>
              </a:r>
              <a:endParaRPr lang="zh-CN" altLang="en-US" sz="1800" b="1" dirty="0">
                <a:solidFill>
                  <a:srgbClr val="0000CC"/>
                </a:solidFill>
                <a:latin typeface="Arial Rounded MT Bold" panose="020F0704030504030204" pitchFamily="34" charset="0"/>
              </a:endParaRPr>
            </a:p>
          </p:txBody>
        </p:sp>
        <p:sp>
          <p:nvSpPr>
            <p:cNvPr id="15" name="Rectangle 17"/>
            <p:cNvSpPr>
              <a:spLocks noChangeArrowheads="1"/>
            </p:cNvSpPr>
            <p:nvPr/>
          </p:nvSpPr>
          <p:spPr bwMode="auto">
            <a:xfrm>
              <a:off x="3830" y="1380"/>
              <a:ext cx="1083" cy="400"/>
            </a:xfrm>
            <a:prstGeom prst="rect">
              <a:avLst/>
            </a:prstGeom>
            <a:solidFill>
              <a:srgbClr val="FFFFFF"/>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6" name="Rectangle 18"/>
            <p:cNvSpPr>
              <a:spLocks noChangeArrowheads="1"/>
            </p:cNvSpPr>
            <p:nvPr/>
          </p:nvSpPr>
          <p:spPr bwMode="auto">
            <a:xfrm>
              <a:off x="3830" y="1380"/>
              <a:ext cx="1083" cy="400"/>
            </a:xfrm>
            <a:prstGeom prst="rect">
              <a:avLst/>
            </a:prstGeom>
            <a:noFill/>
            <a:ln w="23813">
              <a:solidFill>
                <a:srgbClr val="000000"/>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86034" name="Rectangle 19"/>
            <p:cNvSpPr/>
            <p:nvPr/>
          </p:nvSpPr>
          <p:spPr>
            <a:xfrm>
              <a:off x="3980" y="1514"/>
              <a:ext cx="534" cy="14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rgbClr val="0000CC"/>
                  </a:solidFill>
                  <a:latin typeface="宋体" panose="02010600030101010101" pitchFamily="2" charset="-122"/>
                </a:rPr>
                <a:t>各种应用软件</a:t>
              </a:r>
              <a:endParaRPr lang="zh-CN" altLang="en-US" sz="1800" b="1" dirty="0">
                <a:solidFill>
                  <a:srgbClr val="0000CC"/>
                </a:solidFill>
                <a:latin typeface="Arial Rounded MT Bold" panose="020F0704030504030204" pitchFamily="34" charset="0"/>
              </a:endParaRPr>
            </a:p>
          </p:txBody>
        </p:sp>
        <p:sp>
          <p:nvSpPr>
            <p:cNvPr id="18" name="Line 20"/>
            <p:cNvSpPr>
              <a:spLocks noChangeShapeType="1"/>
            </p:cNvSpPr>
            <p:nvPr/>
          </p:nvSpPr>
          <p:spPr bwMode="auto">
            <a:xfrm>
              <a:off x="3088" y="2920"/>
              <a:ext cx="1825" cy="1"/>
            </a:xfrm>
            <a:prstGeom prst="line">
              <a:avLst/>
            </a:prstGeom>
            <a:noFill/>
            <a:ln w="23813">
              <a:solidFill>
                <a:srgbClr val="00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9" name="Line 21"/>
            <p:cNvSpPr>
              <a:spLocks noChangeShapeType="1"/>
            </p:cNvSpPr>
            <p:nvPr/>
          </p:nvSpPr>
          <p:spPr bwMode="auto">
            <a:xfrm>
              <a:off x="3830" y="1736"/>
              <a:ext cx="1" cy="1184"/>
            </a:xfrm>
            <a:prstGeom prst="line">
              <a:avLst/>
            </a:prstGeom>
            <a:noFill/>
            <a:ln w="23813">
              <a:solidFill>
                <a:srgbClr val="00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20" name="Line 22"/>
            <p:cNvSpPr>
              <a:spLocks noChangeShapeType="1"/>
            </p:cNvSpPr>
            <p:nvPr/>
          </p:nvSpPr>
          <p:spPr bwMode="auto">
            <a:xfrm>
              <a:off x="3830" y="2678"/>
              <a:ext cx="1097" cy="1"/>
            </a:xfrm>
            <a:prstGeom prst="line">
              <a:avLst/>
            </a:prstGeom>
            <a:noFill/>
            <a:ln w="23813">
              <a:solidFill>
                <a:srgbClr val="00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21" name="Line 23"/>
            <p:cNvSpPr>
              <a:spLocks noChangeShapeType="1"/>
            </p:cNvSpPr>
            <p:nvPr/>
          </p:nvSpPr>
          <p:spPr bwMode="auto">
            <a:xfrm>
              <a:off x="3544" y="1494"/>
              <a:ext cx="191" cy="3"/>
            </a:xfrm>
            <a:prstGeom prst="line">
              <a:avLst/>
            </a:prstGeom>
            <a:noFill/>
            <a:ln w="7938">
              <a:solidFill>
                <a:srgbClr val="00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22" name="Freeform 24"/>
            <p:cNvSpPr/>
            <p:nvPr/>
          </p:nvSpPr>
          <p:spPr bwMode="auto">
            <a:xfrm>
              <a:off x="3728" y="1460"/>
              <a:ext cx="102" cy="68"/>
            </a:xfrm>
            <a:custGeom>
              <a:avLst/>
              <a:gdLst>
                <a:gd name="T0" fmla="*/ 0 w 102"/>
                <a:gd name="T1" fmla="*/ 0 h 68"/>
                <a:gd name="T2" fmla="*/ 102 w 102"/>
                <a:gd name="T3" fmla="*/ 34 h 68"/>
                <a:gd name="T4" fmla="*/ 0 w 102"/>
                <a:gd name="T5" fmla="*/ 68 h 68"/>
                <a:gd name="T6" fmla="*/ 0 w 102"/>
                <a:gd name="T7" fmla="*/ 0 h 68"/>
              </a:gdLst>
              <a:ahLst/>
              <a:cxnLst>
                <a:cxn ang="0">
                  <a:pos x="T0" y="T1"/>
                </a:cxn>
                <a:cxn ang="0">
                  <a:pos x="T2" y="T3"/>
                </a:cxn>
                <a:cxn ang="0">
                  <a:pos x="T4" y="T5"/>
                </a:cxn>
                <a:cxn ang="0">
                  <a:pos x="T6" y="T7"/>
                </a:cxn>
              </a:cxnLst>
              <a:rect l="0" t="0" r="r" b="b"/>
              <a:pathLst>
                <a:path w="102" h="68">
                  <a:moveTo>
                    <a:pt x="0" y="0"/>
                  </a:moveTo>
                  <a:lnTo>
                    <a:pt x="102" y="34"/>
                  </a:lnTo>
                  <a:lnTo>
                    <a:pt x="0" y="68"/>
                  </a:lnTo>
                  <a:lnTo>
                    <a:pt x="0" y="0"/>
                  </a:lnTo>
                  <a:close/>
                </a:path>
              </a:pathLst>
            </a:custGeom>
            <a:solidFill>
              <a:srgbClr val="000000"/>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23" name="Line 25"/>
            <p:cNvSpPr>
              <a:spLocks noChangeShapeType="1"/>
            </p:cNvSpPr>
            <p:nvPr/>
          </p:nvSpPr>
          <p:spPr bwMode="auto">
            <a:xfrm>
              <a:off x="3374" y="1584"/>
              <a:ext cx="1" cy="106"/>
            </a:xfrm>
            <a:prstGeom prst="line">
              <a:avLst/>
            </a:prstGeom>
            <a:noFill/>
            <a:ln w="7938">
              <a:solidFill>
                <a:srgbClr val="00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24" name="Freeform 26"/>
            <p:cNvSpPr/>
            <p:nvPr/>
          </p:nvSpPr>
          <p:spPr bwMode="auto">
            <a:xfrm>
              <a:off x="3340" y="1683"/>
              <a:ext cx="68" cy="102"/>
            </a:xfrm>
            <a:custGeom>
              <a:avLst/>
              <a:gdLst>
                <a:gd name="T0" fmla="*/ 68 w 68"/>
                <a:gd name="T1" fmla="*/ 0 h 102"/>
                <a:gd name="T2" fmla="*/ 34 w 68"/>
                <a:gd name="T3" fmla="*/ 102 h 102"/>
                <a:gd name="T4" fmla="*/ 0 w 68"/>
                <a:gd name="T5" fmla="*/ 0 h 102"/>
                <a:gd name="T6" fmla="*/ 68 w 68"/>
                <a:gd name="T7" fmla="*/ 0 h 102"/>
              </a:gdLst>
              <a:ahLst/>
              <a:cxnLst>
                <a:cxn ang="0">
                  <a:pos x="T0" y="T1"/>
                </a:cxn>
                <a:cxn ang="0">
                  <a:pos x="T2" y="T3"/>
                </a:cxn>
                <a:cxn ang="0">
                  <a:pos x="T4" y="T5"/>
                </a:cxn>
                <a:cxn ang="0">
                  <a:pos x="T6" y="T7"/>
                </a:cxn>
              </a:cxnLst>
              <a:rect l="0" t="0" r="r" b="b"/>
              <a:pathLst>
                <a:path w="68" h="102">
                  <a:moveTo>
                    <a:pt x="68" y="0"/>
                  </a:moveTo>
                  <a:lnTo>
                    <a:pt x="34" y="102"/>
                  </a:lnTo>
                  <a:lnTo>
                    <a:pt x="0" y="0"/>
                  </a:lnTo>
                  <a:lnTo>
                    <a:pt x="68" y="0"/>
                  </a:lnTo>
                  <a:close/>
                </a:path>
              </a:pathLst>
            </a:custGeom>
            <a:solidFill>
              <a:srgbClr val="000000"/>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pic>
        <p:nvPicPr>
          <p:cNvPr id="86019" name="图片 25"/>
          <p:cNvPicPr>
            <a:picLocks noChangeAspect="1"/>
          </p:cNvPicPr>
          <p:nvPr/>
        </p:nvPicPr>
        <p:blipFill>
          <a:blip r:embed="rId2"/>
          <a:srcRect l="18166" t="14021" r="11601" b="5949"/>
          <a:stretch>
            <a:fillRect/>
          </a:stretch>
        </p:blipFill>
        <p:spPr>
          <a:xfrm>
            <a:off x="2981325" y="2205038"/>
            <a:ext cx="706438" cy="806450"/>
          </a:xfrm>
          <a:prstGeom prst="rect">
            <a:avLst/>
          </a:prstGeom>
          <a:noFill/>
          <a:ln w="9525">
            <a:noFill/>
          </a:ln>
        </p:spPr>
      </p:pic>
      <p:sp>
        <p:nvSpPr>
          <p:cNvPr id="27" name="AutoShape 23"/>
          <p:cNvSpPr>
            <a:spLocks noChangeArrowheads="1"/>
          </p:cNvSpPr>
          <p:nvPr/>
        </p:nvSpPr>
        <p:spPr bwMode="auto">
          <a:xfrm>
            <a:off x="142875" y="1727200"/>
            <a:ext cx="2576513" cy="574675"/>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anchor="ctr">
            <a:spAutoFit/>
          </a:bodyPr>
          <a:lstStyle/>
          <a:p>
            <a:pPr marL="0" marR="0" lvl="0" indent="0" algn="dist" defTabSz="914400" rtl="0" eaLnBrk="1" fontAlgn="auto" latinLnBrk="0" hangingPunct="1">
              <a:lnSpc>
                <a:spcPct val="100000"/>
              </a:lnSpc>
              <a:spcBef>
                <a:spcPts val="0"/>
              </a:spcBef>
              <a:spcAft>
                <a:spcPts val="0"/>
              </a:spcAft>
              <a:buClr>
                <a:schemeClr val="hlink"/>
              </a:buClr>
              <a:buSzPct val="75000"/>
              <a:buFont typeface="Arial" panose="020B0604020202020204" pitchFamily="34" charset="0"/>
              <a:buNone/>
              <a:defRPr/>
            </a:pPr>
            <a:r>
              <a:rPr kumimoji="0" lang="zh-CN" altLang="en-US" sz="2400" b="0" i="0" u="none" strike="noStrike" kern="1200" cap="none" spc="0" normalizeH="0" baseline="0" noProof="0" dirty="0">
                <a:ln>
                  <a:noFill/>
                </a:ln>
                <a:solidFill>
                  <a:srgbClr val="FFFF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软硬件层次关系</a:t>
            </a:r>
          </a:p>
        </p:txBody>
      </p:sp>
      <p:sp>
        <p:nvSpPr>
          <p:cNvPr id="86021" name="矩形 9"/>
          <p:cNvSpPr/>
          <p:nvPr/>
        </p:nvSpPr>
        <p:spPr>
          <a:xfrm>
            <a:off x="1187450" y="260350"/>
            <a:ext cx="5314950"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dirty="0">
                <a:latin typeface="黑体" panose="02010609060101010101" pitchFamily="49" charset="-122"/>
                <a:ea typeface="黑体" panose="02010609060101010101" pitchFamily="49" charset="-122"/>
              </a:rPr>
              <a:t>1.3 </a:t>
            </a:r>
            <a:r>
              <a:rPr lang="zh-CN" altLang="en-US" sz="4000" dirty="0">
                <a:latin typeface="黑体" panose="02010609060101010101" pitchFamily="49" charset="-122"/>
                <a:ea typeface="黑体" panose="02010609060101010101" pitchFamily="49" charset="-122"/>
              </a:rPr>
              <a:t>计算机的基本组成</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组合 9"/>
          <p:cNvGrpSpPr/>
          <p:nvPr/>
        </p:nvGrpSpPr>
        <p:grpSpPr>
          <a:xfrm>
            <a:off x="1784350" y="2898775"/>
            <a:ext cx="6110288" cy="901700"/>
            <a:chOff x="3076803" y="2743200"/>
            <a:chExt cx="5264151" cy="685800"/>
          </a:xfrm>
        </p:grpSpPr>
        <p:grpSp>
          <p:nvGrpSpPr>
            <p:cNvPr id="82947" name="Group 6"/>
            <p:cNvGrpSpPr/>
            <p:nvPr/>
          </p:nvGrpSpPr>
          <p:grpSpPr>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sp>
          <p:nvSpPr>
            <p:cNvPr id="82948" name="Text Box 9"/>
            <p:cNvSpPr txBox="1"/>
            <p:nvPr/>
          </p:nvSpPr>
          <p:spPr>
            <a:xfrm>
              <a:off x="3860525" y="2794439"/>
              <a:ext cx="4114800" cy="631226"/>
            </a:xfrm>
            <a:prstGeom prst="rect">
              <a:avLst/>
            </a:prstGeom>
            <a:noFill/>
            <a:ln w="9525">
              <a:noFill/>
            </a:ln>
            <a:effectLst>
              <a:outerShdw dist="17961" dir="2699999" algn="ctr" rotWithShape="0">
                <a:srgbClr val="000000">
                  <a:alpha val="50000"/>
                </a:srgbClr>
              </a:outerShdw>
            </a:effectLst>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3000" b="1" dirty="0">
                  <a:solidFill>
                    <a:srgbClr val="FF0000"/>
                  </a:solidFill>
                  <a:latin typeface="微软雅黑" panose="020B0503020204020204" pitchFamily="34" charset="-122"/>
                  <a:ea typeface="微软雅黑" panose="020B0503020204020204" pitchFamily="34" charset="-122"/>
                </a:rPr>
                <a:t>1.3.1 </a:t>
              </a:r>
              <a:r>
                <a:rPr lang="zh-CN" altLang="en-US" sz="3000" b="1" dirty="0">
                  <a:solidFill>
                    <a:srgbClr val="FF0000"/>
                  </a:solidFill>
                  <a:latin typeface="微软雅黑" panose="020B0503020204020204" pitchFamily="34" charset="-122"/>
                  <a:ea typeface="微软雅黑" panose="020B0503020204020204" pitchFamily="34" charset="-122"/>
                </a:rPr>
                <a:t>计算机的硬件组成</a:t>
              </a:r>
            </a:p>
          </p:txBody>
        </p:sp>
        <p:sp>
          <p:nvSpPr>
            <p:cNvPr id="8" name="AutoShape 18"/>
            <p:cNvSpPr>
              <a:spLocks noChangeArrowheads="1"/>
            </p:cNvSpPr>
            <p:nvPr/>
          </p:nvSpPr>
          <p:spPr bwMode="ltGray">
            <a:xfrm>
              <a:off x="3076803" y="2743200"/>
              <a:ext cx="685202"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9" name="Text Box 19"/>
            <p:cNvSpPr txBox="1">
              <a:spLocks noChangeArrowheads="1"/>
            </p:cNvSpPr>
            <p:nvPr/>
          </p:nvSpPr>
          <p:spPr bwMode="black">
            <a:xfrm>
              <a:off x="3328454" y="2842206"/>
              <a:ext cx="158649" cy="420173"/>
            </a:xfrm>
            <a:prstGeom prst="rect">
              <a:avLst/>
            </a:prstGeom>
            <a:noFill/>
            <a:ln w="9525" algn="ctr">
              <a:noFill/>
              <a:miter lim="800000"/>
            </a:ln>
            <a:effectLst/>
          </p:spPr>
          <p:txBody>
            <a:bodyPr wrap="none">
              <a:spAutoFit/>
            </a:bodyPr>
            <a:lstStyle/>
            <a:p>
              <a:pPr marR="0" algn="ctr" defTabSz="685800" fontAlgn="auto">
                <a:spcBef>
                  <a:spcPts val="0"/>
                </a:spcBef>
                <a:spcAft>
                  <a:spcPts val="0"/>
                </a:spcAft>
                <a:buClrTx/>
                <a:buSzTx/>
                <a:buFont typeface="Arial" panose="020B0604020202020204" pitchFamily="34" charset="0"/>
                <a:buNone/>
                <a:defRPr/>
              </a:pPr>
              <a:endParaRPr kumimoji="0" lang="en-US" altLang="zh-CN" sz="3000" b="1" kern="0" cap="none" spc="0" normalizeH="0" baseline="0" noProof="0" dirty="0">
                <a:solidFill>
                  <a:srgbClr val="FFFFFF"/>
                </a:solidFill>
                <a:latin typeface="Arial" panose="020B0604020202020204" pitchFamily="34" charset="0"/>
                <a:ea typeface="宋体" panose="02010600030101010101" pitchFamily="2" charset="-122"/>
                <a:cs typeface="+mn-c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288" y="1274763"/>
            <a:ext cx="8383588" cy="1295400"/>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1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主板（</a:t>
            </a:r>
            <a:r>
              <a:rPr kumimoji="0" lang="en-US" altLang="zh-CN" sz="2000" b="1" i="0" u="none" strike="noStrike" kern="1200" cap="none" spc="0" normalizeH="0" baseline="0" noProof="0" dirty="0">
                <a:ln>
                  <a:noFill/>
                </a:ln>
                <a:solidFill>
                  <a:srgbClr val="FF0000"/>
                </a:solidFill>
                <a:effectLst/>
                <a:uLnTx/>
                <a:uFillTx/>
                <a:latin typeface="+mn-ea"/>
                <a:ea typeface="+mn-ea"/>
                <a:cs typeface="+mn-cs"/>
              </a:rPr>
              <a:t>Mother Board</a:t>
            </a: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：也叫母板，安装在计算机主机箱内的一种印制电路板，是计算机硬件系统的核心，</a:t>
            </a: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计算机各硬件部分都需通过主板连接在一起。</a:t>
            </a:r>
            <a:endParaRPr kumimoji="0" lang="en-US" altLang="zh-CN" sz="2000" b="1" i="0" u="none" strike="noStrike" kern="1200" cap="none" spc="0" normalizeH="0" baseline="0" noProof="0" dirty="0">
              <a:ln>
                <a:noFill/>
              </a:ln>
              <a:solidFill>
                <a:srgbClr val="FF0000"/>
              </a:solidFill>
              <a:effectLst/>
              <a:uLnTx/>
              <a:uFillTx/>
              <a:latin typeface="+mn-ea"/>
              <a:ea typeface="+mn-ea"/>
              <a:cs typeface="+mn-cs"/>
            </a:endParaRPr>
          </a:p>
        </p:txBody>
      </p:sp>
      <p:sp>
        <p:nvSpPr>
          <p:cNvPr id="87043" name="Rectangle 2"/>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pic>
        <p:nvPicPr>
          <p:cNvPr id="87044" name="图片 4"/>
          <p:cNvPicPr>
            <a:picLocks noChangeAspect="1"/>
          </p:cNvPicPr>
          <p:nvPr/>
        </p:nvPicPr>
        <p:blipFill>
          <a:blip r:embed="rId3"/>
          <a:stretch>
            <a:fillRect/>
          </a:stretch>
        </p:blipFill>
        <p:spPr>
          <a:xfrm>
            <a:off x="5921375" y="4395788"/>
            <a:ext cx="2857500" cy="2308225"/>
          </a:xfrm>
          <a:prstGeom prst="rect">
            <a:avLst/>
          </a:prstGeom>
          <a:noFill/>
          <a:ln w="9525">
            <a:noFill/>
          </a:ln>
        </p:spPr>
      </p:pic>
      <p:sp>
        <p:nvSpPr>
          <p:cNvPr id="76806" name="矩形 6"/>
          <p:cNvSpPr>
            <a:spLocks noChangeArrowheads="1"/>
          </p:cNvSpPr>
          <p:nvPr/>
        </p:nvSpPr>
        <p:spPr bwMode="auto">
          <a:xfrm>
            <a:off x="409575" y="4781550"/>
            <a:ext cx="5040313" cy="1743075"/>
          </a:xfrm>
          <a:prstGeom prst="rect">
            <a:avLst/>
          </a:prstGeom>
          <a:noFill/>
          <a:ln>
            <a:noFill/>
          </a:ln>
        </p:spPr>
        <p:txBody>
          <a:bodyPr>
            <a:spAutoFit/>
          </a:bodyPr>
          <a:lstStyle>
            <a:lvl1pPr marL="171450" indent="-1714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主板上通常安装有</a:t>
            </a:r>
            <a:r>
              <a:rPr kumimoji="0" lang="zh-CN" altLang="en-US" sz="2000" b="1" i="0" u="none" strike="noStrike" kern="1200" cap="none" spc="0" normalizeH="0" baseline="0" noProof="0" dirty="0">
                <a:ln>
                  <a:noFill/>
                </a:ln>
                <a:solidFill>
                  <a:srgbClr val="0000FF"/>
                </a:solidFill>
                <a:effectLst/>
                <a:uLnTx/>
                <a:uFillTx/>
                <a:latin typeface="+mn-ea"/>
                <a:ea typeface="+mn-ea"/>
                <a:cs typeface="+mn-cs"/>
              </a:rPr>
              <a:t>芯片组、</a:t>
            </a:r>
            <a:r>
              <a:rPr kumimoji="0" lang="en-US" altLang="zh-CN" sz="2000" b="1" i="0" u="none" strike="noStrike" kern="1200" cap="none" spc="0" normalizeH="0" baseline="0" noProof="0" dirty="0">
                <a:ln>
                  <a:noFill/>
                </a:ln>
                <a:solidFill>
                  <a:srgbClr val="0000FF"/>
                </a:solidFill>
                <a:effectLst/>
                <a:uLnTx/>
                <a:uFillTx/>
                <a:latin typeface="+mn-ea"/>
                <a:ea typeface="+mn-ea"/>
                <a:cs typeface="+mn-cs"/>
              </a:rPr>
              <a:t>BIOS</a:t>
            </a:r>
            <a:r>
              <a:rPr kumimoji="0" lang="zh-CN" altLang="en-US" sz="2000" b="1" i="0" u="none" strike="noStrike" kern="1200" cap="none" spc="0" normalizeH="0" baseline="0" noProof="0" dirty="0">
                <a:ln>
                  <a:noFill/>
                </a:ln>
                <a:solidFill>
                  <a:srgbClr val="0000FF"/>
                </a:solidFill>
                <a:effectLst/>
                <a:uLnTx/>
                <a:uFillTx/>
                <a:latin typeface="+mn-ea"/>
                <a:ea typeface="+mn-ea"/>
                <a:cs typeface="+mn-cs"/>
              </a:rPr>
              <a:t>芯片、</a:t>
            </a:r>
            <a:r>
              <a:rPr kumimoji="0" lang="en-US" altLang="zh-CN" sz="2000" b="1" i="0" u="none" strike="noStrike" kern="1200" cap="none" spc="0" normalizeH="0" baseline="0" noProof="0" dirty="0">
                <a:ln>
                  <a:noFill/>
                </a:ln>
                <a:solidFill>
                  <a:srgbClr val="0000FF"/>
                </a:solidFill>
                <a:effectLst/>
                <a:uLnTx/>
                <a:uFillTx/>
                <a:latin typeface="+mn-ea"/>
                <a:ea typeface="+mn-ea"/>
                <a:cs typeface="+mn-cs"/>
              </a:rPr>
              <a:t>CMOS</a:t>
            </a:r>
            <a:r>
              <a:rPr kumimoji="0" lang="zh-CN" altLang="en-US" sz="2000" b="1" i="0" u="none" strike="noStrike" kern="1200" cap="none" spc="0" normalizeH="0" baseline="0" noProof="0" dirty="0">
                <a:ln>
                  <a:noFill/>
                </a:ln>
                <a:solidFill>
                  <a:srgbClr val="0000FF"/>
                </a:solidFill>
                <a:effectLst/>
                <a:uLnTx/>
                <a:uFillTx/>
                <a:latin typeface="+mn-ea"/>
                <a:ea typeface="+mn-ea"/>
                <a:cs typeface="+mn-cs"/>
              </a:rPr>
              <a:t>存储器、</a:t>
            </a:r>
            <a:r>
              <a:rPr kumimoji="0" lang="en-US" altLang="zh-CN" sz="2000" b="1" i="0" u="none" strike="noStrike" kern="1200" cap="none" spc="0" normalizeH="0" baseline="0" noProof="0" dirty="0">
                <a:ln>
                  <a:noFill/>
                </a:ln>
                <a:solidFill>
                  <a:srgbClr val="FF9933"/>
                </a:solidFill>
                <a:effectLst/>
                <a:uLnTx/>
                <a:uFillTx/>
                <a:latin typeface="+mn-ea"/>
                <a:ea typeface="+mn-ea"/>
                <a:cs typeface="+mn-cs"/>
              </a:rPr>
              <a:t>CPU</a:t>
            </a:r>
            <a:r>
              <a:rPr kumimoji="0" lang="zh-CN" altLang="en-US" sz="2000" b="1" i="0" u="none" strike="noStrike" kern="1200" cap="none" spc="0" normalizeH="0" baseline="0" noProof="0" dirty="0">
                <a:ln>
                  <a:noFill/>
                </a:ln>
                <a:solidFill>
                  <a:srgbClr val="FF9933"/>
                </a:solidFill>
                <a:effectLst/>
                <a:uLnTx/>
                <a:uFillTx/>
                <a:latin typeface="+mn-ea"/>
                <a:ea typeface="+mn-ea"/>
                <a:cs typeface="+mn-cs"/>
              </a:rPr>
              <a:t>插座、内存条插座、显卡插座、光驱及硬盘连接器、电源连接器、扩充卡插座</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和</a:t>
            </a:r>
            <a:r>
              <a:rPr kumimoji="0" lang="zh-CN" altLang="en-US" sz="2000" b="1" i="0" u="none" strike="noStrike" kern="1200" cap="none" spc="0" normalizeH="0" baseline="0" noProof="0" dirty="0">
                <a:ln>
                  <a:noFill/>
                </a:ln>
                <a:solidFill>
                  <a:srgbClr val="00B050"/>
                </a:solidFill>
                <a:effectLst/>
                <a:uLnTx/>
                <a:uFillTx/>
                <a:latin typeface="+mn-ea"/>
                <a:ea typeface="+mn-ea"/>
                <a:cs typeface="+mn-cs"/>
              </a:rPr>
              <a:t>若干用于连接外围设备的</a:t>
            </a:r>
            <a:r>
              <a:rPr kumimoji="0" lang="en-US" altLang="zh-CN" sz="2000" b="1" i="0" u="none" strike="noStrike" kern="1200" cap="none" spc="0" normalizeH="0" baseline="0" noProof="0" dirty="0">
                <a:ln>
                  <a:noFill/>
                </a:ln>
                <a:solidFill>
                  <a:srgbClr val="00B050"/>
                </a:solidFill>
                <a:effectLst/>
                <a:uLnTx/>
                <a:uFillTx/>
                <a:latin typeface="+mn-ea"/>
                <a:ea typeface="+mn-ea"/>
                <a:cs typeface="+mn-cs"/>
              </a:rPr>
              <a:t>I/O</a:t>
            </a:r>
            <a:r>
              <a:rPr kumimoji="0" lang="zh-CN" altLang="en-US" sz="2000" b="1" i="0" u="none" strike="noStrike" kern="1200" cap="none" spc="0" normalizeH="0" baseline="0" noProof="0" dirty="0">
                <a:ln>
                  <a:noFill/>
                </a:ln>
                <a:solidFill>
                  <a:srgbClr val="00B050"/>
                </a:solidFill>
                <a:effectLst/>
                <a:uLnTx/>
                <a:uFillTx/>
                <a:latin typeface="+mn-ea"/>
                <a:ea typeface="+mn-ea"/>
                <a:cs typeface="+mn-cs"/>
              </a:rPr>
              <a:t>接口。</a:t>
            </a:r>
            <a:r>
              <a:rPr kumimoji="0" lang="zh-CN" altLang="en-US" sz="2000" b="1" i="0" u="none" strike="noStrike" kern="1200" cap="none" spc="0" normalizeH="0" baseline="0" noProof="0" dirty="0">
                <a:ln>
                  <a:noFill/>
                </a:ln>
                <a:solidFill>
                  <a:srgbClr val="FFFFFF"/>
                </a:solidFill>
                <a:effectLst/>
                <a:uLnTx/>
                <a:uFillTx/>
                <a:latin typeface="+mn-ea"/>
                <a:ea typeface="+mn-ea"/>
                <a:cs typeface="+mn-cs"/>
              </a:rPr>
              <a:t>。</a:t>
            </a:r>
          </a:p>
        </p:txBody>
      </p:sp>
      <p:sp>
        <p:nvSpPr>
          <p:cNvPr id="87046" name="标题 1"/>
          <p:cNvSpPr>
            <a:spLocks noGrp="1"/>
          </p:cNvSpPr>
          <p:nvPr>
            <p:ph type="title"/>
          </p:nvPr>
        </p:nvSpPr>
        <p:spPr>
          <a:xfrm>
            <a:off x="1090613" y="188913"/>
            <a:ext cx="7643812" cy="755650"/>
          </a:xfrm>
        </p:spPr>
        <p:txBody>
          <a:bodyPr vert="horz" wrap="square" lIns="91440" tIns="45720" rIns="91440" bIns="45720" anchor="ctr" anchorCtr="0"/>
          <a:lstStyle/>
          <a:p>
            <a:pPr algn="l"/>
            <a:r>
              <a:rPr lang="en-US" altLang="zh-CN" sz="4000" dirty="0"/>
              <a:t>1.3.1 </a:t>
            </a:r>
            <a:r>
              <a:rPr lang="zh-CN" altLang="en-US" sz="4000" dirty="0"/>
              <a:t>硬件组成</a:t>
            </a:r>
            <a:r>
              <a:rPr lang="en-US" altLang="zh-CN" sz="4000" dirty="0"/>
              <a:t>-</a:t>
            </a:r>
            <a:r>
              <a:rPr lang="zh-CN" altLang="en-US" sz="4000" dirty="0"/>
              <a:t>主板</a:t>
            </a:r>
          </a:p>
        </p:txBody>
      </p:sp>
      <p:sp>
        <p:nvSpPr>
          <p:cNvPr id="2" name="矩形 1"/>
          <p:cNvSpPr/>
          <p:nvPr/>
        </p:nvSpPr>
        <p:spPr>
          <a:xfrm>
            <a:off x="382588" y="2517775"/>
            <a:ext cx="83899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just" defTabSz="914400" rtl="0" eaLnBrk="0" fontAlgn="base" latinLnBrk="0" hangingPunct="0">
              <a:lnSpc>
                <a:spcPct val="13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在组装计算机时，一般先选择主板，通过检查主板提供的硬件端口、数量、级别、类型、兼容性来选择对应的硬件组件，比如，</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USB</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端口级别</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(USB2.0</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3.0</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3.1)</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，核心组件</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的选取也要看主板支持的插槽和功率，只有相互匹配计算机才能正常运行。另外，还需要考虑主板的扩展能力。</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2"/>
          <p:cNvSpPr txBox="1"/>
          <p:nvPr/>
        </p:nvSpPr>
        <p:spPr>
          <a:xfrm>
            <a:off x="179388" y="1452563"/>
            <a:ext cx="4464050" cy="4473575"/>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28600" lvl="0" indent="-228600" algn="just" eaLnBrk="1" hangingPunct="1">
              <a:spcBef>
                <a:spcPts val="600"/>
              </a:spcBef>
              <a:spcAft>
                <a:spcPts val="600"/>
              </a:spcAft>
              <a:buFont typeface="Wingdings" panose="05000000000000000000" pitchFamily="2" charset="2"/>
              <a:buChar char="l"/>
            </a:pPr>
            <a:r>
              <a:rPr lang="zh-CN" altLang="en-US" sz="2000" b="1" dirty="0"/>
              <a:t>主板上的</a:t>
            </a:r>
            <a:r>
              <a:rPr lang="en-US" altLang="zh-CN" sz="2000" b="1" dirty="0"/>
              <a:t>CPU</a:t>
            </a:r>
            <a:r>
              <a:rPr lang="zh-CN" altLang="en-US" sz="2000" b="1" dirty="0"/>
              <a:t>插座和内存条插座分别用来安装</a:t>
            </a:r>
            <a:r>
              <a:rPr lang="en-US" altLang="zh-CN" sz="2000" b="1" dirty="0"/>
              <a:t>CPU</a:t>
            </a:r>
            <a:r>
              <a:rPr lang="zh-CN" altLang="en-US" sz="2000" b="1" dirty="0"/>
              <a:t>芯片和内存条。</a:t>
            </a:r>
          </a:p>
          <a:p>
            <a:pPr marL="228600" lvl="0" indent="-228600" algn="just" eaLnBrk="1" hangingPunct="1">
              <a:spcBef>
                <a:spcPts val="600"/>
              </a:spcBef>
              <a:spcAft>
                <a:spcPts val="600"/>
              </a:spcAft>
              <a:buFont typeface="Wingdings" panose="05000000000000000000" pitchFamily="2" charset="2"/>
              <a:buChar char="l"/>
            </a:pPr>
            <a:r>
              <a:rPr lang="zh-CN" altLang="en-US" sz="2000" b="1" dirty="0"/>
              <a:t>显示卡插座、扩充卡插座（</a:t>
            </a:r>
            <a:r>
              <a:rPr lang="en-US" altLang="zh-CN" sz="2000" b="1" dirty="0"/>
              <a:t>PCI</a:t>
            </a:r>
            <a:r>
              <a:rPr lang="zh-CN" altLang="en-US" sz="2000" b="1" dirty="0"/>
              <a:t>或</a:t>
            </a:r>
            <a:r>
              <a:rPr lang="en-US" altLang="zh-CN" sz="2000" b="1" dirty="0"/>
              <a:t>PCI-E</a:t>
            </a:r>
            <a:r>
              <a:rPr lang="zh-CN" altLang="en-US" sz="2000" b="1" dirty="0"/>
              <a:t>）和</a:t>
            </a:r>
            <a:r>
              <a:rPr lang="en-US" altLang="zh-CN" sz="2000" b="1" dirty="0"/>
              <a:t>I/O</a:t>
            </a:r>
            <a:r>
              <a:rPr lang="zh-CN" altLang="en-US" sz="2000" b="1" dirty="0"/>
              <a:t>接口用于实现</a:t>
            </a:r>
            <a:r>
              <a:rPr lang="en-US" altLang="zh-CN" sz="2000" b="1" dirty="0"/>
              <a:t>PC</a:t>
            </a:r>
            <a:r>
              <a:rPr lang="zh-CN" altLang="en-US" sz="2000" b="1" dirty="0"/>
              <a:t>常用外围设备与主板相连。</a:t>
            </a:r>
          </a:p>
          <a:p>
            <a:pPr marL="228600" lvl="0" indent="-228600" algn="just" eaLnBrk="1" hangingPunct="1">
              <a:spcBef>
                <a:spcPts val="600"/>
              </a:spcBef>
              <a:spcAft>
                <a:spcPts val="600"/>
              </a:spcAft>
              <a:buFont typeface="Wingdings" panose="05000000000000000000" pitchFamily="2" charset="2"/>
              <a:buChar char="l"/>
            </a:pPr>
            <a:r>
              <a:rPr lang="zh-CN" altLang="en-US" sz="2000" b="1" dirty="0"/>
              <a:t>主板上两块特别有用的芯片：</a:t>
            </a:r>
            <a:endParaRPr lang="en-US" altLang="zh-CN" sz="2000" b="1" dirty="0"/>
          </a:p>
          <a:p>
            <a:pPr marL="228600" lvl="0" indent="-228600" algn="just" eaLnBrk="1" hangingPunct="1">
              <a:spcBef>
                <a:spcPts val="600"/>
              </a:spcBef>
              <a:spcAft>
                <a:spcPts val="600"/>
              </a:spcAft>
              <a:buFont typeface="Wingdings" panose="05000000000000000000" pitchFamily="2" charset="2"/>
              <a:buChar char="Ø"/>
            </a:pPr>
            <a:r>
              <a:rPr lang="en-US" altLang="zh-CN" sz="2000" b="1" dirty="0"/>
              <a:t>BIOS</a:t>
            </a:r>
            <a:r>
              <a:rPr lang="zh-CN" altLang="en-US" sz="2000" b="1" dirty="0"/>
              <a:t>芯片：用于长期存放基本输入</a:t>
            </a:r>
            <a:r>
              <a:rPr lang="en-US" altLang="zh-CN" sz="2000" b="1" dirty="0"/>
              <a:t>/</a:t>
            </a:r>
            <a:r>
              <a:rPr lang="zh-CN" altLang="en-US" sz="2000" b="1" dirty="0"/>
              <a:t>输出系统（</a:t>
            </a:r>
            <a:r>
              <a:rPr lang="en-US" altLang="zh-CN" sz="2000" b="1" dirty="0"/>
              <a:t>BIOS</a:t>
            </a:r>
            <a:r>
              <a:rPr lang="zh-CN" altLang="en-US" sz="2000" b="1" dirty="0"/>
              <a:t>）的闪速存储器。</a:t>
            </a:r>
            <a:endParaRPr lang="en-US" altLang="zh-CN" sz="2000" b="1" dirty="0"/>
          </a:p>
          <a:p>
            <a:pPr marL="228600" lvl="0" indent="-228600" algn="just" eaLnBrk="1" hangingPunct="1">
              <a:spcBef>
                <a:spcPts val="600"/>
              </a:spcBef>
              <a:spcAft>
                <a:spcPts val="600"/>
              </a:spcAft>
              <a:buFont typeface="Wingdings" panose="05000000000000000000" pitchFamily="2" charset="2"/>
              <a:buChar char="Ø"/>
            </a:pPr>
            <a:r>
              <a:rPr lang="en-US" altLang="zh-CN" sz="2000" b="1" dirty="0"/>
              <a:t>CMOS</a:t>
            </a:r>
            <a:r>
              <a:rPr lang="zh-CN" altLang="en-US" sz="2000" b="1" dirty="0"/>
              <a:t>存储器：存放着与计算机系统相关的一些参数（即“配置信息”）。</a:t>
            </a:r>
          </a:p>
        </p:txBody>
      </p:sp>
      <p:pic>
        <p:nvPicPr>
          <p:cNvPr id="89091" name="图片 4"/>
          <p:cNvPicPr>
            <a:picLocks noChangeAspect="1"/>
          </p:cNvPicPr>
          <p:nvPr/>
        </p:nvPicPr>
        <p:blipFill>
          <a:blip r:embed="rId3"/>
          <a:stretch>
            <a:fillRect/>
          </a:stretch>
        </p:blipFill>
        <p:spPr>
          <a:xfrm>
            <a:off x="4643438" y="2205038"/>
            <a:ext cx="4370387" cy="2905125"/>
          </a:xfrm>
          <a:prstGeom prst="rect">
            <a:avLst/>
          </a:prstGeom>
          <a:noFill/>
          <a:ln w="9525">
            <a:noFill/>
          </a:ln>
        </p:spPr>
      </p:pic>
      <p:sp>
        <p:nvSpPr>
          <p:cNvPr id="89092" name="标题 1"/>
          <p:cNvSpPr txBox="1"/>
          <p:nvPr/>
        </p:nvSpPr>
        <p:spPr>
          <a:xfrm>
            <a:off x="1090613" y="188913"/>
            <a:ext cx="7643812"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主板</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a:xfrm>
            <a:off x="65088" y="1139825"/>
            <a:ext cx="1584325" cy="693738"/>
          </a:xfrm>
        </p:spPr>
        <p:txBody>
          <a:bodyPr vert="horz" wrap="square" lIns="91440" tIns="45720" rIns="91440" bIns="45720" anchor="ctr" anchorCtr="0"/>
          <a:lstStyle/>
          <a:p>
            <a:r>
              <a:rPr lang="zh-CN" altLang="en-US" sz="2400" b="1" dirty="0"/>
              <a:t>芯片组</a:t>
            </a:r>
          </a:p>
        </p:txBody>
      </p:sp>
      <p:sp>
        <p:nvSpPr>
          <p:cNvPr id="3" name="矩形 2"/>
          <p:cNvSpPr/>
          <p:nvPr/>
        </p:nvSpPr>
        <p:spPr>
          <a:xfrm>
            <a:off x="252413" y="1816100"/>
            <a:ext cx="5729287" cy="19034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342900" algn="just" eaLnBrk="1" hangingPunct="1">
              <a:lnSpc>
                <a:spcPct val="120000"/>
              </a:lnSpc>
              <a:spcBef>
                <a:spcPct val="0"/>
              </a:spcBef>
              <a:buNone/>
            </a:pPr>
            <a:r>
              <a:rPr lang="zh-CN" altLang="en-US" sz="2000" b="1" dirty="0"/>
              <a:t>芯片组是一组共同工作的集成电路“芯片”，构成了主板电路的核心，几乎决定着主板的全部功能。芯片组是</a:t>
            </a:r>
            <a:r>
              <a:rPr lang="en-US" altLang="zh-CN" sz="2000" b="1" dirty="0"/>
              <a:t>PC</a:t>
            </a:r>
            <a:r>
              <a:rPr lang="zh-CN" altLang="en-US" sz="2000" b="1" dirty="0"/>
              <a:t>各组成部分相互连接和通信的枢纽，解决速度不匹配问题。</a:t>
            </a:r>
            <a:endParaRPr lang="en-US" altLang="zh-CN" sz="2000" b="1" dirty="0"/>
          </a:p>
          <a:p>
            <a:pPr marL="0" lvl="0" indent="342900" algn="just" eaLnBrk="1" hangingPunct="1">
              <a:lnSpc>
                <a:spcPct val="120000"/>
              </a:lnSpc>
              <a:spcBef>
                <a:spcPct val="0"/>
              </a:spcBef>
              <a:buNone/>
            </a:pPr>
            <a:r>
              <a:rPr lang="zh-CN" altLang="en-US" sz="2000" b="1" dirty="0"/>
              <a:t>芯片组原先一共有两个主要的芯片：</a:t>
            </a:r>
          </a:p>
        </p:txBody>
      </p:sp>
      <p:sp>
        <p:nvSpPr>
          <p:cNvPr id="91140" name="Rectangle 2"/>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91141" name="Rectangle 4"/>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0" name="内容占位符 2"/>
          <p:cNvSpPr txBox="1"/>
          <p:nvPr/>
        </p:nvSpPr>
        <p:spPr>
          <a:xfrm>
            <a:off x="252413" y="4205288"/>
            <a:ext cx="5729287" cy="2519362"/>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28600" lvl="0" indent="-228600" algn="just" eaLnBrk="1" hangingPunct="1">
              <a:lnSpc>
                <a:spcPct val="120000"/>
              </a:lnSpc>
              <a:spcBef>
                <a:spcPts val="1000"/>
              </a:spcBef>
              <a:buFont typeface="Wingdings" panose="05000000000000000000" pitchFamily="2" charset="2"/>
              <a:buChar char="l"/>
            </a:pPr>
            <a:r>
              <a:rPr lang="zh-CN" altLang="en-US" sz="2000" b="1" dirty="0"/>
              <a:t>北桥芯片：存储控制中心，用于高速连接</a:t>
            </a:r>
            <a:r>
              <a:rPr lang="en-US" altLang="zh-CN" sz="2000" b="1" dirty="0"/>
              <a:t>CPU</a:t>
            </a:r>
            <a:r>
              <a:rPr lang="zh-CN" altLang="en-US" sz="2000" b="1" dirty="0"/>
              <a:t>、内存条、显卡，并与南桥芯片互连。</a:t>
            </a:r>
          </a:p>
          <a:p>
            <a:pPr marL="228600" lvl="0" indent="-228600" algn="just" eaLnBrk="1" hangingPunct="1">
              <a:lnSpc>
                <a:spcPct val="120000"/>
              </a:lnSpc>
              <a:spcBef>
                <a:spcPts val="1000"/>
              </a:spcBef>
              <a:buFont typeface="Wingdings" panose="05000000000000000000" pitchFamily="2" charset="2"/>
              <a:buChar char="l"/>
            </a:pPr>
            <a:r>
              <a:rPr lang="zh-CN" altLang="en-US" sz="2000" b="1" dirty="0"/>
              <a:t>南桥芯片：</a:t>
            </a:r>
            <a:r>
              <a:rPr lang="en-US" altLang="zh-CN" sz="2000" b="1" dirty="0"/>
              <a:t>I/O</a:t>
            </a:r>
            <a:r>
              <a:rPr lang="zh-CN" altLang="en-US" sz="2000" b="1" dirty="0"/>
              <a:t>控制中心，主要与</a:t>
            </a:r>
            <a:r>
              <a:rPr lang="en-US" altLang="zh-CN" sz="2000" b="1" dirty="0"/>
              <a:t>PCI</a:t>
            </a:r>
            <a:r>
              <a:rPr lang="zh-CN" altLang="en-US" sz="2000" b="1" dirty="0"/>
              <a:t>总线插槽、</a:t>
            </a:r>
            <a:r>
              <a:rPr lang="en-US" altLang="zh-CN" sz="2000" b="1" dirty="0"/>
              <a:t>USB</a:t>
            </a:r>
            <a:r>
              <a:rPr lang="zh-CN" altLang="en-US" sz="2000" b="1" dirty="0"/>
              <a:t>接口、硬盘接口、音频解码器、</a:t>
            </a:r>
            <a:r>
              <a:rPr lang="en-US" altLang="zh-CN" sz="2000" b="1" dirty="0"/>
              <a:t>BIOS</a:t>
            </a:r>
            <a:r>
              <a:rPr lang="zh-CN" altLang="en-US" sz="2000" b="1" dirty="0"/>
              <a:t>和</a:t>
            </a:r>
            <a:r>
              <a:rPr lang="en-US" altLang="zh-CN" sz="2000" b="1" dirty="0"/>
              <a:t>CMOS</a:t>
            </a:r>
            <a:r>
              <a:rPr lang="zh-CN" altLang="en-US" sz="2000" b="1" dirty="0"/>
              <a:t>存储器等连接。</a:t>
            </a:r>
          </a:p>
        </p:txBody>
      </p:sp>
      <p:pic>
        <p:nvPicPr>
          <p:cNvPr id="91143" name="Picture 2" descr="img"/>
          <p:cNvPicPr>
            <a:picLocks noChangeAspect="1"/>
          </p:cNvPicPr>
          <p:nvPr/>
        </p:nvPicPr>
        <p:blipFill>
          <a:blip r:embed="rId2"/>
          <a:stretch>
            <a:fillRect/>
          </a:stretch>
        </p:blipFill>
        <p:spPr>
          <a:xfrm>
            <a:off x="6143625" y="1603375"/>
            <a:ext cx="2922588" cy="4289425"/>
          </a:xfrm>
          <a:prstGeom prst="rect">
            <a:avLst/>
          </a:prstGeom>
          <a:noFill/>
          <a:ln w="9525">
            <a:noFill/>
          </a:ln>
        </p:spPr>
      </p:pic>
      <p:sp>
        <p:nvSpPr>
          <p:cNvPr id="91144" name="标题 1"/>
          <p:cNvSpPr txBox="1"/>
          <p:nvPr/>
        </p:nvSpPr>
        <p:spPr>
          <a:xfrm>
            <a:off x="1090613" y="188913"/>
            <a:ext cx="7643812"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主板</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268288" y="1871663"/>
            <a:ext cx="8655050" cy="1512888"/>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base" latinLnBrk="0" hangingPunct="1">
              <a:lnSpc>
                <a:spcPct val="150000"/>
              </a:lnSpc>
              <a:spcBef>
                <a:spcPts val="1000"/>
              </a:spcBef>
              <a:spcAft>
                <a:spcPct val="0"/>
              </a:spcAft>
              <a:buClrTx/>
              <a:buSzTx/>
              <a:buFont typeface="Wingdings" panose="05000000000000000000" pitchFamily="2" charset="2"/>
              <a:buChar char="l"/>
              <a:defRPr/>
            </a:pPr>
            <a:r>
              <a:rPr kumimoji="0" lang="zh-CN" altLang="en-US" sz="1875" b="1" i="0" u="none" strike="noStrike" kern="1200" cap="none" spc="0" normalizeH="0" baseline="0" noProof="0" dirty="0">
                <a:ln>
                  <a:noFill/>
                </a:ln>
                <a:solidFill>
                  <a:schemeClr val="tx1"/>
                </a:solidFill>
                <a:effectLst/>
                <a:uLnTx/>
                <a:uFillTx/>
                <a:latin typeface="+mn-lt"/>
                <a:ea typeface="+mn-ea"/>
                <a:cs typeface="+mn-cs"/>
              </a:rPr>
              <a:t>随着集成电路技术的发展，</a:t>
            </a:r>
            <a:r>
              <a:rPr kumimoji="0" lang="zh-CN" altLang="en-US" sz="1875" b="1" i="0" u="none" strike="noStrike" kern="1200" cap="none" spc="0" normalizeH="0" baseline="0" noProof="0" dirty="0">
                <a:ln>
                  <a:noFill/>
                </a:ln>
                <a:solidFill>
                  <a:srgbClr val="FF0000"/>
                </a:solidFill>
                <a:effectLst/>
                <a:uLnTx/>
                <a:uFillTx/>
                <a:latin typeface="+mn-lt"/>
                <a:ea typeface="+mn-ea"/>
                <a:cs typeface="+mn-cs"/>
              </a:rPr>
              <a:t>北桥芯片的大部分功能集成在</a:t>
            </a:r>
            <a:r>
              <a:rPr kumimoji="0" lang="en-US" altLang="zh-CN" sz="1875" b="1" i="0" u="none" strike="noStrike" kern="1200" cap="none" spc="0" normalizeH="0" baseline="0" noProof="0" dirty="0">
                <a:ln>
                  <a:noFill/>
                </a:ln>
                <a:solidFill>
                  <a:srgbClr val="FF0000"/>
                </a:solidFill>
                <a:effectLst/>
                <a:uLnTx/>
                <a:uFillTx/>
                <a:latin typeface="+mn-lt"/>
                <a:ea typeface="+mn-ea"/>
                <a:cs typeface="+mn-cs"/>
              </a:rPr>
              <a:t>CPU</a:t>
            </a:r>
            <a:r>
              <a:rPr kumimoji="0" lang="zh-CN" altLang="en-US" sz="1875" b="1" i="0" u="none" strike="noStrike" kern="1200" cap="none" spc="0" normalizeH="0" baseline="0" noProof="0" dirty="0">
                <a:ln>
                  <a:noFill/>
                </a:ln>
                <a:solidFill>
                  <a:srgbClr val="FF0000"/>
                </a:solidFill>
                <a:effectLst/>
                <a:uLnTx/>
                <a:uFillTx/>
                <a:latin typeface="+mn-lt"/>
                <a:ea typeface="+mn-ea"/>
                <a:cs typeface="+mn-cs"/>
              </a:rPr>
              <a:t>芯片中</a:t>
            </a:r>
            <a:r>
              <a:rPr kumimoji="0" lang="zh-CN" altLang="en-US" sz="1875" b="1" i="0" u="none" strike="noStrike" kern="1200" cap="none" spc="0" normalizeH="0" baseline="0" noProof="0" dirty="0">
                <a:ln>
                  <a:noFill/>
                </a:ln>
                <a:solidFill>
                  <a:schemeClr val="tx1"/>
                </a:solidFill>
                <a:effectLst/>
                <a:uLnTx/>
                <a:uFillTx/>
                <a:latin typeface="+mn-lt"/>
                <a:ea typeface="+mn-ea"/>
                <a:cs typeface="+mn-cs"/>
              </a:rPr>
              <a:t>，其他功能则合并到南桥芯片，所以现在只需</a:t>
            </a:r>
            <a:r>
              <a:rPr kumimoji="0" lang="en-US" altLang="zh-CN" sz="1875" b="1" i="0" u="none" strike="noStrike" kern="1200" cap="none" spc="0" normalizeH="0" baseline="0" noProof="0" dirty="0">
                <a:ln>
                  <a:noFill/>
                </a:ln>
                <a:solidFill>
                  <a:schemeClr val="tx1"/>
                </a:solidFill>
                <a:effectLst/>
                <a:uLnTx/>
                <a:uFillTx/>
                <a:latin typeface="+mn-lt"/>
                <a:ea typeface="+mn-ea"/>
                <a:cs typeface="+mn-cs"/>
              </a:rPr>
              <a:t>1</a:t>
            </a:r>
            <a:r>
              <a:rPr kumimoji="0" lang="zh-CN" altLang="en-US" sz="1875" b="1" i="0" u="none" strike="noStrike" kern="1200" cap="none" spc="0" normalizeH="0" baseline="0" noProof="0" dirty="0">
                <a:ln>
                  <a:noFill/>
                </a:ln>
                <a:solidFill>
                  <a:schemeClr val="tx1"/>
                </a:solidFill>
                <a:effectLst/>
                <a:uLnTx/>
                <a:uFillTx/>
                <a:latin typeface="+mn-lt"/>
                <a:ea typeface="+mn-ea"/>
                <a:cs typeface="+mn-cs"/>
              </a:rPr>
              <a:t>块芯片（称为单芯片芯片组）就能完成系统所有硬件的连接，目前流行的</a:t>
            </a:r>
            <a:r>
              <a:rPr kumimoji="0" lang="en-US" altLang="zh-CN" sz="1875" b="1" i="0" u="none" strike="noStrike" kern="1200" cap="none" spc="0" normalizeH="0" baseline="0" noProof="0" dirty="0">
                <a:ln>
                  <a:noFill/>
                </a:ln>
                <a:solidFill>
                  <a:schemeClr val="tx1"/>
                </a:solidFill>
                <a:effectLst/>
                <a:uLnTx/>
                <a:uFillTx/>
                <a:latin typeface="+mn-lt"/>
                <a:ea typeface="+mn-ea"/>
                <a:cs typeface="+mn-cs"/>
              </a:rPr>
              <a:t>Core i9/i7/i5/i3</a:t>
            </a:r>
            <a:r>
              <a:rPr kumimoji="0" lang="zh-CN" altLang="en-US" sz="1875" b="1" i="0" u="none" strike="noStrike" kern="1200" cap="none" spc="0" normalizeH="0" baseline="0" noProof="0" dirty="0">
                <a:ln>
                  <a:noFill/>
                </a:ln>
                <a:solidFill>
                  <a:schemeClr val="tx1"/>
                </a:solidFill>
                <a:effectLst/>
                <a:uLnTx/>
                <a:uFillTx/>
                <a:latin typeface="+mn-lt"/>
                <a:ea typeface="+mn-ea"/>
                <a:cs typeface="+mn-cs"/>
              </a:rPr>
              <a:t>、赛扬、奔腾等</a:t>
            </a:r>
            <a:r>
              <a:rPr kumimoji="0" lang="en-US" altLang="zh-CN" sz="1875" b="1" i="0" u="none" strike="noStrike" kern="1200" cap="none" spc="0" normalizeH="0" baseline="0" noProof="0" dirty="0">
                <a:ln>
                  <a:noFill/>
                </a:ln>
                <a:solidFill>
                  <a:schemeClr val="tx1"/>
                </a:solidFill>
                <a:effectLst/>
                <a:uLnTx/>
                <a:uFillTx/>
                <a:latin typeface="+mn-lt"/>
                <a:ea typeface="+mn-ea"/>
                <a:cs typeface="+mn-cs"/>
              </a:rPr>
              <a:t>CPU</a:t>
            </a:r>
            <a:r>
              <a:rPr kumimoji="0" lang="zh-CN" altLang="en-US" sz="1875" b="1" i="0" u="none" strike="noStrike" kern="1200" cap="none" spc="0" normalizeH="0" baseline="0" noProof="0" dirty="0">
                <a:ln>
                  <a:noFill/>
                </a:ln>
                <a:solidFill>
                  <a:schemeClr val="tx1"/>
                </a:solidFill>
                <a:effectLst/>
                <a:uLnTx/>
                <a:uFillTx/>
                <a:latin typeface="+mn-lt"/>
                <a:ea typeface="+mn-ea"/>
                <a:cs typeface="+mn-cs"/>
              </a:rPr>
              <a:t>芯片都是如此。</a:t>
            </a:r>
          </a:p>
        </p:txBody>
      </p:sp>
      <p:pic>
        <p:nvPicPr>
          <p:cNvPr id="94211" name="Picture 2" descr="img"/>
          <p:cNvPicPr>
            <a:picLocks noChangeAspect="1"/>
          </p:cNvPicPr>
          <p:nvPr/>
        </p:nvPicPr>
        <p:blipFill>
          <a:blip r:embed="rId2"/>
          <a:srcRect l="2892" r="5809"/>
          <a:stretch>
            <a:fillRect/>
          </a:stretch>
        </p:blipFill>
        <p:spPr>
          <a:xfrm>
            <a:off x="5076825" y="3530600"/>
            <a:ext cx="3776663" cy="2706688"/>
          </a:xfrm>
          <a:prstGeom prst="rect">
            <a:avLst/>
          </a:prstGeom>
          <a:noFill/>
          <a:ln w="9525">
            <a:noFill/>
          </a:ln>
        </p:spPr>
      </p:pic>
      <p:sp>
        <p:nvSpPr>
          <p:cNvPr id="94212" name="标题 1"/>
          <p:cNvSpPr>
            <a:spLocks noGrp="1"/>
          </p:cNvSpPr>
          <p:nvPr>
            <p:ph type="title"/>
          </p:nvPr>
        </p:nvSpPr>
        <p:spPr>
          <a:xfrm>
            <a:off x="0" y="1233488"/>
            <a:ext cx="3168650" cy="539750"/>
          </a:xfrm>
        </p:spPr>
        <p:txBody>
          <a:bodyPr vert="horz" wrap="square" lIns="91440" tIns="45720" rIns="91440" bIns="45720" anchor="ctr" anchorCtr="0"/>
          <a:lstStyle/>
          <a:p>
            <a:r>
              <a:rPr lang="zh-CN" altLang="en-US" sz="2400" b="1" dirty="0"/>
              <a:t>芯片组的两点说明</a:t>
            </a:r>
          </a:p>
        </p:txBody>
      </p:sp>
      <p:sp>
        <p:nvSpPr>
          <p:cNvPr id="94213" name="Rectangle 2"/>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94214" name="Rectangle 4"/>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4" name="矩形 3"/>
          <p:cNvSpPr/>
          <p:nvPr/>
        </p:nvSpPr>
        <p:spPr>
          <a:xfrm>
            <a:off x="322263" y="4221163"/>
            <a:ext cx="4695825" cy="1335088"/>
          </a:xfrm>
          <a:prstGeom prst="rect">
            <a:avLst/>
          </a:prstGeom>
        </p:spPr>
        <p:txBody>
          <a:bodyPr>
            <a:spAutoFit/>
          </a:bodyPr>
          <a:lstStyle/>
          <a:p>
            <a:pPr marL="0" marR="0" lvl="0" indent="0" algn="just"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87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有什么样的功能和速度的</a:t>
            </a:r>
            <a:r>
              <a:rPr kumimoji="0" lang="en-US" altLang="zh-CN" sz="187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CPU</a:t>
            </a:r>
            <a:r>
              <a:rPr kumimoji="0" lang="zh-CN" altLang="en-US" sz="187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，就需要使用什么样的芯片组。芯片组与</a:t>
            </a:r>
            <a:r>
              <a:rPr kumimoji="0" lang="en-US" altLang="zh-CN" sz="187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CPU</a:t>
            </a:r>
            <a:r>
              <a:rPr kumimoji="0" lang="zh-CN" altLang="en-US" sz="187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芯片及外围设备是配套和同步发展的。</a:t>
            </a:r>
          </a:p>
        </p:txBody>
      </p:sp>
      <p:sp>
        <p:nvSpPr>
          <p:cNvPr id="94216" name="标题 1"/>
          <p:cNvSpPr txBox="1"/>
          <p:nvPr/>
        </p:nvSpPr>
        <p:spPr>
          <a:xfrm>
            <a:off x="1090613" y="188913"/>
            <a:ext cx="7643812"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主板</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p:cNvSpPr>
            <a:spLocks noGrp="1"/>
          </p:cNvSpPr>
          <p:nvPr>
            <p:ph idx="1"/>
          </p:nvPr>
        </p:nvSpPr>
        <p:spPr>
          <a:xfrm>
            <a:off x="250825" y="1397000"/>
            <a:ext cx="8424863" cy="2971800"/>
          </a:xfrm>
        </p:spPr>
        <p:txBody>
          <a:bodyPr vert="horz" wrap="square" lIns="91440" tIns="45720" rIns="91440" bIns="45720" anchor="t" anchorCtr="0"/>
          <a:lstStyle/>
          <a:p>
            <a:pPr algn="just">
              <a:lnSpc>
                <a:spcPct val="120000"/>
              </a:lnSpc>
              <a:spcBef>
                <a:spcPts val="600"/>
              </a:spcBef>
              <a:spcAft>
                <a:spcPts val="600"/>
              </a:spcAft>
              <a:buClr>
                <a:srgbClr val="C00000"/>
              </a:buClr>
              <a:buFont typeface="Wingdings" panose="05000000000000000000" pitchFamily="2" charset="2"/>
              <a:buChar char="u"/>
            </a:pPr>
            <a:r>
              <a:rPr lang="zh-CN" altLang="en-US" sz="2200" b="1" dirty="0"/>
              <a:t>总线（</a:t>
            </a:r>
            <a:r>
              <a:rPr lang="en-US" altLang="zh-CN" sz="2200" b="1" dirty="0"/>
              <a:t>Bus</a:t>
            </a:r>
            <a:r>
              <a:rPr lang="zh-CN" altLang="en-US" sz="2200" b="1" dirty="0"/>
              <a:t>）是用于在</a:t>
            </a:r>
            <a:r>
              <a:rPr lang="en-US" altLang="zh-CN" sz="2200" b="1" dirty="0"/>
              <a:t>CPU</a:t>
            </a:r>
            <a:r>
              <a:rPr lang="zh-CN" altLang="en-US" sz="2200" b="1" dirty="0"/>
              <a:t>、内存储器、外存储器和各种输入</a:t>
            </a:r>
            <a:r>
              <a:rPr lang="en-US" altLang="zh-CN" sz="2200" b="1" dirty="0"/>
              <a:t>/</a:t>
            </a:r>
            <a:r>
              <a:rPr lang="zh-CN" altLang="en-US" sz="2200" b="1" dirty="0"/>
              <a:t>输出设备等各个部件之间传输信息并协调它们工作的一种部件，由传输线和控制电路组成。</a:t>
            </a:r>
            <a:endParaRPr lang="en-US" altLang="zh-CN" sz="2200" b="1" dirty="0"/>
          </a:p>
          <a:p>
            <a:pPr algn="just">
              <a:lnSpc>
                <a:spcPct val="120000"/>
              </a:lnSpc>
              <a:spcBef>
                <a:spcPts val="600"/>
              </a:spcBef>
              <a:spcAft>
                <a:spcPts val="600"/>
              </a:spcAft>
              <a:buClr>
                <a:srgbClr val="C00000"/>
              </a:buClr>
              <a:buFont typeface="Wingdings" panose="05000000000000000000" pitchFamily="2" charset="2"/>
              <a:buChar char="u"/>
            </a:pPr>
            <a:r>
              <a:rPr lang="zh-CN" altLang="en-US" sz="2200" b="1" dirty="0"/>
              <a:t>总线是一种内部结构，主机的各个部件通过总线相连接，外部设备通过相应的接口电路再与系统总线相连接，从而形成了计算机硬件系统。</a:t>
            </a:r>
            <a:endParaRPr lang="en-US" altLang="zh-CN" sz="2200" b="1" dirty="0"/>
          </a:p>
        </p:txBody>
      </p:sp>
      <p:sp>
        <p:nvSpPr>
          <p:cNvPr id="95235" name="标题 1"/>
          <p:cNvSpPr txBox="1"/>
          <p:nvPr/>
        </p:nvSpPr>
        <p:spPr>
          <a:xfrm>
            <a:off x="827088" y="188913"/>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总线</a:t>
            </a:r>
          </a:p>
        </p:txBody>
      </p:sp>
      <p:pic>
        <p:nvPicPr>
          <p:cNvPr id="95236" name="图片 4"/>
          <p:cNvPicPr>
            <a:picLocks noChangeAspect="1"/>
          </p:cNvPicPr>
          <p:nvPr/>
        </p:nvPicPr>
        <p:blipFill>
          <a:blip r:embed="rId2"/>
          <a:stretch>
            <a:fillRect/>
          </a:stretch>
        </p:blipFill>
        <p:spPr>
          <a:xfrm>
            <a:off x="2411413" y="4365625"/>
            <a:ext cx="4356100" cy="2055813"/>
          </a:xfrm>
          <a:prstGeom prst="rect">
            <a:avLst/>
          </a:prstGeom>
          <a:noFill/>
          <a:ln w="9525">
            <a:noFill/>
          </a:ln>
        </p:spPr>
      </p:pic>
      <p:sp>
        <p:nvSpPr>
          <p:cNvPr id="95237" name="文本框 1"/>
          <p:cNvSpPr txBox="1"/>
          <p:nvPr/>
        </p:nvSpPr>
        <p:spPr>
          <a:xfrm>
            <a:off x="5148263" y="4076700"/>
            <a:ext cx="1944687"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1800" b="1" dirty="0">
                <a:solidFill>
                  <a:srgbClr val="00642D"/>
                </a:solidFill>
              </a:rPr>
              <a:t>系统总线</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10"/>
          <p:cNvGrpSpPr/>
          <p:nvPr/>
        </p:nvGrpSpPr>
        <p:grpSpPr>
          <a:xfrm>
            <a:off x="1978025" y="2835275"/>
            <a:ext cx="5499100" cy="1187450"/>
            <a:chOff x="3302828" y="2877584"/>
            <a:chExt cx="7332041" cy="1585086"/>
          </a:xfrm>
        </p:grpSpPr>
        <p:grpSp>
          <p:nvGrpSpPr>
            <p:cNvPr id="11267" name="Group 3"/>
            <p:cNvGrpSpPr/>
            <p:nvPr/>
          </p:nvGrpSpPr>
          <p:grpSpPr>
            <a:xfrm>
              <a:off x="3302828" y="2877584"/>
              <a:ext cx="7332041" cy="1585086"/>
              <a:chOff x="1267" y="2532"/>
              <a:chExt cx="3185" cy="582"/>
            </a:xfrm>
          </p:grpSpPr>
          <p:sp>
            <p:nvSpPr>
              <p:cNvPr id="7" name="AutoShape 4"/>
              <p:cNvSpPr>
                <a:spLocks noChangeArrowheads="1"/>
              </p:cNvSpPr>
              <p:nvPr/>
            </p:nvSpPr>
            <p:spPr bwMode="gray">
              <a:xfrm>
                <a:off x="1267" y="2532"/>
                <a:ext cx="3185" cy="582"/>
              </a:xfrm>
              <a:prstGeom prst="roundRect">
                <a:avLst>
                  <a:gd name="adj" fmla="val 16667"/>
                </a:avLst>
              </a:prstGeom>
              <a:gradFill rotWithShape="1">
                <a:gsLst>
                  <a:gs pos="0">
                    <a:srgbClr val="0000FF"/>
                  </a:gs>
                  <a:gs pos="100000">
                    <a:srgbClr val="0000FF">
                      <a:gamma/>
                      <a:shade val="66275"/>
                      <a:invGamma/>
                    </a:srgbClr>
                  </a:gs>
                </a:gsLst>
                <a:lin ang="0" scaled="1"/>
              </a:gradFill>
              <a:ln w="9525">
                <a:noFill/>
                <a:round/>
              </a:ln>
              <a:effectLst/>
              <a:scene3d>
                <a:camera prst="legacyPerspectiveBottom"/>
                <a:lightRig rig="legacyNormal3" dir="r"/>
              </a:scene3d>
              <a:sp3d extrusionH="430200" prstMaterial="legacyMatte">
                <a:bevelT w="13500" h="13500" prst="angle"/>
                <a:bevelB w="13500" h="13500" prst="angle"/>
                <a:extrusionClr>
                  <a:srgbClr val="0000FF"/>
                </a:extrusionClr>
              </a:sp3d>
            </p:spPr>
            <p:txBody>
              <a:bodyPr wrap="none" anchor="ctr">
                <a:flatTx/>
              </a:body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 name="Line 5"/>
              <p:cNvSpPr>
                <a:spLocks noChangeShapeType="1"/>
              </p:cNvSpPr>
              <p:nvPr/>
            </p:nvSpPr>
            <p:spPr bwMode="gray">
              <a:xfrm>
                <a:off x="1412" y="3111"/>
                <a:ext cx="2950" cy="0"/>
              </a:xfrm>
              <a:prstGeom prst="line">
                <a:avLst/>
              </a:prstGeom>
              <a:noFill/>
              <a:ln w="3175">
                <a:solidFill>
                  <a:srgbClr val="FFFFFF">
                    <a:alpha val="14999"/>
                  </a:srgbClr>
                </a:solidFill>
                <a:round/>
              </a:ln>
              <a:effectLst/>
            </p:spPr>
            <p:txBody>
              <a:body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 name="Line 6"/>
              <p:cNvSpPr>
                <a:spLocks noChangeShapeType="1"/>
              </p:cNvSpPr>
              <p:nvPr/>
            </p:nvSpPr>
            <p:spPr bwMode="gray">
              <a:xfrm>
                <a:off x="1418" y="2532"/>
                <a:ext cx="2951" cy="0"/>
              </a:xfrm>
              <a:prstGeom prst="line">
                <a:avLst/>
              </a:prstGeom>
              <a:noFill/>
              <a:ln w="3175">
                <a:solidFill>
                  <a:srgbClr val="FFFFFF">
                    <a:alpha val="25000"/>
                  </a:srgbClr>
                </a:solidFill>
                <a:round/>
              </a:ln>
              <a:effectLst/>
            </p:spPr>
            <p:txBody>
              <a:body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11268" name="矩形 9"/>
            <p:cNvSpPr/>
            <p:nvPr/>
          </p:nvSpPr>
          <p:spPr>
            <a:xfrm>
              <a:off x="3749440" y="3161543"/>
              <a:ext cx="6792297" cy="10468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zh-CN" sz="4500" dirty="0">
                  <a:solidFill>
                    <a:srgbClr val="FFFF00"/>
                  </a:solidFill>
                  <a:latin typeface="等线" panose="02010600030101010101" pitchFamily="2" charset="-122"/>
                  <a:ea typeface="黑体" panose="02010609060101010101" pitchFamily="49" charset="-122"/>
                </a:rPr>
                <a:t>第</a:t>
              </a:r>
              <a:r>
                <a:rPr lang="en-US" altLang="zh-CN" sz="4500" dirty="0">
                  <a:solidFill>
                    <a:srgbClr val="FFFF00"/>
                  </a:solidFill>
                  <a:latin typeface="等线" panose="02010600030101010101" pitchFamily="2" charset="-122"/>
                  <a:ea typeface="黑体" panose="02010609060101010101" pitchFamily="49" charset="-122"/>
                </a:rPr>
                <a:t>1</a:t>
              </a:r>
              <a:r>
                <a:rPr lang="zh-CN" altLang="zh-CN" sz="4500" dirty="0">
                  <a:solidFill>
                    <a:srgbClr val="FFFF00"/>
                  </a:solidFill>
                  <a:latin typeface="等线" panose="02010600030101010101" pitchFamily="2" charset="-122"/>
                  <a:ea typeface="黑体" panose="02010609060101010101" pitchFamily="49" charset="-122"/>
                </a:rPr>
                <a:t>章 认识计算机</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图片 3"/>
          <p:cNvPicPr>
            <a:picLocks noChangeAspect="1"/>
          </p:cNvPicPr>
          <p:nvPr/>
        </p:nvPicPr>
        <p:blipFill>
          <a:blip r:embed="rId2"/>
          <a:srcRect l="18315" t="42935" r="40260" b="31242"/>
          <a:stretch>
            <a:fillRect/>
          </a:stretch>
        </p:blipFill>
        <p:spPr>
          <a:xfrm>
            <a:off x="3648075" y="1371600"/>
            <a:ext cx="4905375" cy="1084263"/>
          </a:xfrm>
          <a:prstGeom prst="rect">
            <a:avLst/>
          </a:prstGeom>
          <a:noFill/>
          <a:ln w="9525">
            <a:noFill/>
          </a:ln>
        </p:spPr>
      </p:pic>
      <p:sp>
        <p:nvSpPr>
          <p:cNvPr id="97283" name="矩形 9"/>
          <p:cNvSpPr/>
          <p:nvPr/>
        </p:nvSpPr>
        <p:spPr>
          <a:xfrm>
            <a:off x="395288" y="1360488"/>
            <a:ext cx="2808287" cy="831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t>系统总线依据传输的信息种类</a:t>
            </a:r>
          </a:p>
        </p:txBody>
      </p:sp>
      <p:sp>
        <p:nvSpPr>
          <p:cNvPr id="11" name="任意多边形 24"/>
          <p:cNvSpPr/>
          <p:nvPr/>
        </p:nvSpPr>
        <p:spPr>
          <a:xfrm flipV="1">
            <a:off x="1069562" y="4143014"/>
            <a:ext cx="649772" cy="194915"/>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cap="flat" cmpd="sng" algn="ctr">
            <a:solidFill>
              <a:sysClr val="windowText" lastClr="000000">
                <a:lumMod val="65000"/>
                <a:lumOff val="35000"/>
                <a:alpha val="50000"/>
              </a:sysClr>
            </a:solidFill>
            <a:prstDash val="solid"/>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ysClr val="window" lastClr="FFFFFF"/>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Arial" panose="020B0604020202020204" pitchFamily="34" charset="0"/>
              <a:buNone/>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
          <p:cNvSpPr/>
          <p:nvPr/>
        </p:nvSpPr>
        <p:spPr bwMode="auto">
          <a:xfrm>
            <a:off x="2677962" y="4934816"/>
            <a:ext cx="5854478" cy="1546365"/>
          </a:xfrm>
          <a:prstGeom prst="roundRect">
            <a:avLst>
              <a:gd name="adj" fmla="val 9992"/>
            </a:avLst>
          </a:prstGeom>
          <a:solidFill>
            <a:sysClr val="window" lastClr="FFFFFF">
              <a:alpha val="60000"/>
            </a:sysClr>
          </a:soli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ysClr val="window" lastClr="FFFFFF"/>
            </a:contourClr>
          </a:sp3d>
        </p:spPr>
        <p:txBody>
          <a:bodyPr anchor="ctr"/>
          <a:lstStyle/>
          <a:p>
            <a:pPr marL="0" marR="0" lvl="2"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tabLst>
                <a:tab pos="102235" algn="l"/>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圆角矩形 2"/>
          <p:cNvSpPr/>
          <p:nvPr/>
        </p:nvSpPr>
        <p:spPr bwMode="auto">
          <a:xfrm>
            <a:off x="2674274" y="3727155"/>
            <a:ext cx="5854478" cy="1019114"/>
          </a:xfrm>
          <a:prstGeom prst="roundRect">
            <a:avLst>
              <a:gd name="adj" fmla="val 9992"/>
            </a:avLst>
          </a:prstGeom>
          <a:solidFill>
            <a:sysClr val="window" lastClr="FFFFFF">
              <a:alpha val="60000"/>
            </a:sysClr>
          </a:soli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ysClr val="window" lastClr="FFFFFF"/>
            </a:contourClr>
          </a:sp3d>
        </p:spPr>
        <p:txBody>
          <a:bodyPr anchor="ctr"/>
          <a:lstStyle/>
          <a:p>
            <a:pPr marL="0" marR="0" lvl="2"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tabLst>
                <a:tab pos="102235" algn="l"/>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3"/>
          <p:cNvSpPr/>
          <p:nvPr/>
        </p:nvSpPr>
        <p:spPr bwMode="auto">
          <a:xfrm>
            <a:off x="2699071" y="2794481"/>
            <a:ext cx="5854478" cy="782606"/>
          </a:xfrm>
          <a:prstGeom prst="roundRect">
            <a:avLst>
              <a:gd name="adj" fmla="val 9992"/>
            </a:avLst>
          </a:prstGeom>
          <a:solidFill>
            <a:sysClr val="window" lastClr="FFFFFF">
              <a:alpha val="60000"/>
            </a:sysClr>
          </a:soli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ysClr val="window" lastClr="FFFFFF"/>
            </a:contourClr>
          </a:sp3d>
        </p:spPr>
        <p:txBody>
          <a:bodyPr anchor="ctr"/>
          <a:lstStyle/>
          <a:p>
            <a:pPr marL="0" marR="0" lvl="2"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tabLst>
                <a:tab pos="102235" algn="l"/>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7288" name="TextBox 32"/>
          <p:cNvSpPr txBox="1"/>
          <p:nvPr/>
        </p:nvSpPr>
        <p:spPr>
          <a:xfrm>
            <a:off x="2951163" y="2809875"/>
            <a:ext cx="5576887" cy="7223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ts val="600"/>
              </a:spcBef>
              <a:buNone/>
            </a:pPr>
            <a:r>
              <a:rPr lang="zh-CN" altLang="en-US" sz="1800" b="1" dirty="0">
                <a:latin typeface="宋体" panose="02010600030101010101" pitchFamily="2" charset="-122"/>
              </a:rPr>
              <a:t>地址总线</a:t>
            </a:r>
            <a:r>
              <a:rPr lang="en-US" altLang="zh-CN" sz="1800" b="1" dirty="0">
                <a:latin typeface="宋体" panose="02010600030101010101" pitchFamily="2" charset="-122"/>
              </a:rPr>
              <a:t>AB</a:t>
            </a:r>
            <a:r>
              <a:rPr lang="zh-CN" altLang="en-US" sz="1800" b="1" dirty="0">
                <a:latin typeface="宋体" panose="02010600030101010101" pitchFamily="2" charset="-122"/>
              </a:rPr>
              <a:t>：用于传送</a:t>
            </a:r>
            <a:r>
              <a:rPr lang="zh-CN" altLang="en-US" sz="1800" b="1" dirty="0">
                <a:solidFill>
                  <a:srgbClr val="000000"/>
                </a:solidFill>
                <a:latin typeface="宋体" panose="02010600030101010101" pitchFamily="2" charset="-122"/>
              </a:rPr>
              <a:t>地址信息；</a:t>
            </a:r>
            <a:endParaRPr lang="en-US" altLang="zh-CN" sz="1800" b="1" dirty="0">
              <a:solidFill>
                <a:srgbClr val="000000"/>
              </a:solidFill>
              <a:latin typeface="宋体" panose="02010600030101010101" pitchFamily="2" charset="-122"/>
            </a:endParaRPr>
          </a:p>
          <a:p>
            <a:pPr marL="0" lvl="0" indent="0" algn="just" eaLnBrk="1" hangingPunct="1">
              <a:spcBef>
                <a:spcPts val="600"/>
              </a:spcBef>
              <a:buNone/>
            </a:pPr>
            <a:r>
              <a:rPr lang="zh-CN" altLang="en-US" sz="1800" b="1" dirty="0">
                <a:solidFill>
                  <a:srgbClr val="000000"/>
                </a:solidFill>
                <a:latin typeface="宋体" panose="02010600030101010101" pitchFamily="2" charset="-122"/>
              </a:rPr>
              <a:t>单向：只能从</a:t>
            </a:r>
            <a:r>
              <a:rPr lang="en-US" altLang="zh-CN" sz="1800" b="1" dirty="0">
                <a:solidFill>
                  <a:srgbClr val="000000"/>
                </a:solidFill>
                <a:latin typeface="宋体" panose="02010600030101010101" pitchFamily="2" charset="-122"/>
              </a:rPr>
              <a:t>CPU</a:t>
            </a:r>
            <a:r>
              <a:rPr lang="zh-CN" altLang="en-US" sz="1800" b="1" dirty="0">
                <a:solidFill>
                  <a:srgbClr val="000000"/>
                </a:solidFill>
                <a:latin typeface="宋体" panose="02010600030101010101" pitchFamily="2" charset="-122"/>
              </a:rPr>
              <a:t>传向存储器或</a:t>
            </a:r>
            <a:r>
              <a:rPr lang="en-US" altLang="zh-CN" sz="1800" b="1" dirty="0">
                <a:solidFill>
                  <a:srgbClr val="000000"/>
                </a:solidFill>
                <a:latin typeface="宋体" panose="02010600030101010101" pitchFamily="2" charset="-122"/>
              </a:rPr>
              <a:t>I/O</a:t>
            </a:r>
            <a:r>
              <a:rPr lang="zh-CN" altLang="en-US" sz="1800" b="1" dirty="0">
                <a:solidFill>
                  <a:srgbClr val="000000"/>
                </a:solidFill>
                <a:latin typeface="宋体" panose="02010600030101010101" pitchFamily="2" charset="-122"/>
              </a:rPr>
              <a:t>端口。</a:t>
            </a:r>
          </a:p>
        </p:txBody>
      </p:sp>
      <p:sp>
        <p:nvSpPr>
          <p:cNvPr id="16" name="五边形 5"/>
          <p:cNvSpPr/>
          <p:nvPr/>
        </p:nvSpPr>
        <p:spPr bwMode="auto">
          <a:xfrm>
            <a:off x="1747466" y="3019612"/>
            <a:ext cx="1245984" cy="394409"/>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290" name="TextBox 22"/>
          <p:cNvSpPr txBox="1"/>
          <p:nvPr/>
        </p:nvSpPr>
        <p:spPr>
          <a:xfrm>
            <a:off x="1804988" y="3028950"/>
            <a:ext cx="1189037"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rgbClr val="FFFFFF"/>
                </a:solidFill>
                <a:latin typeface="微软雅黑" panose="020B0503020204020204" pitchFamily="34" charset="-122"/>
                <a:ea typeface="微软雅黑" panose="020B0503020204020204" pitchFamily="34" charset="-122"/>
              </a:rPr>
              <a:t>地址总线</a:t>
            </a:r>
          </a:p>
        </p:txBody>
      </p:sp>
      <p:sp>
        <p:nvSpPr>
          <p:cNvPr id="18" name="五边形 7"/>
          <p:cNvSpPr/>
          <p:nvPr/>
        </p:nvSpPr>
        <p:spPr bwMode="auto">
          <a:xfrm>
            <a:off x="1747467" y="4162074"/>
            <a:ext cx="1245984" cy="394409"/>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292" name="TextBox 22"/>
          <p:cNvSpPr txBox="1"/>
          <p:nvPr/>
        </p:nvSpPr>
        <p:spPr>
          <a:xfrm>
            <a:off x="1804988" y="4184650"/>
            <a:ext cx="1109662"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rgbClr val="FFFFFF"/>
                </a:solidFill>
                <a:latin typeface="微软雅黑" panose="020B0503020204020204" pitchFamily="34" charset="-122"/>
                <a:ea typeface="微软雅黑" panose="020B0503020204020204" pitchFamily="34" charset="-122"/>
              </a:rPr>
              <a:t>数据总线</a:t>
            </a:r>
          </a:p>
        </p:txBody>
      </p:sp>
      <p:sp>
        <p:nvSpPr>
          <p:cNvPr id="20" name="五边形 9"/>
          <p:cNvSpPr/>
          <p:nvPr/>
        </p:nvSpPr>
        <p:spPr bwMode="auto">
          <a:xfrm>
            <a:off x="1692149" y="5173706"/>
            <a:ext cx="1245984" cy="394409"/>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294" name="TextBox 22"/>
          <p:cNvSpPr txBox="1"/>
          <p:nvPr/>
        </p:nvSpPr>
        <p:spPr>
          <a:xfrm>
            <a:off x="1749425" y="5183188"/>
            <a:ext cx="1189038"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rgbClr val="FFFFFF"/>
                </a:solidFill>
                <a:latin typeface="微软雅黑" panose="020B0503020204020204" pitchFamily="34" charset="-122"/>
                <a:ea typeface="微软雅黑" panose="020B0503020204020204" pitchFamily="34" charset="-122"/>
              </a:rPr>
              <a:t>控制总线</a:t>
            </a:r>
          </a:p>
        </p:txBody>
      </p:sp>
      <p:sp>
        <p:nvSpPr>
          <p:cNvPr id="95247" name="TextBox 32"/>
          <p:cNvSpPr txBox="1"/>
          <p:nvPr/>
        </p:nvSpPr>
        <p:spPr>
          <a:xfrm>
            <a:off x="2938463" y="3778250"/>
            <a:ext cx="5589587" cy="1000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ts val="600"/>
              </a:spcBef>
              <a:buNone/>
            </a:pPr>
            <a:r>
              <a:rPr lang="zh-CN" altLang="en-US" sz="1800" b="1" dirty="0">
                <a:latin typeface="宋体" panose="02010600030101010101" pitchFamily="2" charset="-122"/>
              </a:rPr>
              <a:t>数据总线</a:t>
            </a:r>
            <a:r>
              <a:rPr lang="en-US" altLang="zh-CN" sz="1800" b="1" dirty="0">
                <a:latin typeface="宋体" panose="02010600030101010101" pitchFamily="2" charset="-122"/>
              </a:rPr>
              <a:t>DB</a:t>
            </a:r>
            <a:r>
              <a:rPr lang="zh-CN" altLang="en-US" sz="1800" b="1" dirty="0">
                <a:latin typeface="宋体" panose="02010600030101010101" pitchFamily="2" charset="-122"/>
              </a:rPr>
              <a:t>：用于传送数据信息（数据和指令）；</a:t>
            </a:r>
            <a:endParaRPr lang="en-US" altLang="zh-CN" sz="1800" b="1" dirty="0">
              <a:latin typeface="宋体" panose="02010600030101010101" pitchFamily="2" charset="-122"/>
            </a:endParaRPr>
          </a:p>
          <a:p>
            <a:pPr marL="0" lvl="0" indent="0" algn="just" eaLnBrk="1" hangingPunct="1">
              <a:spcBef>
                <a:spcPts val="600"/>
              </a:spcBef>
              <a:buNone/>
            </a:pPr>
            <a:r>
              <a:rPr lang="zh-CN" altLang="en-US" sz="1800" b="1" dirty="0">
                <a:latin typeface="宋体" panose="02010600030101010101" pitchFamily="2" charset="-122"/>
              </a:rPr>
              <a:t>双向：可把</a:t>
            </a:r>
            <a:r>
              <a:rPr lang="en-US" altLang="zh-CN" sz="1800" b="1" dirty="0">
                <a:latin typeface="宋体" panose="02010600030101010101" pitchFamily="2" charset="-122"/>
              </a:rPr>
              <a:t>CPU</a:t>
            </a:r>
            <a:r>
              <a:rPr lang="zh-CN" altLang="en-US" sz="1800" b="1" dirty="0">
                <a:latin typeface="宋体" panose="02010600030101010101" pitchFamily="2" charset="-122"/>
              </a:rPr>
              <a:t>的数据传送到存储器或输入输出接口等其它部件，也可将其它部件的数据传送到</a:t>
            </a:r>
            <a:r>
              <a:rPr lang="en-US" altLang="zh-CN" sz="1800" b="1" dirty="0">
                <a:latin typeface="宋体" panose="02010600030101010101" pitchFamily="2" charset="-122"/>
              </a:rPr>
              <a:t>CPU</a:t>
            </a:r>
            <a:r>
              <a:rPr lang="zh-CN" altLang="en-US" sz="1800" b="1" dirty="0">
                <a:latin typeface="宋体" panose="02010600030101010101" pitchFamily="2" charset="-122"/>
              </a:rPr>
              <a:t>。</a:t>
            </a:r>
            <a:endParaRPr lang="zh-CN" altLang="en-US" sz="1800" b="1" dirty="0">
              <a:solidFill>
                <a:srgbClr val="000000"/>
              </a:solidFill>
              <a:latin typeface="宋体" panose="02010600030101010101" pitchFamily="2" charset="-122"/>
            </a:endParaRPr>
          </a:p>
        </p:txBody>
      </p:sp>
      <p:sp>
        <p:nvSpPr>
          <p:cNvPr id="95248" name="TextBox 32"/>
          <p:cNvSpPr txBox="1"/>
          <p:nvPr/>
        </p:nvSpPr>
        <p:spPr>
          <a:xfrm>
            <a:off x="2881313" y="5116513"/>
            <a:ext cx="5646737" cy="12779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ts val="600"/>
              </a:spcBef>
              <a:buNone/>
            </a:pPr>
            <a:r>
              <a:rPr lang="zh-CN" altLang="en-US" sz="1800" b="1" dirty="0">
                <a:latin typeface="宋体" panose="02010600030101010101" pitchFamily="2" charset="-122"/>
              </a:rPr>
              <a:t>控制总线：用来传送各种控制信号；</a:t>
            </a:r>
            <a:endParaRPr lang="en-US" altLang="zh-CN" sz="1800" b="1" dirty="0">
              <a:latin typeface="宋体" panose="02010600030101010101" pitchFamily="2" charset="-122"/>
            </a:endParaRPr>
          </a:p>
          <a:p>
            <a:pPr marL="0" lvl="0" indent="0" algn="just" eaLnBrk="1" hangingPunct="1">
              <a:spcBef>
                <a:spcPts val="600"/>
              </a:spcBef>
              <a:buNone/>
            </a:pPr>
            <a:r>
              <a:rPr lang="zh-CN" altLang="en-US" sz="1800" b="1" dirty="0">
                <a:latin typeface="宋体" panose="02010600030101010101" pitchFamily="2" charset="-122"/>
              </a:rPr>
              <a:t>控制总线传输的信号有</a:t>
            </a:r>
            <a:r>
              <a:rPr lang="en-US" altLang="zh-CN" sz="1800" b="1" dirty="0">
                <a:latin typeface="宋体" panose="02010600030101010101" pitchFamily="2" charset="-122"/>
              </a:rPr>
              <a:t>CPU</a:t>
            </a:r>
            <a:r>
              <a:rPr lang="zh-CN" altLang="en-US" sz="1800" b="1" dirty="0">
                <a:latin typeface="宋体" panose="02010600030101010101" pitchFamily="2" charset="-122"/>
              </a:rPr>
              <a:t>送往存储器和</a:t>
            </a:r>
            <a:r>
              <a:rPr lang="en-US" altLang="zh-CN" sz="1800" b="1" dirty="0">
                <a:latin typeface="宋体" panose="02010600030101010101" pitchFamily="2" charset="-122"/>
              </a:rPr>
              <a:t>I/O</a:t>
            </a:r>
            <a:r>
              <a:rPr lang="zh-CN" altLang="en-US" sz="1800" b="1" dirty="0">
                <a:latin typeface="宋体" panose="02010600030101010101" pitchFamily="2" charset="-122"/>
              </a:rPr>
              <a:t>接口的，如读</a:t>
            </a:r>
            <a:r>
              <a:rPr lang="en-US" altLang="zh-CN" sz="1800" b="1" dirty="0">
                <a:latin typeface="宋体" panose="02010600030101010101" pitchFamily="2" charset="-122"/>
              </a:rPr>
              <a:t>/</a:t>
            </a:r>
            <a:r>
              <a:rPr lang="zh-CN" altLang="en-US" sz="1800" b="1" dirty="0">
                <a:latin typeface="宋体" panose="02010600030101010101" pitchFamily="2" charset="-122"/>
              </a:rPr>
              <a:t>写信号，也有其它部件反馈给</a:t>
            </a:r>
            <a:r>
              <a:rPr lang="en-US" altLang="zh-CN" sz="1800" b="1" dirty="0">
                <a:latin typeface="宋体" panose="02010600030101010101" pitchFamily="2" charset="-122"/>
              </a:rPr>
              <a:t>CPU</a:t>
            </a:r>
            <a:r>
              <a:rPr lang="zh-CN" altLang="en-US" sz="1800" b="1" dirty="0">
                <a:latin typeface="宋体" panose="02010600030101010101" pitchFamily="2" charset="-122"/>
              </a:rPr>
              <a:t>的，如设备就绪信号，传送方向由具体情况而定。</a:t>
            </a:r>
          </a:p>
        </p:txBody>
      </p:sp>
      <p:sp>
        <p:nvSpPr>
          <p:cNvPr id="26" name="任意多边形 22"/>
          <p:cNvSpPr/>
          <p:nvPr/>
        </p:nvSpPr>
        <p:spPr>
          <a:xfrm>
            <a:off x="1042377" y="3221979"/>
            <a:ext cx="683504" cy="834323"/>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cap="flat" cmpd="sng" algn="ctr">
            <a:solidFill>
              <a:sysClr val="windowText" lastClr="000000">
                <a:lumMod val="65000"/>
                <a:lumOff val="35000"/>
                <a:alpha val="50000"/>
              </a:sysClr>
            </a:solidFill>
            <a:prstDash val="solid"/>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ysClr val="window" lastClr="FFFFFF"/>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Arial" panose="020B0604020202020204" pitchFamily="34" charset="0"/>
              <a:buNone/>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任意多边形 24"/>
          <p:cNvSpPr/>
          <p:nvPr/>
        </p:nvSpPr>
        <p:spPr>
          <a:xfrm flipV="1">
            <a:off x="1042377" y="4276092"/>
            <a:ext cx="649772" cy="1038815"/>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cap="flat" cmpd="sng" algn="ctr">
            <a:solidFill>
              <a:sysClr val="windowText" lastClr="000000">
                <a:lumMod val="65000"/>
                <a:lumOff val="35000"/>
                <a:alpha val="50000"/>
              </a:sysClr>
            </a:solidFill>
            <a:prstDash val="solid"/>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ysClr val="window" lastClr="FFFFFF"/>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Arial" panose="020B0604020202020204" pitchFamily="34" charset="0"/>
              <a:buNone/>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Oval 93"/>
          <p:cNvSpPr>
            <a:spLocks noChangeAspect="1" noChangeArrowheads="1"/>
          </p:cNvSpPr>
          <p:nvPr/>
        </p:nvSpPr>
        <p:spPr bwMode="auto">
          <a:xfrm>
            <a:off x="249704" y="3322096"/>
            <a:ext cx="1109514" cy="1188850"/>
          </a:xfrm>
          <a:prstGeom prst="ellipse">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isometricOffAxis1Top">
              <a:rot lat="17699988" lon="0" rev="0"/>
            </a:camera>
            <a:lightRig rig="flat" dir="t"/>
          </a:scene3d>
          <a:sp3d extrusionH="177800" contourW="19050">
            <a:bevelT w="101600" prst="convex"/>
            <a:bevelB w="0" h="25400"/>
            <a:contourClr>
              <a:srgbClr val="AFEAFF"/>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TextBox 26"/>
          <p:cNvSpPr txBox="1"/>
          <p:nvPr/>
        </p:nvSpPr>
        <p:spPr bwMode="auto">
          <a:xfrm>
            <a:off x="224837" y="3791429"/>
            <a:ext cx="1171293" cy="369332"/>
          </a:xfrm>
          <a:prstGeom prst="rect">
            <a:avLst/>
          </a:prstGeom>
          <a:noFill/>
          <a:scene3d>
            <a:camera prst="orthographicFront"/>
            <a:lightRig rig="threePt" dir="t"/>
          </a:scene3d>
          <a:sp3d/>
        </p:spPr>
        <p:txBody>
          <a:bodyPr>
            <a:spAutoFit/>
          </a:bodyPr>
          <a:lstStyle/>
          <a:p>
            <a:pPr marR="0" algn="ctr" defTabSz="914400" eaLnBrk="1" hangingPunct="1">
              <a:buClrTx/>
              <a:buSzTx/>
              <a:buFont typeface="Arial" panose="020B0604020202020204" pitchFamily="34" charset="0"/>
              <a:buNone/>
              <a:defRPr/>
            </a:pPr>
            <a:r>
              <a:rPr kumimoji="0" lang="zh-CN" altLang="en-US" kern="1200" cap="none" spc="0" normalizeH="0" baseline="0" noProof="0" dirty="0">
                <a:solidFill>
                  <a:prstClr val="white"/>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cs typeface="+mn-cs"/>
              </a:rPr>
              <a:t>分类</a:t>
            </a:r>
          </a:p>
        </p:txBody>
      </p:sp>
      <p:sp>
        <p:nvSpPr>
          <p:cNvPr id="97301" name="标题 1"/>
          <p:cNvSpPr txBox="1"/>
          <p:nvPr/>
        </p:nvSpPr>
        <p:spPr>
          <a:xfrm>
            <a:off x="804863" y="217488"/>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总线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5247"/>
                                        </p:tgtEl>
                                        <p:attrNameLst>
                                          <p:attrName>style.visibility</p:attrName>
                                        </p:attrNameLst>
                                      </p:cBhvr>
                                      <p:to>
                                        <p:strVal val="visible"/>
                                      </p:to>
                                    </p:set>
                                    <p:animEffect transition="in" filter="fade">
                                      <p:cBhvr>
                                        <p:cTn id="12" dur="1000"/>
                                        <p:tgtEl>
                                          <p:spTgt spid="95247"/>
                                        </p:tgtEl>
                                      </p:cBhvr>
                                    </p:animEffect>
                                    <p:anim calcmode="lin" valueType="num">
                                      <p:cBhvr>
                                        <p:cTn id="13" dur="1000" fill="hold"/>
                                        <p:tgtEl>
                                          <p:spTgt spid="95247"/>
                                        </p:tgtEl>
                                        <p:attrNameLst>
                                          <p:attrName>ppt_x</p:attrName>
                                        </p:attrNameLst>
                                      </p:cBhvr>
                                      <p:tavLst>
                                        <p:tav tm="0">
                                          <p:val>
                                            <p:strVal val="#ppt_x"/>
                                          </p:val>
                                        </p:tav>
                                        <p:tav tm="100000">
                                          <p:val>
                                            <p:strVal val="#ppt_x"/>
                                          </p:val>
                                        </p:tav>
                                      </p:tavLst>
                                    </p:anim>
                                    <p:anim calcmode="lin" valueType="num">
                                      <p:cBhvr>
                                        <p:cTn id="14" dur="1000" fill="hold"/>
                                        <p:tgtEl>
                                          <p:spTgt spid="9524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5248"/>
                                        </p:tgtEl>
                                        <p:attrNameLst>
                                          <p:attrName>style.visibility</p:attrName>
                                        </p:attrNameLst>
                                      </p:cBhvr>
                                      <p:to>
                                        <p:strVal val="visible"/>
                                      </p:to>
                                    </p:set>
                                    <p:animEffect transition="in" filter="fade">
                                      <p:cBhvr>
                                        <p:cTn id="24" dur="1000"/>
                                        <p:tgtEl>
                                          <p:spTgt spid="95248"/>
                                        </p:tgtEl>
                                      </p:cBhvr>
                                    </p:animEffect>
                                    <p:anim calcmode="lin" valueType="num">
                                      <p:cBhvr>
                                        <p:cTn id="25" dur="1000" fill="hold"/>
                                        <p:tgtEl>
                                          <p:spTgt spid="95248"/>
                                        </p:tgtEl>
                                        <p:attrNameLst>
                                          <p:attrName>ppt_x</p:attrName>
                                        </p:attrNameLst>
                                      </p:cBhvr>
                                      <p:tavLst>
                                        <p:tav tm="0">
                                          <p:val>
                                            <p:strVal val="#ppt_x"/>
                                          </p:val>
                                        </p:tav>
                                        <p:tav tm="100000">
                                          <p:val>
                                            <p:strVal val="#ppt_x"/>
                                          </p:val>
                                        </p:tav>
                                      </p:tavLst>
                                    </p:anim>
                                    <p:anim calcmode="lin" valueType="num">
                                      <p:cBhvr>
                                        <p:cTn id="26" dur="1000" fill="hold"/>
                                        <p:tgtEl>
                                          <p:spTgt spid="95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7" grpId="0"/>
      <p:bldP spid="9524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Group 4"/>
          <p:cNvGrpSpPr/>
          <p:nvPr/>
        </p:nvGrpSpPr>
        <p:grpSpPr>
          <a:xfrm>
            <a:off x="4521200" y="2917825"/>
            <a:ext cx="2687638" cy="2347913"/>
            <a:chOff x="2914" y="1935"/>
            <a:chExt cx="2256" cy="1972"/>
          </a:xfrm>
        </p:grpSpPr>
        <p:sp>
          <p:nvSpPr>
            <p:cNvPr id="99369" name="Rectangle 5"/>
            <p:cNvSpPr/>
            <p:nvPr/>
          </p:nvSpPr>
          <p:spPr>
            <a:xfrm>
              <a:off x="2914" y="1935"/>
              <a:ext cx="2256" cy="1972"/>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44" name="Text Box 6"/>
            <p:cNvSpPr txBox="1">
              <a:spLocks noChangeArrowheads="1"/>
            </p:cNvSpPr>
            <p:nvPr/>
          </p:nvSpPr>
          <p:spPr bwMode="auto">
            <a:xfrm>
              <a:off x="3274" y="2882"/>
              <a:ext cx="585" cy="972"/>
            </a:xfrm>
            <a:prstGeom prst="rect">
              <a:avLst/>
            </a:prstGeom>
            <a:solidFill>
              <a:srgbClr val="FFFFFF"/>
            </a:solidFill>
            <a:ln w="19050">
              <a:solidFill>
                <a:srgbClr val="000000"/>
              </a:solidFill>
              <a:miter lim="800000"/>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80000"/>
                </a:lnSpc>
                <a:spcBef>
                  <a:spcPct val="0"/>
                </a:spcBef>
                <a:spcAft>
                  <a:spcPct val="0"/>
                </a:spcAft>
                <a:buClrTx/>
                <a:buSzTx/>
                <a:buFontTx/>
                <a:buNone/>
                <a:defRPr/>
              </a:pPr>
              <a:r>
                <a:rPr kumimoji="0" lang="zh-CN" altLang="en-US" sz="2325"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寄存器组</a:t>
              </a:r>
              <a:endParaRPr kumimoji="0" lang="zh-CN" altLang="en-US" sz="232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Text Box 7"/>
            <p:cNvSpPr txBox="1">
              <a:spLocks noChangeArrowheads="1"/>
            </p:cNvSpPr>
            <p:nvPr/>
          </p:nvSpPr>
          <p:spPr bwMode="auto">
            <a:xfrm>
              <a:off x="4160" y="2884"/>
              <a:ext cx="549" cy="973"/>
            </a:xfrm>
            <a:prstGeom prst="rect">
              <a:avLst/>
            </a:prstGeom>
            <a:solidFill>
              <a:srgbClr val="FFFFFF"/>
            </a:solidFill>
            <a:ln w="19050">
              <a:solidFill>
                <a:srgbClr val="000000"/>
              </a:solidFill>
              <a:miter lim="800000"/>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2325"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运算器</a:t>
              </a:r>
              <a:endParaRPr kumimoji="0" lang="zh-CN" altLang="en-US" sz="232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372" name="Text Box 8"/>
            <p:cNvSpPr txBox="1"/>
            <p:nvPr/>
          </p:nvSpPr>
          <p:spPr>
            <a:xfrm>
              <a:off x="3172" y="1969"/>
              <a:ext cx="1765" cy="726"/>
            </a:xfrm>
            <a:prstGeom prst="rect">
              <a:avLst/>
            </a:prstGeom>
            <a:solidFill>
              <a:srgbClr val="FFFFFF"/>
            </a:solidFill>
            <a:ln w="19050" cap="flat" cmpd="sng">
              <a:solidFill>
                <a:srgbClr val="000000"/>
              </a:solidFill>
              <a:prstDash val="lgDash"/>
              <a:miter/>
              <a:headEnd type="none" w="med" len="med"/>
              <a:tailEnd type="none" w="med" len="med"/>
            </a:ln>
          </p:spPr>
          <p:txBody>
            <a:bodyPr lIns="52226" tIns="26116" rIns="52226" bIns="26116"/>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defTabSz="717550" eaLnBrk="1" hangingPunct="1">
                <a:spcBef>
                  <a:spcPct val="0"/>
                </a:spcBef>
                <a:buNone/>
              </a:pPr>
              <a:endParaRPr lang="zh-CN" altLang="en-US" sz="3600" dirty="0"/>
            </a:p>
          </p:txBody>
        </p:sp>
        <p:sp>
          <p:nvSpPr>
            <p:cNvPr id="47" name="Text Box 9"/>
            <p:cNvSpPr txBox="1">
              <a:spLocks noChangeArrowheads="1"/>
            </p:cNvSpPr>
            <p:nvPr/>
          </p:nvSpPr>
          <p:spPr bwMode="auto">
            <a:xfrm>
              <a:off x="4762" y="2886"/>
              <a:ext cx="408" cy="1008"/>
            </a:xfrm>
            <a:prstGeom prst="rect">
              <a:avLst/>
            </a:prstGeom>
            <a:noFill/>
            <a:ln>
              <a:noFill/>
            </a:ln>
          </p:spPr>
          <p:txBody>
            <a:bodyPr vert="eaVert"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90000"/>
                </a:lnSpc>
                <a:spcBef>
                  <a:spcPct val="0"/>
                </a:spcBef>
                <a:spcAft>
                  <a:spcPct val="0"/>
                </a:spcAft>
                <a:buClrTx/>
                <a:buSzTx/>
                <a:buFontTx/>
                <a:buNone/>
                <a:defRPr/>
              </a:pPr>
              <a:r>
                <a:rPr kumimoji="0" lang="zh-CN" altLang="en-US" sz="1725"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中央处理器</a:t>
              </a:r>
              <a:endParaRPr kumimoji="0" lang="zh-CN" altLang="en-US" sz="172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374" name="Line 10"/>
            <p:cNvSpPr/>
            <p:nvPr/>
          </p:nvSpPr>
          <p:spPr>
            <a:xfrm flipH="1">
              <a:off x="4418" y="2699"/>
              <a:ext cx="5" cy="187"/>
            </a:xfrm>
            <a:prstGeom prst="line">
              <a:avLst/>
            </a:prstGeom>
            <a:ln w="19050" cap="flat" cmpd="sng">
              <a:solidFill>
                <a:srgbClr val="000000"/>
              </a:solidFill>
              <a:prstDash val="solid"/>
              <a:headEnd type="none" w="med" len="med"/>
              <a:tailEnd type="triangle" w="sm" len="med"/>
            </a:ln>
          </p:spPr>
          <p:txBody>
            <a:bodyPr/>
            <a:lstStyle/>
            <a:p>
              <a:endParaRPr lang="zh-CN" altLang="en-US"/>
            </a:p>
          </p:txBody>
        </p:sp>
        <p:sp>
          <p:nvSpPr>
            <p:cNvPr id="99375" name="AutoShape 11"/>
            <p:cNvSpPr/>
            <p:nvPr/>
          </p:nvSpPr>
          <p:spPr>
            <a:xfrm rot="-5400000">
              <a:off x="3912" y="3192"/>
              <a:ext cx="200" cy="273"/>
            </a:xfrm>
            <a:prstGeom prst="upDownArrow">
              <a:avLst>
                <a:gd name="adj1" fmla="val 50000"/>
                <a:gd name="adj2" fmla="val 27300"/>
              </a:avLst>
            </a:prstGeom>
            <a:solidFill>
              <a:srgbClr val="FFFFFF"/>
            </a:solidFill>
            <a:ln w="9525" cap="flat" cmpd="sng">
              <a:solidFill>
                <a:srgbClr val="000000"/>
              </a:solidFill>
              <a:prstDash val="solid"/>
              <a:miter/>
              <a:headEnd type="none" w="med" len="med"/>
              <a:tailEnd type="none" w="med" len="med"/>
            </a:ln>
          </p:spPr>
          <p:txBody>
            <a:bodyPr vert="eaVert"/>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50" name="Text Box 12"/>
            <p:cNvSpPr txBox="1">
              <a:spLocks noChangeArrowheads="1"/>
            </p:cNvSpPr>
            <p:nvPr/>
          </p:nvSpPr>
          <p:spPr bwMode="auto">
            <a:xfrm>
              <a:off x="3666" y="2594"/>
              <a:ext cx="825" cy="360"/>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50000"/>
                </a:lnSpc>
                <a:spcBef>
                  <a:spcPct val="0"/>
                </a:spcBef>
                <a:spcAft>
                  <a:spcPct val="0"/>
                </a:spcAft>
                <a:buClrTx/>
                <a:buSzTx/>
                <a:buFontTx/>
                <a:buNone/>
                <a:defRPr/>
              </a:pPr>
              <a:endParaRPr kumimoji="0" lang="zh-CN" altLang="en-US" sz="322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377" name="Line 13"/>
            <p:cNvSpPr/>
            <p:nvPr/>
          </p:nvSpPr>
          <p:spPr>
            <a:xfrm>
              <a:off x="3560" y="2682"/>
              <a:ext cx="0" cy="204"/>
            </a:xfrm>
            <a:prstGeom prst="line">
              <a:avLst/>
            </a:prstGeom>
            <a:ln w="19050" cap="flat" cmpd="sng">
              <a:solidFill>
                <a:srgbClr val="000000"/>
              </a:solidFill>
              <a:prstDash val="solid"/>
              <a:headEnd type="none" w="med" len="med"/>
              <a:tailEnd type="triangle" w="sm" len="med"/>
            </a:ln>
          </p:spPr>
          <p:txBody>
            <a:bodyPr/>
            <a:lstStyle/>
            <a:p>
              <a:endParaRPr lang="zh-CN" altLang="en-US"/>
            </a:p>
          </p:txBody>
        </p:sp>
        <p:sp>
          <p:nvSpPr>
            <p:cNvPr id="52" name="Text Box 14"/>
            <p:cNvSpPr txBox="1">
              <a:spLocks noChangeArrowheads="1"/>
            </p:cNvSpPr>
            <p:nvPr/>
          </p:nvSpPr>
          <p:spPr bwMode="auto">
            <a:xfrm>
              <a:off x="3384" y="2016"/>
              <a:ext cx="1226" cy="276"/>
            </a:xfrm>
            <a:prstGeom prst="rect">
              <a:avLst/>
            </a:prstGeom>
            <a:noFill/>
            <a:ln w="19050">
              <a:solidFill>
                <a:srgbClr val="000000"/>
              </a:solidFill>
              <a:miter lim="800000"/>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指令计数器</a:t>
              </a:r>
              <a:endParaRPr kumimoji="0" lang="zh-CN" altLang="en-US" sz="322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Text Box 15"/>
            <p:cNvSpPr txBox="1">
              <a:spLocks noChangeArrowheads="1"/>
            </p:cNvSpPr>
            <p:nvPr/>
          </p:nvSpPr>
          <p:spPr bwMode="auto">
            <a:xfrm>
              <a:off x="3398" y="2368"/>
              <a:ext cx="1226" cy="277"/>
            </a:xfrm>
            <a:prstGeom prst="rect">
              <a:avLst/>
            </a:prstGeom>
            <a:noFill/>
            <a:ln w="19050">
              <a:solidFill>
                <a:srgbClr val="000000"/>
              </a:solidFill>
              <a:miter lim="800000"/>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指令寄存器</a:t>
              </a:r>
              <a:endParaRPr kumimoji="0" lang="zh-CN" altLang="en-US" sz="322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 name="Text Box 16"/>
            <p:cNvSpPr txBox="1">
              <a:spLocks noChangeArrowheads="1"/>
            </p:cNvSpPr>
            <p:nvPr/>
          </p:nvSpPr>
          <p:spPr bwMode="auto">
            <a:xfrm>
              <a:off x="4474" y="2011"/>
              <a:ext cx="589" cy="667"/>
            </a:xfrm>
            <a:prstGeom prst="rect">
              <a:avLst/>
            </a:prstGeom>
            <a:noFill/>
            <a:ln>
              <a:noFill/>
            </a:ln>
          </p:spPr>
          <p:txBody>
            <a:bodyPr vert="eaVert"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3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控制器</a:t>
              </a:r>
              <a:endParaRPr kumimoji="0" lang="zh-CN" altLang="en-US" sz="322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99331" name="Group 20"/>
          <p:cNvGrpSpPr/>
          <p:nvPr/>
        </p:nvGrpSpPr>
        <p:grpSpPr>
          <a:xfrm>
            <a:off x="1941513" y="2717800"/>
            <a:ext cx="1516062" cy="2733675"/>
            <a:chOff x="720" y="1933"/>
            <a:chExt cx="1275" cy="2019"/>
          </a:xfrm>
        </p:grpSpPr>
        <p:sp>
          <p:nvSpPr>
            <p:cNvPr id="99352" name="Rectangle 21"/>
            <p:cNvSpPr/>
            <p:nvPr/>
          </p:nvSpPr>
          <p:spPr>
            <a:xfrm>
              <a:off x="793" y="1933"/>
              <a:ext cx="1069" cy="199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99353" name="Text Box 22"/>
            <p:cNvSpPr txBox="1"/>
            <p:nvPr/>
          </p:nvSpPr>
          <p:spPr>
            <a:xfrm>
              <a:off x="1021" y="2001"/>
              <a:ext cx="362" cy="408"/>
            </a:xfrm>
            <a:prstGeom prst="rect">
              <a:avLst/>
            </a:prstGeom>
            <a:noFill/>
            <a:ln w="9525">
              <a:noFill/>
            </a:ln>
          </p:spPr>
          <p:txBody>
            <a:bodyPr vert="eaVert" lIns="52226" tIns="26116" rIns="52226" bIns="26116"/>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defTabSz="717550" eaLnBrk="1" hangingPunct="1">
                <a:lnSpc>
                  <a:spcPct val="110000"/>
                </a:lnSpc>
                <a:spcBef>
                  <a:spcPct val="0"/>
                </a:spcBef>
                <a:buNone/>
              </a:pPr>
              <a:r>
                <a:rPr lang="zh-CN" altLang="en-US" sz="1500" b="1" dirty="0">
                  <a:latin typeface="Times New Roman" panose="02020603050405020304" pitchFamily="18" charset="0"/>
                </a:rPr>
                <a:t>程序</a:t>
              </a:r>
              <a:endParaRPr lang="zh-CN" altLang="en-US" sz="3000" b="1" dirty="0"/>
            </a:p>
          </p:txBody>
        </p:sp>
        <p:grpSp>
          <p:nvGrpSpPr>
            <p:cNvPr id="99354" name="Group 23"/>
            <p:cNvGrpSpPr/>
            <p:nvPr/>
          </p:nvGrpSpPr>
          <p:grpSpPr>
            <a:xfrm>
              <a:off x="1326" y="2029"/>
              <a:ext cx="669" cy="1923"/>
              <a:chOff x="1326" y="2029"/>
              <a:chExt cx="669" cy="1923"/>
            </a:xfrm>
          </p:grpSpPr>
          <p:sp>
            <p:nvSpPr>
              <p:cNvPr id="18" name="Text Box 24"/>
              <p:cNvSpPr txBox="1">
                <a:spLocks noChangeArrowheads="1"/>
              </p:cNvSpPr>
              <p:nvPr/>
            </p:nvSpPr>
            <p:spPr bwMode="auto">
              <a:xfrm>
                <a:off x="1350" y="2061"/>
                <a:ext cx="579" cy="306"/>
              </a:xfrm>
              <a:prstGeom prst="rect">
                <a:avLst/>
              </a:prstGeom>
              <a:noFill/>
              <a:ln>
                <a:noFill/>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a:t>
                </a:r>
              </a:p>
            </p:txBody>
          </p:sp>
          <p:sp>
            <p:nvSpPr>
              <p:cNvPr id="19" name="Text Box 25"/>
              <p:cNvSpPr txBox="1">
                <a:spLocks noChangeArrowheads="1"/>
              </p:cNvSpPr>
              <p:nvPr/>
            </p:nvSpPr>
            <p:spPr bwMode="auto">
              <a:xfrm>
                <a:off x="1350" y="2250"/>
                <a:ext cx="579" cy="306"/>
              </a:xfrm>
              <a:prstGeom prst="rect">
                <a:avLst/>
              </a:prstGeom>
              <a:noFill/>
              <a:ln>
                <a:noFill/>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a:t>
                </a:r>
                <a:endParaRPr kumimoji="0" lang="en-US" altLang="zh-CN" sz="27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Text Box 26"/>
              <p:cNvSpPr txBox="1">
                <a:spLocks noChangeArrowheads="1"/>
              </p:cNvSpPr>
              <p:nvPr/>
            </p:nvSpPr>
            <p:spPr bwMode="auto">
              <a:xfrm>
                <a:off x="1350" y="2553"/>
                <a:ext cx="579" cy="307"/>
              </a:xfrm>
              <a:prstGeom prst="rect">
                <a:avLst/>
              </a:prstGeom>
              <a:noFill/>
              <a:ln>
                <a:noFill/>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k</a:t>
                </a:r>
              </a:p>
              <a:p>
                <a:pPr marL="0" marR="0" lvl="0" indent="0" algn="l" defTabSz="717550" rtl="0" eaLnBrk="1" fontAlgn="base" latinLnBrk="0" hangingPunct="1">
                  <a:lnSpc>
                    <a:spcPct val="100000"/>
                  </a:lnSpc>
                  <a:spcBef>
                    <a:spcPct val="0"/>
                  </a:spcBef>
                  <a:spcAft>
                    <a:spcPct val="0"/>
                  </a:spcAft>
                  <a:buClrTx/>
                  <a:buSzTx/>
                  <a:buFontTx/>
                  <a:buNone/>
                  <a:defRPr/>
                </a:pPr>
                <a:endParaRPr kumimoji="0" lang="en-US" altLang="zh-CN" sz="27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Text Box 27"/>
              <p:cNvSpPr txBox="1">
                <a:spLocks noChangeArrowheads="1"/>
              </p:cNvSpPr>
              <p:nvPr/>
            </p:nvSpPr>
            <p:spPr bwMode="auto">
              <a:xfrm>
                <a:off x="1350" y="2819"/>
                <a:ext cx="579" cy="307"/>
              </a:xfrm>
              <a:prstGeom prst="rect">
                <a:avLst/>
              </a:prstGeom>
              <a:noFill/>
              <a:ln>
                <a:noFill/>
              </a:ln>
            </p:spPr>
            <p:txBody>
              <a:bodyPr lIns="52226" tIns="0" rIns="52226" bIns="0"/>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指令</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n</a:t>
                </a:r>
              </a:p>
              <a:p>
                <a:pPr marL="0" marR="0" lvl="0" indent="0" algn="l" defTabSz="717550" rtl="0" eaLnBrk="1" fontAlgn="base" latinLnBrk="0" hangingPunct="1">
                  <a:lnSpc>
                    <a:spcPct val="100000"/>
                  </a:lnSpc>
                  <a:spcBef>
                    <a:spcPct val="0"/>
                  </a:spcBef>
                  <a:spcAft>
                    <a:spcPct val="0"/>
                  </a:spcAft>
                  <a:buClrTx/>
                  <a:buSzTx/>
                  <a:buFontTx/>
                  <a:buNone/>
                  <a:defRPr/>
                </a:pPr>
                <a:endParaRPr kumimoji="0" lang="en-US" altLang="zh-CN" sz="27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361" name="Line 28"/>
              <p:cNvSpPr/>
              <p:nvPr/>
            </p:nvSpPr>
            <p:spPr>
              <a:xfrm>
                <a:off x="1465" y="2504"/>
                <a:ext cx="142" cy="0"/>
              </a:xfrm>
              <a:prstGeom prst="line">
                <a:avLst/>
              </a:prstGeom>
              <a:ln w="12700" cap="flat" cmpd="sng">
                <a:solidFill>
                  <a:srgbClr val="000000"/>
                </a:solidFill>
                <a:prstDash val="sysDot"/>
                <a:headEnd type="none" w="med" len="med"/>
                <a:tailEnd type="none" w="med" len="med"/>
              </a:ln>
            </p:spPr>
            <p:txBody>
              <a:bodyPr/>
              <a:lstStyle/>
              <a:p>
                <a:endParaRPr lang="zh-CN" altLang="en-US"/>
              </a:p>
            </p:txBody>
          </p:sp>
          <p:sp>
            <p:nvSpPr>
              <p:cNvPr id="99362" name="Line 29"/>
              <p:cNvSpPr/>
              <p:nvPr/>
            </p:nvSpPr>
            <p:spPr>
              <a:xfrm>
                <a:off x="1458" y="2785"/>
                <a:ext cx="143" cy="0"/>
              </a:xfrm>
              <a:prstGeom prst="line">
                <a:avLst/>
              </a:prstGeom>
              <a:ln w="12700" cap="flat" cmpd="sng">
                <a:solidFill>
                  <a:srgbClr val="000000"/>
                </a:solidFill>
                <a:prstDash val="sysDot"/>
                <a:headEnd type="none" w="med" len="med"/>
                <a:tailEnd type="none" w="med" len="med"/>
              </a:ln>
            </p:spPr>
            <p:txBody>
              <a:bodyPr/>
              <a:lstStyle/>
              <a:p>
                <a:endParaRPr lang="zh-CN" altLang="en-US"/>
              </a:p>
            </p:txBody>
          </p:sp>
          <p:sp>
            <p:nvSpPr>
              <p:cNvPr id="99363" name="Rectangle 30"/>
              <p:cNvSpPr/>
              <p:nvPr/>
            </p:nvSpPr>
            <p:spPr>
              <a:xfrm>
                <a:off x="1326" y="2029"/>
                <a:ext cx="421" cy="1018"/>
              </a:xfrm>
              <a:prstGeom prst="rect">
                <a:avLst/>
              </a:prstGeom>
              <a:noFill/>
              <a:ln w="6350" cap="flat" cmpd="sng">
                <a:solidFill>
                  <a:srgbClr val="000000"/>
                </a:solidFill>
                <a:prstDash val="dash"/>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25" name="Text Box 31"/>
              <p:cNvSpPr txBox="1">
                <a:spLocks noChangeArrowheads="1"/>
              </p:cNvSpPr>
              <p:nvPr/>
            </p:nvSpPr>
            <p:spPr bwMode="auto">
              <a:xfrm>
                <a:off x="1350" y="3097"/>
                <a:ext cx="550" cy="428"/>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数据</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a:t>
                </a:r>
              </a:p>
            </p:txBody>
          </p:sp>
          <p:sp>
            <p:nvSpPr>
              <p:cNvPr id="26" name="Text Box 32"/>
              <p:cNvSpPr txBox="1">
                <a:spLocks noChangeArrowheads="1"/>
              </p:cNvSpPr>
              <p:nvPr/>
            </p:nvSpPr>
            <p:spPr bwMode="auto">
              <a:xfrm>
                <a:off x="1350" y="3291"/>
                <a:ext cx="550" cy="427"/>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数据</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a:t>
                </a:r>
              </a:p>
            </p:txBody>
          </p:sp>
          <p:sp>
            <p:nvSpPr>
              <p:cNvPr id="27" name="Text Box 33"/>
              <p:cNvSpPr txBox="1">
                <a:spLocks noChangeArrowheads="1"/>
              </p:cNvSpPr>
              <p:nvPr/>
            </p:nvSpPr>
            <p:spPr bwMode="auto">
              <a:xfrm>
                <a:off x="1355" y="3524"/>
                <a:ext cx="640" cy="428"/>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数据</a:t>
                </a:r>
                <a:r>
                  <a:rPr kumimoji="0" lang="en-US" altLang="zh-CN" sz="105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m</a:t>
                </a:r>
              </a:p>
            </p:txBody>
          </p:sp>
          <p:sp>
            <p:nvSpPr>
              <p:cNvPr id="99367" name="Line 34"/>
              <p:cNvSpPr/>
              <p:nvPr/>
            </p:nvSpPr>
            <p:spPr>
              <a:xfrm>
                <a:off x="1458" y="3539"/>
                <a:ext cx="142" cy="0"/>
              </a:xfrm>
              <a:prstGeom prst="line">
                <a:avLst/>
              </a:prstGeom>
              <a:ln w="12700" cap="flat" cmpd="sng">
                <a:solidFill>
                  <a:srgbClr val="000000"/>
                </a:solidFill>
                <a:prstDash val="sysDot"/>
                <a:headEnd type="none" w="med" len="med"/>
                <a:tailEnd type="none" w="med" len="med"/>
              </a:ln>
            </p:spPr>
            <p:txBody>
              <a:bodyPr/>
              <a:lstStyle/>
              <a:p>
                <a:endParaRPr lang="zh-CN" altLang="en-US"/>
              </a:p>
            </p:txBody>
          </p:sp>
          <p:sp>
            <p:nvSpPr>
              <p:cNvPr id="99368" name="Rectangle 35"/>
              <p:cNvSpPr/>
              <p:nvPr/>
            </p:nvSpPr>
            <p:spPr>
              <a:xfrm>
                <a:off x="1326" y="3104"/>
                <a:ext cx="421" cy="689"/>
              </a:xfrm>
              <a:prstGeom prst="rect">
                <a:avLst/>
              </a:prstGeom>
              <a:noFill/>
              <a:ln w="6350" cap="flat" cmpd="sng">
                <a:solidFill>
                  <a:srgbClr val="000000"/>
                </a:solidFill>
                <a:prstDash val="dash"/>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grpSp>
        <p:sp>
          <p:nvSpPr>
            <p:cNvPr id="99355" name="Text Box 36"/>
            <p:cNvSpPr txBox="1"/>
            <p:nvPr/>
          </p:nvSpPr>
          <p:spPr>
            <a:xfrm>
              <a:off x="1022" y="3045"/>
              <a:ext cx="384" cy="408"/>
            </a:xfrm>
            <a:prstGeom prst="rect">
              <a:avLst/>
            </a:prstGeom>
            <a:noFill/>
            <a:ln w="9525">
              <a:noFill/>
            </a:ln>
          </p:spPr>
          <p:txBody>
            <a:bodyPr vert="eaVert" lIns="52226" tIns="26116" rIns="52226" bIns="26116"/>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defTabSz="717550" eaLnBrk="1" hangingPunct="1">
                <a:lnSpc>
                  <a:spcPct val="110000"/>
                </a:lnSpc>
                <a:spcBef>
                  <a:spcPct val="0"/>
                </a:spcBef>
                <a:buNone/>
              </a:pPr>
              <a:r>
                <a:rPr lang="zh-CN" altLang="en-US" sz="1500" b="1" dirty="0">
                  <a:latin typeface="Times New Roman" panose="02020603050405020304" pitchFamily="18" charset="0"/>
                </a:rPr>
                <a:t>数据</a:t>
              </a:r>
              <a:endParaRPr lang="zh-CN" altLang="en-US" sz="3000" b="1" dirty="0"/>
            </a:p>
          </p:txBody>
        </p:sp>
        <p:sp>
          <p:nvSpPr>
            <p:cNvPr id="17" name="Text Box 37"/>
            <p:cNvSpPr txBox="1">
              <a:spLocks noChangeArrowheads="1"/>
            </p:cNvSpPr>
            <p:nvPr/>
          </p:nvSpPr>
          <p:spPr bwMode="auto">
            <a:xfrm>
              <a:off x="720" y="3060"/>
              <a:ext cx="368" cy="892"/>
            </a:xfrm>
            <a:prstGeom prst="rect">
              <a:avLst/>
            </a:prstGeom>
            <a:noFill/>
            <a:ln>
              <a:noFill/>
            </a:ln>
          </p:spPr>
          <p:txBody>
            <a:bodyPr vert="eaVert"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00000"/>
                </a:lnSpc>
                <a:spcBef>
                  <a:spcPct val="0"/>
                </a:spcBef>
                <a:spcAft>
                  <a:spcPct val="0"/>
                </a:spcAft>
                <a:buClrTx/>
                <a:buSzTx/>
                <a:buFontTx/>
                <a:buNone/>
                <a:defRPr/>
              </a:pPr>
              <a:r>
                <a:rPr kumimoji="0" lang="zh-CN" altLang="en-US" sz="1725"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内存储器</a:t>
              </a:r>
              <a:endParaRPr kumimoji="0" lang="zh-CN" altLang="en-US" sz="172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99332" name="矩形 2"/>
          <p:cNvSpPr/>
          <p:nvPr/>
        </p:nvSpPr>
        <p:spPr>
          <a:xfrm>
            <a:off x="292100" y="1314450"/>
            <a:ext cx="8423275" cy="5334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342900" eaLnBrk="1" hangingPunct="1">
              <a:lnSpc>
                <a:spcPct val="150000"/>
              </a:lnSpc>
              <a:spcBef>
                <a:spcPct val="0"/>
              </a:spcBef>
              <a:buNone/>
            </a:pPr>
            <a:r>
              <a:rPr lang="en-US" altLang="zh-CN" sz="2200" b="1" dirty="0"/>
              <a:t>CPU</a:t>
            </a:r>
            <a:r>
              <a:rPr lang="zh-CN" altLang="en-US" sz="2200" b="1" dirty="0"/>
              <a:t>主要由运算器、控制器和寄存器组三部分组成。</a:t>
            </a:r>
          </a:p>
        </p:txBody>
      </p:sp>
      <p:sp>
        <p:nvSpPr>
          <p:cNvPr id="7" name="AutoShape 48"/>
          <p:cNvSpPr>
            <a:spLocks noChangeArrowheads="1"/>
          </p:cNvSpPr>
          <p:nvPr/>
        </p:nvSpPr>
        <p:spPr bwMode="auto">
          <a:xfrm>
            <a:off x="788988" y="2555875"/>
            <a:ext cx="1036638" cy="695325"/>
          </a:xfrm>
          <a:prstGeom prst="wedgeEllipseCallout">
            <a:avLst>
              <a:gd name="adj1" fmla="val 107246"/>
              <a:gd name="adj2" fmla="val 109916"/>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已经启动运行的程序和数据</a:t>
            </a:r>
          </a:p>
        </p:txBody>
      </p:sp>
      <p:sp>
        <p:nvSpPr>
          <p:cNvPr id="8" name="AutoShape 47"/>
          <p:cNvSpPr>
            <a:spLocks noChangeArrowheads="1"/>
          </p:cNvSpPr>
          <p:nvPr/>
        </p:nvSpPr>
        <p:spPr bwMode="auto">
          <a:xfrm>
            <a:off x="6965950" y="2197100"/>
            <a:ext cx="1189038" cy="493713"/>
          </a:xfrm>
          <a:prstGeom prst="wedgeEllipseCallout">
            <a:avLst>
              <a:gd name="adj1" fmla="val -100817"/>
              <a:gd name="adj2" fmla="val 126916"/>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存放待执行指令的地址</a:t>
            </a:r>
          </a:p>
        </p:txBody>
      </p:sp>
      <p:sp>
        <p:nvSpPr>
          <p:cNvPr id="9" name="AutoShape 49"/>
          <p:cNvSpPr>
            <a:spLocks noChangeArrowheads="1"/>
          </p:cNvSpPr>
          <p:nvPr/>
        </p:nvSpPr>
        <p:spPr bwMode="auto">
          <a:xfrm>
            <a:off x="7332663" y="3806825"/>
            <a:ext cx="1189038" cy="636588"/>
          </a:xfrm>
          <a:prstGeom prst="wedgeEllipseCallout">
            <a:avLst>
              <a:gd name="adj1" fmla="val -125505"/>
              <a:gd name="adj2" fmla="val -74570"/>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存放待执行的指令并进行译码</a:t>
            </a:r>
          </a:p>
        </p:txBody>
      </p:sp>
      <p:sp>
        <p:nvSpPr>
          <p:cNvPr id="10" name="AutoShape 51"/>
          <p:cNvSpPr>
            <a:spLocks noChangeArrowheads="1"/>
          </p:cNvSpPr>
          <p:nvPr/>
        </p:nvSpPr>
        <p:spPr bwMode="auto">
          <a:xfrm>
            <a:off x="3897313" y="5394325"/>
            <a:ext cx="1574800" cy="477838"/>
          </a:xfrm>
          <a:prstGeom prst="wedgeEllipseCallout">
            <a:avLst>
              <a:gd name="adj1" fmla="val 37409"/>
              <a:gd name="adj2" fmla="val -97339"/>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暂存参加运算的数据和运算结果</a:t>
            </a:r>
          </a:p>
        </p:txBody>
      </p:sp>
      <p:sp>
        <p:nvSpPr>
          <p:cNvPr id="11" name="AutoShape 50"/>
          <p:cNvSpPr>
            <a:spLocks noChangeArrowheads="1"/>
          </p:cNvSpPr>
          <p:nvPr/>
        </p:nvSpPr>
        <p:spPr bwMode="auto">
          <a:xfrm>
            <a:off x="6313488" y="5422900"/>
            <a:ext cx="955675" cy="422275"/>
          </a:xfrm>
          <a:prstGeom prst="wedgeEllipseCallout">
            <a:avLst>
              <a:gd name="adj1" fmla="val -49083"/>
              <a:gd name="adj2" fmla="val -123674"/>
            </a:avLst>
          </a:prstGeom>
          <a:solidFill>
            <a:schemeClr val="accent2">
              <a:lumMod val="20000"/>
              <a:lumOff val="80000"/>
            </a:schemeClr>
          </a:solidFill>
          <a:ln w="9525">
            <a:solidFill>
              <a:schemeClr val="tx1"/>
            </a:solidFill>
            <a:miter lim="800000"/>
          </a:ln>
          <a:effectLst/>
        </p:spPr>
        <p:txBody>
          <a:bodyPr lIns="66609" tIns="33308" rIns="66609" bIns="33308"/>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完成规定的运算</a:t>
            </a:r>
          </a:p>
        </p:txBody>
      </p:sp>
      <p:grpSp>
        <p:nvGrpSpPr>
          <p:cNvPr id="99338" name="Group 41"/>
          <p:cNvGrpSpPr/>
          <p:nvPr/>
        </p:nvGrpSpPr>
        <p:grpSpPr>
          <a:xfrm>
            <a:off x="3225800" y="2809875"/>
            <a:ext cx="1857375" cy="481013"/>
            <a:chOff x="1917" y="1856"/>
            <a:chExt cx="1560" cy="405"/>
          </a:xfrm>
        </p:grpSpPr>
        <p:sp>
          <p:nvSpPr>
            <p:cNvPr id="31" name="Text Box 42"/>
            <p:cNvSpPr txBox="1">
              <a:spLocks noChangeArrowheads="1"/>
            </p:cNvSpPr>
            <p:nvPr/>
          </p:nvSpPr>
          <p:spPr bwMode="auto">
            <a:xfrm>
              <a:off x="1988" y="1856"/>
              <a:ext cx="1112" cy="405"/>
            </a:xfrm>
            <a:prstGeom prst="rect">
              <a:avLst/>
            </a:prstGeom>
            <a:noFill/>
            <a:ln>
              <a:noFill/>
            </a:ln>
            <a:effectLst/>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3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zh-CN" altLang="en-US" sz="16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指令地址</a:t>
              </a:r>
              <a:endPar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351" name="Line 43"/>
            <p:cNvSpPr/>
            <p:nvPr/>
          </p:nvSpPr>
          <p:spPr>
            <a:xfrm flipH="1" flipV="1">
              <a:off x="1917" y="2178"/>
              <a:ext cx="1560" cy="0"/>
            </a:xfrm>
            <a:prstGeom prst="line">
              <a:avLst/>
            </a:prstGeom>
            <a:ln w="28575" cap="flat" cmpd="sng">
              <a:solidFill>
                <a:srgbClr val="000000"/>
              </a:solidFill>
              <a:prstDash val="solid"/>
              <a:headEnd type="none" w="med" len="med"/>
              <a:tailEnd type="triangle" w="sm" len="lg"/>
            </a:ln>
          </p:spPr>
          <p:txBody>
            <a:bodyPr/>
            <a:lstStyle/>
            <a:p>
              <a:endParaRPr lang="zh-CN" altLang="en-US"/>
            </a:p>
          </p:txBody>
        </p:sp>
      </p:grpSp>
      <p:grpSp>
        <p:nvGrpSpPr>
          <p:cNvPr id="99339" name="Group 38"/>
          <p:cNvGrpSpPr/>
          <p:nvPr/>
        </p:nvGrpSpPr>
        <p:grpSpPr>
          <a:xfrm>
            <a:off x="3246438" y="3192463"/>
            <a:ext cx="1836737" cy="533400"/>
            <a:chOff x="1882" y="2143"/>
            <a:chExt cx="1543" cy="448"/>
          </a:xfrm>
        </p:grpSpPr>
        <p:sp>
          <p:nvSpPr>
            <p:cNvPr id="34" name="Text Box 39"/>
            <p:cNvSpPr txBox="1">
              <a:spLocks noChangeArrowheads="1"/>
            </p:cNvSpPr>
            <p:nvPr/>
          </p:nvSpPr>
          <p:spPr bwMode="auto">
            <a:xfrm>
              <a:off x="1995" y="2143"/>
              <a:ext cx="992" cy="407"/>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30000"/>
                </a:lnSpc>
                <a:spcBef>
                  <a:spcPct val="0"/>
                </a:spcBef>
                <a:spcAft>
                  <a:spcPct val="0"/>
                </a:spcAft>
                <a:buClrTx/>
                <a:buSzTx/>
                <a:buFontTx/>
                <a:buNone/>
                <a:defRPr/>
              </a:pPr>
              <a:r>
                <a:rPr kumimoji="0" lang="zh-CN" altLang="en-US" sz="16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指 令</a:t>
              </a:r>
              <a:endPar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349" name="AutoShape 40"/>
            <p:cNvSpPr/>
            <p:nvPr/>
          </p:nvSpPr>
          <p:spPr>
            <a:xfrm>
              <a:off x="1882" y="2387"/>
              <a:ext cx="1543" cy="204"/>
            </a:xfrm>
            <a:prstGeom prst="rightArrow">
              <a:avLst>
                <a:gd name="adj1" fmla="val 56481"/>
                <a:gd name="adj2" fmla="val 70874"/>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grpSp>
      <p:grpSp>
        <p:nvGrpSpPr>
          <p:cNvPr id="99340" name="Group 44"/>
          <p:cNvGrpSpPr/>
          <p:nvPr/>
        </p:nvGrpSpPr>
        <p:grpSpPr>
          <a:xfrm>
            <a:off x="3163888" y="4021138"/>
            <a:ext cx="1749425" cy="403225"/>
            <a:chOff x="1796" y="2954"/>
            <a:chExt cx="1470" cy="340"/>
          </a:xfrm>
        </p:grpSpPr>
        <p:sp>
          <p:nvSpPr>
            <p:cNvPr id="37" name="Text Box 45"/>
            <p:cNvSpPr txBox="1">
              <a:spLocks noChangeArrowheads="1"/>
            </p:cNvSpPr>
            <p:nvPr/>
          </p:nvSpPr>
          <p:spPr bwMode="auto">
            <a:xfrm>
              <a:off x="1796" y="2954"/>
              <a:ext cx="1235" cy="340"/>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just" defTabSz="717550" rtl="0" eaLnBrk="1" fontAlgn="base" latinLnBrk="0" hangingPunct="1">
                <a:lnSpc>
                  <a:spcPct val="12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zh-CN" altLang="en-US" sz="16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操作数地址</a:t>
              </a:r>
              <a:endPar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347" name="Line 46"/>
            <p:cNvSpPr/>
            <p:nvPr/>
          </p:nvSpPr>
          <p:spPr>
            <a:xfrm flipH="1">
              <a:off x="1849" y="3249"/>
              <a:ext cx="1417" cy="0"/>
            </a:xfrm>
            <a:prstGeom prst="line">
              <a:avLst/>
            </a:prstGeom>
            <a:ln w="28575" cap="flat" cmpd="sng">
              <a:solidFill>
                <a:srgbClr val="000000"/>
              </a:solidFill>
              <a:prstDash val="solid"/>
              <a:headEnd type="none" w="med" len="med"/>
              <a:tailEnd type="triangle" w="sm" len="lg"/>
            </a:ln>
          </p:spPr>
          <p:txBody>
            <a:bodyPr/>
            <a:lstStyle/>
            <a:p>
              <a:endParaRPr lang="zh-CN" altLang="en-US"/>
            </a:p>
          </p:txBody>
        </p:sp>
      </p:grpSp>
      <p:grpSp>
        <p:nvGrpSpPr>
          <p:cNvPr id="99341" name="组合 60"/>
          <p:cNvGrpSpPr/>
          <p:nvPr/>
        </p:nvGrpSpPr>
        <p:grpSpPr>
          <a:xfrm>
            <a:off x="3240088" y="4494213"/>
            <a:ext cx="1658937" cy="604837"/>
            <a:chOff x="4319678" y="4931785"/>
            <a:chExt cx="2212469" cy="806911"/>
          </a:xfrm>
        </p:grpSpPr>
        <p:sp>
          <p:nvSpPr>
            <p:cNvPr id="99344" name="AutoShape 40"/>
            <p:cNvSpPr/>
            <p:nvPr/>
          </p:nvSpPr>
          <p:spPr>
            <a:xfrm>
              <a:off x="4319678" y="4931785"/>
              <a:ext cx="2212469" cy="324035"/>
            </a:xfrm>
            <a:prstGeom prst="rightArrow">
              <a:avLst>
                <a:gd name="adj1" fmla="val 56481"/>
                <a:gd name="adj2" fmla="val 70870"/>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40" name="Text Box 18"/>
            <p:cNvSpPr txBox="1">
              <a:spLocks noChangeArrowheads="1"/>
            </p:cNvSpPr>
            <p:nvPr/>
          </p:nvSpPr>
          <p:spPr bwMode="auto">
            <a:xfrm>
              <a:off x="4584327" y="5046150"/>
              <a:ext cx="1420639" cy="692546"/>
            </a:xfrm>
            <a:prstGeom prst="rect">
              <a:avLst/>
            </a:prstGeom>
            <a:noFill/>
            <a:ln>
              <a:noFill/>
            </a:ln>
          </p:spPr>
          <p:txBody>
            <a:bodyPr lIns="52226" tIns="26116" rIns="52226" bIns="26116"/>
            <a:lstStyle>
              <a:lvl1pPr defTabSz="717550" eaLnBrk="0" hangingPunct="0">
                <a:spcBef>
                  <a:spcPct val="20000"/>
                </a:spcBef>
                <a:buClr>
                  <a:schemeClr val="folHlink"/>
                </a:buClr>
                <a:buSzPct val="90000"/>
                <a:buFont typeface="Wingdings" panose="05000000000000000000" pitchFamily="2" charset="2"/>
                <a:buChar char="n"/>
                <a:defRPr sz="2200" b="1">
                  <a:solidFill>
                    <a:schemeClr val="tx1"/>
                  </a:solidFill>
                  <a:latin typeface="Arial" panose="020B0604020202020204" pitchFamily="34" charset="0"/>
                  <a:ea typeface="宋体" panose="02010600030101010101" pitchFamily="2" charset="-122"/>
                </a:defRPr>
              </a:lvl1pPr>
              <a:lvl2pPr marL="358775" indent="-224155" defTabSz="717550" eaLnBrk="0" hangingPunct="0">
                <a:spcBef>
                  <a:spcPct val="20000"/>
                </a:spcBef>
                <a:buClr>
                  <a:schemeClr val="accent1"/>
                </a:buClr>
                <a:buSzPct val="75000"/>
                <a:buFont typeface="Wingdings" panose="05000000000000000000" pitchFamily="2" charset="2"/>
                <a:buChar char="n"/>
                <a:defRPr sz="2000" b="1">
                  <a:solidFill>
                    <a:schemeClr val="tx1"/>
                  </a:solidFill>
                  <a:latin typeface="Arial" panose="020B0604020202020204" pitchFamily="34" charset="0"/>
                  <a:ea typeface="宋体" panose="02010600030101010101" pitchFamily="2" charset="-122"/>
                </a:defRPr>
              </a:lvl2pPr>
              <a:lvl3pPr marL="717550" indent="-177800" defTabSz="717550" eaLnBrk="0" hangingPunct="0">
                <a:spcBef>
                  <a:spcPct val="20000"/>
                </a:spcBef>
                <a:buClr>
                  <a:schemeClr val="folHlink"/>
                </a:buClr>
                <a:buSzPct val="55000"/>
                <a:buFont typeface="Wingdings" panose="05000000000000000000" pitchFamily="2" charset="2"/>
                <a:buChar char="n"/>
                <a:defRPr b="1">
                  <a:solidFill>
                    <a:schemeClr val="tx1"/>
                  </a:solidFill>
                  <a:latin typeface="Arial" panose="020B0604020202020204" pitchFamily="34" charset="0"/>
                  <a:ea typeface="宋体" panose="02010600030101010101" pitchFamily="2" charset="-122"/>
                </a:defRPr>
              </a:lvl3pPr>
              <a:lvl4pPr marL="1075055"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4pPr>
              <a:lvl5pPr marL="1433830" indent="-179705" defTabSz="717550" eaLnBrk="0" hangingPunct="0">
                <a:spcBef>
                  <a:spcPct val="20000"/>
                </a:spcBef>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5pPr>
              <a:lvl6pPr marL="18910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6pPr>
              <a:lvl7pPr marL="23482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7pPr>
              <a:lvl8pPr marL="28054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8pPr>
              <a:lvl9pPr marL="3262630" indent="-179705" defTabSz="717550" eaLnBrk="0" fontAlgn="base" hangingPunct="0">
                <a:spcBef>
                  <a:spcPct val="20000"/>
                </a:spcBef>
                <a:spcAft>
                  <a:spcPct val="0"/>
                </a:spcAft>
                <a:buClr>
                  <a:schemeClr val="accent1"/>
                </a:buClr>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9pPr>
            </a:lstStyle>
            <a:p>
              <a:pPr marL="0" marR="0" lvl="0" indent="0" algn="ctr" defTabSz="717550" rtl="0" eaLnBrk="1" fontAlgn="base" latinLnBrk="0" hangingPunct="1">
                <a:lnSpc>
                  <a:spcPct val="150000"/>
                </a:lnSpc>
                <a:spcBef>
                  <a:spcPct val="0"/>
                </a:spcBef>
                <a:spcAft>
                  <a:spcPct val="0"/>
                </a:spcAft>
                <a:buClrTx/>
                <a:buSzTx/>
                <a:buFontTx/>
                <a:buNone/>
                <a:defRPr/>
              </a:pPr>
              <a:r>
                <a:rPr kumimoji="0" lang="zh-CN" altLang="en-US" sz="165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数 据</a:t>
              </a:r>
              <a:endParaRPr kumimoji="0" lang="zh-CN" altLang="en-US" sz="16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99342" name="AutoShape 40"/>
          <p:cNvSpPr/>
          <p:nvPr/>
        </p:nvSpPr>
        <p:spPr>
          <a:xfrm flipH="1">
            <a:off x="3206750" y="4889500"/>
            <a:ext cx="1685925" cy="242888"/>
          </a:xfrm>
          <a:prstGeom prst="rightArrow">
            <a:avLst>
              <a:gd name="adj1" fmla="val 56481"/>
              <a:gd name="adj2" fmla="val 70857"/>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000" dirty="0"/>
          </a:p>
        </p:txBody>
      </p:sp>
      <p:sp>
        <p:nvSpPr>
          <p:cNvPr id="99343" name="标题 1"/>
          <p:cNvSpPr txBox="1"/>
          <p:nvPr/>
        </p:nvSpPr>
        <p:spPr>
          <a:xfrm>
            <a:off x="827088" y="219075"/>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-CPU</a:t>
            </a:r>
            <a:endParaRPr lang="zh-CN" altLang="en-US" sz="4000" dirty="0">
              <a:solidFill>
                <a:schemeClr val="tx2"/>
              </a:solidFill>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内容占位符 2"/>
          <p:cNvSpPr>
            <a:spLocks noGrp="1"/>
          </p:cNvSpPr>
          <p:nvPr>
            <p:ph idx="1"/>
          </p:nvPr>
        </p:nvSpPr>
        <p:spPr>
          <a:xfrm>
            <a:off x="323850" y="1844675"/>
            <a:ext cx="8496300" cy="4103688"/>
          </a:xfrm>
        </p:spPr>
        <p:txBody>
          <a:bodyPr vert="horz" wrap="square" lIns="91440" tIns="45720" rIns="91440" bIns="45720" numCol="1" anchor="t" anchorCtr="0" compatLnSpc="1"/>
          <a:lstStyle/>
          <a:p>
            <a:pPr marL="342900" marR="0" lvl="0" indent="-342900" algn="just"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u"/>
              <a:defRPr/>
            </a:pPr>
            <a:r>
              <a:rPr kumimoji="0" lang="zh-CN" altLang="en-US" sz="2200" b="1" i="0" u="none" strike="noStrike" kern="1200" cap="none" spc="0" normalizeH="0" baseline="0" noProof="0" dirty="0">
                <a:ln>
                  <a:noFill/>
                </a:ln>
                <a:solidFill>
                  <a:srgbClr val="FF0000"/>
                </a:solidFill>
                <a:effectLst/>
                <a:uLnTx/>
                <a:uFillTx/>
                <a:latin typeface="+mn-ea"/>
                <a:ea typeface="+mn-ea"/>
                <a:cs typeface="+mn-cs"/>
              </a:rPr>
              <a:t>字长（位数）</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：指通用寄存器和定点运算器的宽度（二进制整数运算的位数），即</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在单位时间内能一次处理的二进制数的位数。</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的字长是表示运算器性能的主要技术指标。</a:t>
            </a:r>
            <a:endParaRPr kumimoji="0" lang="en-US" altLang="zh-CN" sz="22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u"/>
              <a:defRPr/>
            </a:pPr>
            <a:r>
              <a:rPr kumimoji="0" lang="zh-CN" altLang="en-US" sz="2200" b="1" i="0" u="none" strike="noStrike" kern="1200" cap="none" spc="0" normalizeH="0" baseline="0" noProof="0" dirty="0">
                <a:ln>
                  <a:noFill/>
                </a:ln>
                <a:solidFill>
                  <a:srgbClr val="FF0000"/>
                </a:solidFill>
                <a:effectLst/>
                <a:uLnTx/>
                <a:uFillTx/>
                <a:latin typeface="+mn-ea"/>
                <a:ea typeface="+mn-ea"/>
                <a:cs typeface="+mn-cs"/>
              </a:rPr>
              <a:t>主频（</a:t>
            </a:r>
            <a:r>
              <a:rPr kumimoji="0" lang="en-US" altLang="zh-CN" sz="2200" b="1" i="0" u="none" strike="noStrike" kern="1200" cap="none" spc="0" normalizeH="0" baseline="0" noProof="0" dirty="0">
                <a:ln>
                  <a:noFill/>
                </a:ln>
                <a:solidFill>
                  <a:srgbClr val="FF0000"/>
                </a:solidFill>
                <a:effectLst/>
                <a:uLnTx/>
                <a:uFillTx/>
                <a:latin typeface="+mn-ea"/>
                <a:ea typeface="+mn-ea"/>
                <a:cs typeface="+mn-cs"/>
              </a:rPr>
              <a:t>CPU</a:t>
            </a:r>
            <a:r>
              <a:rPr kumimoji="0" lang="zh-CN" altLang="en-US" sz="2200" b="1" i="0" u="none" strike="noStrike" kern="1200" cap="none" spc="0" normalizeH="0" baseline="0" noProof="0" dirty="0">
                <a:ln>
                  <a:noFill/>
                </a:ln>
                <a:solidFill>
                  <a:srgbClr val="FF0000"/>
                </a:solidFill>
                <a:effectLst/>
                <a:uLnTx/>
                <a:uFillTx/>
                <a:latin typeface="+mn-ea"/>
                <a:ea typeface="+mn-ea"/>
                <a:cs typeface="+mn-cs"/>
              </a:rPr>
              <a:t>时钟频率）</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：指</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芯片中电子线路的工作频率，决定</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芯片内部数据传输与操作速度的快慢，通常用</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Hz</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表示。</a:t>
            </a:r>
            <a:r>
              <a:rPr kumimoji="0" lang="zh-CN" altLang="en-US" sz="2200" b="1" i="0" u="none" strike="noStrike" kern="1200" cap="none" spc="0" normalizeH="0" baseline="0" noProof="0" dirty="0">
                <a:ln>
                  <a:noFill/>
                </a:ln>
                <a:solidFill>
                  <a:srgbClr val="FF0000"/>
                </a:solidFill>
                <a:effectLst/>
                <a:uLnTx/>
                <a:uFillTx/>
                <a:latin typeface="+mn-ea"/>
                <a:ea typeface="+mn-ea"/>
                <a:cs typeface="+mn-cs"/>
              </a:rPr>
              <a:t>一般而言</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，主频越高，计算机的速度就越快。</a:t>
            </a:r>
            <a:endParaRPr kumimoji="0" lang="en-US" altLang="zh-CN" sz="22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u"/>
              <a:defRPr/>
            </a:pPr>
            <a:r>
              <a:rPr kumimoji="0" lang="en-US" altLang="zh-CN" sz="2200" b="1" i="0" u="none" strike="noStrike" kern="1200" cap="none" spc="0" normalizeH="0" baseline="0" noProof="0" dirty="0">
                <a:ln>
                  <a:noFill/>
                </a:ln>
                <a:solidFill>
                  <a:srgbClr val="FF0000"/>
                </a:solidFill>
                <a:effectLst/>
                <a:uLnTx/>
                <a:uFillTx/>
                <a:latin typeface="+mn-ea"/>
                <a:ea typeface="+mn-ea"/>
                <a:cs typeface="+mn-cs"/>
              </a:rPr>
              <a:t>CPU</a:t>
            </a:r>
            <a:r>
              <a:rPr kumimoji="0" lang="zh-CN" altLang="en-US" sz="2200" b="1" i="0" u="none" strike="noStrike" kern="1200" cap="none" spc="0" normalizeH="0" baseline="0" noProof="0" dirty="0">
                <a:ln>
                  <a:noFill/>
                </a:ln>
                <a:solidFill>
                  <a:srgbClr val="FF0000"/>
                </a:solidFill>
                <a:effectLst/>
                <a:uLnTx/>
                <a:uFillTx/>
                <a:latin typeface="+mn-ea"/>
                <a:ea typeface="+mn-ea"/>
                <a:cs typeface="+mn-cs"/>
              </a:rPr>
              <a:t>核的数目</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：为了提高</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的处理速度，现在</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芯片往往包含</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2</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个、</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4</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个、</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6</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个甚至更多的</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核，每个核都是一个独立的计算单元。</a:t>
            </a:r>
            <a:endParaRPr kumimoji="0" lang="en-US" altLang="zh-CN" sz="22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just" defTabSz="914400" rtl="0" eaLnBrk="0" fontAlgn="base" latinLnBrk="0" hangingPunct="0">
              <a:lnSpc>
                <a:spcPct val="110000"/>
              </a:lnSpc>
              <a:spcBef>
                <a:spcPts val="600"/>
              </a:spcBef>
              <a:spcAft>
                <a:spcPts val="0"/>
              </a:spcAft>
              <a:buClr>
                <a:srgbClr val="C00000"/>
              </a:buClr>
              <a:buSzTx/>
              <a:buFont typeface="Wingdings" panose="05000000000000000000" pitchFamily="2" charset="2"/>
              <a:buChar char="u"/>
              <a:defRPr/>
            </a:pPr>
            <a:endParaRPr kumimoji="0" lang="en-US" altLang="zh-CN" sz="2200" b="1" i="0" u="none" strike="noStrike" kern="1200" cap="none" spc="0" normalizeH="0" baseline="0" noProof="0" dirty="0">
              <a:ln>
                <a:noFill/>
              </a:ln>
              <a:solidFill>
                <a:schemeClr val="tx1"/>
              </a:solidFill>
              <a:effectLst/>
              <a:uLnTx/>
              <a:uFillTx/>
              <a:latin typeface="+mn-ea"/>
              <a:ea typeface="+mn-ea"/>
              <a:cs typeface="+mn-cs"/>
            </a:endParaRPr>
          </a:p>
        </p:txBody>
      </p:sp>
      <p:sp>
        <p:nvSpPr>
          <p:cNvPr id="101379" name="标题 1"/>
          <p:cNvSpPr>
            <a:spLocks noGrp="1"/>
          </p:cNvSpPr>
          <p:nvPr>
            <p:ph type="title"/>
          </p:nvPr>
        </p:nvSpPr>
        <p:spPr>
          <a:xfrm>
            <a:off x="-180975" y="1106488"/>
            <a:ext cx="3475038" cy="808037"/>
          </a:xfrm>
        </p:spPr>
        <p:txBody>
          <a:bodyPr vert="horz" wrap="square" lIns="91440" tIns="45720" rIns="91440" bIns="45720" anchor="ctr" anchorCtr="0"/>
          <a:lstStyle/>
          <a:p>
            <a:r>
              <a:rPr lang="en-US" altLang="zh-CN" sz="2400" b="1" dirty="0"/>
              <a:t>CPU</a:t>
            </a:r>
            <a:r>
              <a:rPr lang="zh-CN" altLang="en-US" sz="2400" b="1" dirty="0"/>
              <a:t>的性能指标</a:t>
            </a:r>
          </a:p>
        </p:txBody>
      </p:sp>
      <p:sp>
        <p:nvSpPr>
          <p:cNvPr id="101380" name="标题 1"/>
          <p:cNvSpPr txBox="1"/>
          <p:nvPr/>
        </p:nvSpPr>
        <p:spPr>
          <a:xfrm>
            <a:off x="755650" y="209550"/>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-CPU</a:t>
            </a:r>
            <a:endParaRPr lang="zh-CN" altLang="en-US" sz="4000" dirty="0">
              <a:solidFill>
                <a:schemeClr val="tx2"/>
              </a:solidFill>
            </a:endParaRPr>
          </a:p>
        </p:txBody>
      </p:sp>
      <p:graphicFrame>
        <p:nvGraphicFramePr>
          <p:cNvPr id="101381" name="Object 3"/>
          <p:cNvGraphicFramePr>
            <a:graphicFrameLocks noChangeAspect="1"/>
          </p:cNvGraphicFramePr>
          <p:nvPr/>
        </p:nvGraphicFramePr>
        <p:xfrm>
          <a:off x="4211638" y="5013325"/>
          <a:ext cx="4103687" cy="1700213"/>
        </p:xfrm>
        <a:graphic>
          <a:graphicData uri="http://schemas.openxmlformats.org/presentationml/2006/ole">
            <mc:AlternateContent xmlns:mc="http://schemas.openxmlformats.org/markup-compatibility/2006">
              <mc:Choice xmlns:v="urn:schemas-microsoft-com:vml" Requires="v">
                <p:oleObj r:id="rId3" imgW="3371215" imgH="2186305" progId="Visio.Drawing.11">
                  <p:embed/>
                </p:oleObj>
              </mc:Choice>
              <mc:Fallback>
                <p:oleObj r:id="rId3" imgW="3371215" imgH="2186305" progId="Visio.Drawing.11">
                  <p:embed/>
                  <p:pic>
                    <p:nvPicPr>
                      <p:cNvPr id="0" name="图片 3076"/>
                      <p:cNvPicPr/>
                      <p:nvPr/>
                    </p:nvPicPr>
                    <p:blipFill>
                      <a:blip r:embed="rId4"/>
                      <a:stretch>
                        <a:fillRect/>
                      </a:stretch>
                    </p:blipFill>
                    <p:spPr>
                      <a:xfrm>
                        <a:off x="4211638" y="5013325"/>
                        <a:ext cx="4103687" cy="1700213"/>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21"/>
          <p:cNvSpPr/>
          <p:nvPr/>
        </p:nvSpPr>
        <p:spPr>
          <a:xfrm>
            <a:off x="323850" y="1419225"/>
            <a:ext cx="8569325" cy="2187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457200" lvl="0" indent="-457200" algn="just" eaLnBrk="1" hangingPunct="1">
              <a:lnSpc>
                <a:spcPct val="110000"/>
              </a:lnSpc>
              <a:spcBef>
                <a:spcPts val="450"/>
              </a:spcBef>
              <a:buClr>
                <a:srgbClr val="C00000"/>
              </a:buClr>
              <a:buFont typeface="Wingdings" panose="05000000000000000000" pitchFamily="2" charset="2"/>
              <a:buChar char="n"/>
            </a:pPr>
            <a:r>
              <a:rPr lang="zh-CN" altLang="en-US" sz="2000" b="1" dirty="0">
                <a:latin typeface="宋体" panose="02010600030101010101" pitchFamily="2" charset="-122"/>
                <a:ea typeface="楷体_GB2312" pitchFamily="49" charset="-122"/>
              </a:rPr>
              <a:t>在现代计算机中，通常有多种用途的存储器件，如内存、高速缓存、磁盘、硬盘等。它们的工作速度、存储容量、单位容量价格、制造材料等各方面都不尽相同。</a:t>
            </a:r>
            <a:endParaRPr lang="en-US" altLang="zh-CN" sz="2000" b="1" dirty="0">
              <a:latin typeface="宋体" panose="02010600030101010101" pitchFamily="2" charset="-122"/>
              <a:ea typeface="楷体_GB2312" pitchFamily="49" charset="-122"/>
            </a:endParaRPr>
          </a:p>
          <a:p>
            <a:pPr marL="457200" lvl="0" indent="-457200" algn="just" eaLnBrk="1" hangingPunct="1">
              <a:lnSpc>
                <a:spcPct val="110000"/>
              </a:lnSpc>
              <a:spcBef>
                <a:spcPts val="450"/>
              </a:spcBef>
              <a:buClr>
                <a:srgbClr val="C00000"/>
              </a:buClr>
              <a:buFont typeface="Wingdings" panose="05000000000000000000" pitchFamily="2" charset="2"/>
              <a:buChar char="n"/>
            </a:pPr>
            <a:r>
              <a:rPr lang="zh-CN" altLang="en-US" sz="2000" b="1" dirty="0">
                <a:latin typeface="宋体" panose="02010600030101010101" pitchFamily="2" charset="-122"/>
                <a:ea typeface="楷体_GB2312" pitchFamily="49" charset="-122"/>
              </a:rPr>
              <a:t>从计算机应用的角度，总是希望存储器的</a:t>
            </a:r>
            <a:r>
              <a:rPr lang="zh-CN" altLang="en-US" sz="2000" b="1" dirty="0">
                <a:solidFill>
                  <a:srgbClr val="0000CC"/>
                </a:solidFill>
                <a:latin typeface="宋体" panose="02010600030101010101" pitchFamily="2" charset="-122"/>
                <a:ea typeface="楷体_GB2312" pitchFamily="49" charset="-122"/>
              </a:rPr>
              <a:t>存储容量</a:t>
            </a:r>
            <a:r>
              <a:rPr lang="zh-CN" altLang="en-US" sz="2000" b="1" dirty="0">
                <a:latin typeface="宋体" panose="02010600030101010101" pitchFamily="2" charset="-122"/>
                <a:ea typeface="楷体_GB2312" pitchFamily="49" charset="-122"/>
              </a:rPr>
              <a:t>要大，</a:t>
            </a:r>
            <a:r>
              <a:rPr lang="zh-CN" altLang="en-US" sz="2000" b="1" dirty="0">
                <a:solidFill>
                  <a:srgbClr val="0000CC"/>
                </a:solidFill>
                <a:latin typeface="宋体" panose="02010600030101010101" pitchFamily="2" charset="-122"/>
                <a:ea typeface="楷体_GB2312" pitchFamily="49" charset="-122"/>
              </a:rPr>
              <a:t>存取速度</a:t>
            </a:r>
            <a:r>
              <a:rPr lang="zh-CN" altLang="en-US" sz="2000" b="1" dirty="0">
                <a:latin typeface="宋体" panose="02010600030101010101" pitchFamily="2" charset="-122"/>
                <a:ea typeface="楷体_GB2312" pitchFamily="49" charset="-122"/>
              </a:rPr>
              <a:t>要快，</a:t>
            </a:r>
            <a:r>
              <a:rPr lang="zh-CN" altLang="en-US" sz="2000" b="1" dirty="0">
                <a:solidFill>
                  <a:srgbClr val="0000CC"/>
                </a:solidFill>
                <a:latin typeface="宋体" panose="02010600030101010101" pitchFamily="2" charset="-122"/>
                <a:ea typeface="楷体_GB2312" pitchFamily="49" charset="-122"/>
              </a:rPr>
              <a:t>每位价格</a:t>
            </a:r>
            <a:r>
              <a:rPr lang="zh-CN" altLang="en-US" sz="2000" b="1" dirty="0">
                <a:latin typeface="宋体" panose="02010600030101010101" pitchFamily="2" charset="-122"/>
                <a:ea typeface="楷体_GB2312" pitchFamily="49" charset="-122"/>
              </a:rPr>
              <a:t>要便宜。但事实上，这些性能指标往往是相互矛盾的。因此，</a:t>
            </a:r>
            <a:r>
              <a:rPr lang="zh-CN" altLang="en-US" sz="2000" b="1" dirty="0">
                <a:solidFill>
                  <a:srgbClr val="FF0000"/>
                </a:solidFill>
                <a:latin typeface="宋体" panose="02010600030101010101" pitchFamily="2" charset="-122"/>
                <a:ea typeface="楷体_GB2312" pitchFamily="49" charset="-122"/>
              </a:rPr>
              <a:t>单独使用一种类型的存储器很难同时达到以上三点要求</a:t>
            </a:r>
            <a:r>
              <a:rPr lang="zh-CN" altLang="en-US" sz="2000" b="1" dirty="0">
                <a:latin typeface="宋体" panose="02010600030101010101" pitchFamily="2" charset="-122"/>
                <a:ea typeface="楷体_GB2312" pitchFamily="49" charset="-122"/>
              </a:rPr>
              <a:t>。</a:t>
            </a:r>
            <a:endParaRPr lang="en-US" altLang="zh-CN" sz="2000" b="1" dirty="0">
              <a:latin typeface="宋体" panose="02010600030101010101" pitchFamily="2" charset="-122"/>
              <a:ea typeface="楷体_GB2312" pitchFamily="49" charset="-122"/>
            </a:endParaRPr>
          </a:p>
        </p:txBody>
      </p:sp>
      <p:sp>
        <p:nvSpPr>
          <p:cNvPr id="103427" name="标题 1"/>
          <p:cNvSpPr txBox="1"/>
          <p:nvPr/>
        </p:nvSpPr>
        <p:spPr>
          <a:xfrm>
            <a:off x="971550" y="225425"/>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存储器</a:t>
            </a:r>
          </a:p>
        </p:txBody>
      </p:sp>
      <p:pic>
        <p:nvPicPr>
          <p:cNvPr id="103428" name="Picture 2"/>
          <p:cNvPicPr>
            <a:picLocks noChangeAspect="1"/>
          </p:cNvPicPr>
          <p:nvPr/>
        </p:nvPicPr>
        <p:blipFill>
          <a:blip r:embed="rId2"/>
          <a:stretch>
            <a:fillRect/>
          </a:stretch>
        </p:blipFill>
        <p:spPr>
          <a:xfrm>
            <a:off x="4356100" y="3784600"/>
            <a:ext cx="4432300" cy="2736850"/>
          </a:xfrm>
          <a:prstGeom prst="rect">
            <a:avLst/>
          </a:prstGeom>
          <a:noFill/>
          <a:ln w="9525">
            <a:noFill/>
          </a:ln>
        </p:spPr>
      </p:pic>
      <p:sp>
        <p:nvSpPr>
          <p:cNvPr id="2" name="矩形 1"/>
          <p:cNvSpPr/>
          <p:nvPr/>
        </p:nvSpPr>
        <p:spPr>
          <a:xfrm>
            <a:off x="395288" y="3784600"/>
            <a:ext cx="3889375" cy="1785938"/>
          </a:xfrm>
          <a:prstGeom prst="rect">
            <a:avLst/>
          </a:prstGeom>
        </p:spPr>
        <p:txBody>
          <a:bodyPr>
            <a:spAutoFit/>
          </a:bodyPr>
          <a:lstStyle/>
          <a:p>
            <a:pPr marL="0" marR="0" lvl="0" indent="0" algn="just" defTabSz="914400" rtl="0" eaLnBrk="1" fontAlgn="base" latinLnBrk="0" hangingPunct="1">
              <a:lnSpc>
                <a:spcPct val="110000"/>
              </a:lnSpc>
              <a:spcBef>
                <a:spcPts val="450"/>
              </a:spcBef>
              <a:spcAft>
                <a:spcPct val="0"/>
              </a:spcAft>
              <a:buClr>
                <a:srgbClr val="C00000"/>
              </a:buClr>
              <a:buSzTx/>
              <a:buFont typeface="Wingdings" panose="05000000000000000000" pitchFamily="2" charset="2"/>
              <a:buChar char="n"/>
              <a:defRPr/>
            </a:pPr>
            <a:r>
              <a:rPr kumimoji="1" lang="zh-CN" altLang="en-US" sz="2000" b="1" i="0" u="none" strike="noStrike" kern="1200" cap="none" spc="0" normalizeH="0" baseline="0" noProof="0" dirty="0">
                <a:ln>
                  <a:noFill/>
                </a:ln>
                <a:solidFill>
                  <a:srgbClr val="FF0000"/>
                </a:solidFill>
                <a:effectLst/>
                <a:uLnTx/>
                <a:uFillTx/>
                <a:latin typeface="+mn-ea"/>
                <a:ea typeface="+mn-ea"/>
                <a:cs typeface="+mn-cs"/>
              </a:rPr>
              <a:t>  存储器系统</a:t>
            </a:r>
            <a:r>
              <a:rPr kumimoji="1" lang="zh-CN" altLang="en-US" sz="2000" b="1" i="0" u="none" strike="noStrike" kern="1200" cap="none" spc="0" normalizeH="0" baseline="0" noProof="0" dirty="0">
                <a:ln>
                  <a:noFill/>
                </a:ln>
                <a:solidFill>
                  <a:schemeClr val="tx1"/>
                </a:solidFill>
                <a:effectLst/>
                <a:uLnTx/>
                <a:uFillTx/>
                <a:latin typeface="+mn-ea"/>
                <a:ea typeface="+mn-ea"/>
                <a:cs typeface="+mn-cs"/>
              </a:rPr>
              <a:t>：将两个或两个以上速度、容量和价格各不相同的存储器用软件、硬件或软硬件结合的方法连接起来，成为一个系统。</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1378">
                                            <p:txEl>
                                              <p:pRg st="1" end="1"/>
                                            </p:txEl>
                                          </p:spTgt>
                                        </p:tgtEl>
                                        <p:attrNameLst>
                                          <p:attrName>style.visibility</p:attrName>
                                        </p:attrNameLst>
                                      </p:cBhvr>
                                      <p:to>
                                        <p:strVal val="visible"/>
                                      </p:to>
                                    </p:set>
                                    <p:animEffect transition="in" filter="fade">
                                      <p:cBhvr>
                                        <p:cTn id="7" dur="1000"/>
                                        <p:tgtEl>
                                          <p:spTgt spid="101378">
                                            <p:txEl>
                                              <p:pRg st="1" end="1"/>
                                            </p:txEl>
                                          </p:spTgt>
                                        </p:tgtEl>
                                      </p:cBhvr>
                                    </p:animEffect>
                                    <p:anim calcmode="lin" valueType="num">
                                      <p:cBhvr>
                                        <p:cTn id="8" dur="1000" fill="hold"/>
                                        <p:tgtEl>
                                          <p:spTgt spid="10137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137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a:xfrm>
            <a:off x="-455612" y="1123950"/>
            <a:ext cx="3825875" cy="647700"/>
          </a:xfrm>
        </p:spPr>
        <p:txBody>
          <a:bodyPr vert="horz" wrap="square" lIns="91440" tIns="45720" rIns="91440" bIns="45720" anchor="ctr" anchorCtr="0"/>
          <a:lstStyle/>
          <a:p>
            <a:r>
              <a:rPr lang="zh-CN" altLang="en-US" sz="2400" b="1" dirty="0"/>
              <a:t>存储器层次结构</a:t>
            </a:r>
          </a:p>
        </p:txBody>
      </p:sp>
      <p:sp>
        <p:nvSpPr>
          <p:cNvPr id="104451" name="Rectangle 2"/>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7" name="矩形 6"/>
          <p:cNvSpPr/>
          <p:nvPr/>
        </p:nvSpPr>
        <p:spPr>
          <a:xfrm>
            <a:off x="107950" y="3697288"/>
            <a:ext cx="8856663" cy="3032125"/>
          </a:xfrm>
          <a:prstGeom prst="rect">
            <a:avLst/>
          </a:prstGeom>
        </p:spPr>
        <p:txBody>
          <a:bodyPr>
            <a:spAutoFit/>
          </a:bodyPr>
          <a:lstStyle/>
          <a:p>
            <a:pPr marL="342900" marR="0" lvl="0" indent="-342900" algn="just"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prstClr val="black"/>
                </a:solidFill>
                <a:effectLst/>
                <a:uLnTx/>
                <a:uFillTx/>
                <a:latin typeface="+mn-ea"/>
                <a:ea typeface="+mn-ea"/>
                <a:cs typeface="+mn-cs"/>
              </a:rPr>
              <a:t>寄存器：</a:t>
            </a:r>
            <a:r>
              <a:rPr kumimoji="0" lang="en-US" altLang="zh-CN" sz="2000" b="1" i="0" u="none" strike="noStrike" kern="1200" cap="none" spc="0" normalizeH="0" baseline="0" noProof="0" dirty="0">
                <a:ln>
                  <a:noFill/>
                </a:ln>
                <a:solidFill>
                  <a:prstClr val="black"/>
                </a:solidFill>
                <a:effectLst/>
                <a:uLnTx/>
                <a:uFillTx/>
                <a:latin typeface="+mn-ea"/>
                <a:ea typeface="+mn-ea"/>
                <a:cs typeface="+mn-cs"/>
              </a:rPr>
              <a:t>CPU</a:t>
            </a:r>
            <a:r>
              <a:rPr kumimoji="0" lang="zh-CN" altLang="en-US" sz="2000" b="1" i="0" u="none" strike="noStrike" kern="1200" cap="none" spc="0" normalizeH="0" baseline="0" noProof="0" dirty="0">
                <a:ln>
                  <a:noFill/>
                </a:ln>
                <a:solidFill>
                  <a:prstClr val="black"/>
                </a:solidFill>
                <a:effectLst/>
                <a:uLnTx/>
                <a:uFillTx/>
                <a:latin typeface="+mn-ea"/>
                <a:ea typeface="+mn-ea"/>
                <a:cs typeface="+mn-cs"/>
              </a:rPr>
              <a:t>内部，用于指令级数据的临时存储。</a:t>
            </a:r>
            <a:r>
              <a:rPr kumimoji="0" lang="zh-CN" altLang="en-US" sz="2000" b="1" i="0" u="none" strike="noStrike" kern="1200" cap="none" spc="0" normalizeH="0" baseline="0" noProof="0" dirty="0">
                <a:ln>
                  <a:noFill/>
                </a:ln>
                <a:solidFill>
                  <a:srgbClr val="0000FF"/>
                </a:solidFill>
                <a:effectLst/>
                <a:uLnTx/>
                <a:uFillTx/>
                <a:latin typeface="+mn-ea"/>
                <a:ea typeface="+mn-ea"/>
                <a:cs typeface="+mn-cs"/>
              </a:rPr>
              <a:t>速度可以与</a:t>
            </a:r>
            <a:r>
              <a:rPr kumimoji="0" lang="en-US" altLang="zh-CN" sz="2000" b="1" i="0" u="none" strike="noStrike" kern="1200" cap="none" spc="0" normalizeH="0" baseline="0" noProof="0" dirty="0">
                <a:ln>
                  <a:noFill/>
                </a:ln>
                <a:solidFill>
                  <a:srgbClr val="0000FF"/>
                </a:solidFill>
                <a:effectLst/>
                <a:uLnTx/>
                <a:uFillTx/>
                <a:latin typeface="+mn-ea"/>
                <a:ea typeface="+mn-ea"/>
                <a:cs typeface="+mn-cs"/>
              </a:rPr>
              <a:t>CPU</a:t>
            </a:r>
            <a:r>
              <a:rPr kumimoji="0" lang="zh-CN" altLang="en-US" sz="2000" b="1" i="0" u="none" strike="noStrike" kern="1200" cap="none" spc="0" normalizeH="0" baseline="0" noProof="0" dirty="0">
                <a:ln>
                  <a:noFill/>
                </a:ln>
                <a:solidFill>
                  <a:srgbClr val="0000FF"/>
                </a:solidFill>
                <a:effectLst/>
                <a:uLnTx/>
                <a:uFillTx/>
                <a:latin typeface="+mn-ea"/>
                <a:ea typeface="+mn-ea"/>
                <a:cs typeface="+mn-cs"/>
              </a:rPr>
              <a:t>完全匹配，容量特别少，按字节访存。</a:t>
            </a:r>
            <a:endParaRPr kumimoji="0" lang="en-US" altLang="zh-CN" sz="2000" b="1" i="0" u="none" strike="noStrike" kern="1200" cap="none" spc="0" normalizeH="0" baseline="0" noProof="0" dirty="0">
              <a:ln>
                <a:noFill/>
              </a:ln>
              <a:solidFill>
                <a:srgbClr val="0000FF"/>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prstClr val="black"/>
                </a:solidFill>
                <a:effectLst/>
                <a:uLnTx/>
                <a:uFillTx/>
                <a:latin typeface="+mn-ea"/>
                <a:ea typeface="+mn-ea"/>
                <a:cs typeface="+mn-cs"/>
              </a:rPr>
              <a:t>高速缓存（</a:t>
            </a:r>
            <a:r>
              <a:rPr kumimoji="0" lang="en-US" altLang="zh-CN" sz="2000" b="1" i="0" u="none" strike="noStrike" kern="1200" cap="none" spc="0" normalizeH="0" baseline="0" noProof="0" dirty="0">
                <a:ln>
                  <a:noFill/>
                </a:ln>
                <a:solidFill>
                  <a:prstClr val="black"/>
                </a:solidFill>
                <a:effectLst/>
                <a:uLnTx/>
                <a:uFillTx/>
                <a:latin typeface="+mn-ea"/>
                <a:ea typeface="+mn-ea"/>
                <a:cs typeface="+mn-cs"/>
              </a:rPr>
              <a:t>Cache</a:t>
            </a:r>
            <a:r>
              <a:rPr kumimoji="0" lang="zh-CN" altLang="en-US" sz="2000" b="1" i="0" u="none" strike="noStrike" kern="1200" cap="none" spc="0" normalizeH="0" baseline="0" noProof="0" dirty="0">
                <a:ln>
                  <a:noFill/>
                </a:ln>
                <a:solidFill>
                  <a:prstClr val="black"/>
                </a:solidFill>
                <a:effectLst/>
                <a:uLnTx/>
                <a:uFillTx/>
                <a:latin typeface="+mn-ea"/>
                <a:ea typeface="+mn-ea"/>
                <a:cs typeface="+mn-cs"/>
              </a:rPr>
              <a:t>）：存放</a:t>
            </a:r>
            <a:r>
              <a:rPr kumimoji="0" lang="en-US" altLang="zh-CN" sz="2000" b="1" i="0" u="none" strike="noStrike" kern="1200" cap="none" spc="0" normalizeH="0" baseline="0" noProof="0" dirty="0">
                <a:ln>
                  <a:noFill/>
                </a:ln>
                <a:solidFill>
                  <a:prstClr val="black"/>
                </a:solidFill>
                <a:effectLst/>
                <a:uLnTx/>
                <a:uFillTx/>
                <a:latin typeface="+mn-ea"/>
                <a:ea typeface="+mn-ea"/>
                <a:cs typeface="+mn-cs"/>
              </a:rPr>
              <a:t>CPU</a:t>
            </a:r>
            <a:r>
              <a:rPr kumimoji="0" lang="zh-CN" altLang="en-US" sz="2000" b="1" i="0" u="none" strike="noStrike" kern="1200" cap="none" spc="0" normalizeH="0" baseline="0" noProof="0" dirty="0">
                <a:ln>
                  <a:noFill/>
                </a:ln>
                <a:solidFill>
                  <a:prstClr val="black"/>
                </a:solidFill>
                <a:effectLst/>
                <a:uLnTx/>
                <a:uFillTx/>
                <a:latin typeface="+mn-ea"/>
                <a:ea typeface="+mn-ea"/>
                <a:cs typeface="+mn-cs"/>
              </a:rPr>
              <a:t>在当前一小段时间内多次使用的程序和数据，以缓解</a:t>
            </a:r>
            <a:r>
              <a:rPr kumimoji="0" lang="en-US" altLang="zh-CN" sz="2000" b="1" i="0" u="none" strike="noStrike" kern="1200" cap="none" spc="0" normalizeH="0" baseline="0" noProof="0" dirty="0">
                <a:ln>
                  <a:noFill/>
                </a:ln>
                <a:solidFill>
                  <a:prstClr val="black"/>
                </a:solidFill>
                <a:effectLst/>
                <a:uLnTx/>
                <a:uFillTx/>
                <a:latin typeface="+mn-ea"/>
                <a:ea typeface="+mn-ea"/>
                <a:cs typeface="+mn-cs"/>
              </a:rPr>
              <a:t>CPU</a:t>
            </a:r>
            <a:r>
              <a:rPr kumimoji="0" lang="zh-CN" altLang="en-US" sz="2000" b="1" i="0" u="none" strike="noStrike" kern="1200" cap="none" spc="0" normalizeH="0" baseline="0" noProof="0" dirty="0">
                <a:ln>
                  <a:noFill/>
                </a:ln>
                <a:solidFill>
                  <a:prstClr val="black"/>
                </a:solidFill>
                <a:effectLst/>
                <a:uLnTx/>
                <a:uFillTx/>
                <a:latin typeface="+mn-ea"/>
                <a:ea typeface="+mn-ea"/>
                <a:cs typeface="+mn-cs"/>
              </a:rPr>
              <a:t>和主存的速度差异。</a:t>
            </a:r>
            <a:r>
              <a:rPr kumimoji="0" lang="zh-CN" altLang="en-US" sz="2000" b="1" i="0" u="none" strike="noStrike" kern="1200" cap="none" spc="0" normalizeH="0" baseline="0" noProof="0" dirty="0">
                <a:ln>
                  <a:noFill/>
                </a:ln>
                <a:solidFill>
                  <a:srgbClr val="0000CC"/>
                </a:solidFill>
                <a:effectLst/>
                <a:uLnTx/>
                <a:uFillTx/>
                <a:latin typeface="+mn-ea"/>
                <a:ea typeface="+mn-ea"/>
                <a:cs typeface="+mn-cs"/>
              </a:rPr>
              <a:t>速度非常快、容量很小</a:t>
            </a:r>
            <a:r>
              <a:rPr kumimoji="0" lang="zh-CN" altLang="en-US" sz="2000" b="1" i="0" u="none" strike="noStrike" kern="1200" cap="none" spc="0" normalizeH="0" baseline="0" noProof="0" dirty="0">
                <a:ln>
                  <a:noFill/>
                </a:ln>
                <a:solidFill>
                  <a:srgbClr val="0000FF"/>
                </a:solidFill>
                <a:effectLst/>
                <a:uLnTx/>
                <a:uFillTx/>
                <a:latin typeface="+mn-ea"/>
                <a:ea typeface="宋体" panose="02010600030101010101" pitchFamily="2" charset="-122"/>
                <a:cs typeface="+mn-cs"/>
              </a:rPr>
              <a:t>，按字节访存</a:t>
            </a:r>
            <a:r>
              <a:rPr kumimoji="0" lang="zh-CN" altLang="en-US" sz="2000" b="1" i="0" u="none" strike="noStrike" kern="1200" cap="none" spc="0" normalizeH="0" baseline="0" noProof="0" dirty="0">
                <a:ln>
                  <a:noFill/>
                </a:ln>
                <a:solidFill>
                  <a:srgbClr val="0000CC"/>
                </a:solidFill>
                <a:effectLst/>
                <a:uLnTx/>
                <a:uFillTx/>
                <a:latin typeface="+mn-ea"/>
                <a:ea typeface="+mn-ea"/>
                <a:cs typeface="+mn-cs"/>
              </a:rPr>
              <a:t>。 </a:t>
            </a:r>
            <a:endParaRPr kumimoji="0" lang="en-US" altLang="zh-CN" sz="2000" b="1" i="0" u="none" strike="noStrike" kern="1200" cap="none" spc="0" normalizeH="0" baseline="0" noProof="0" dirty="0">
              <a:ln>
                <a:noFill/>
              </a:ln>
              <a:solidFill>
                <a:prstClr val="black"/>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prstClr val="black"/>
                </a:solidFill>
                <a:effectLst/>
                <a:uLnTx/>
                <a:uFillTx/>
                <a:latin typeface="+mn-ea"/>
                <a:ea typeface="+mn-ea"/>
                <a:cs typeface="+mn-cs"/>
              </a:rPr>
              <a:t>内存：主要存放</a:t>
            </a:r>
            <a:r>
              <a:rPr kumimoji="0" lang="en-US" altLang="zh-CN" sz="2000" b="1" i="0" u="none" strike="noStrike" kern="1200" cap="none" spc="0" normalizeH="0" baseline="0" noProof="0" dirty="0">
                <a:ln>
                  <a:noFill/>
                </a:ln>
                <a:solidFill>
                  <a:prstClr val="black"/>
                </a:solidFill>
                <a:effectLst/>
                <a:uLnTx/>
                <a:uFillTx/>
                <a:latin typeface="+mn-ea"/>
                <a:ea typeface="+mn-ea"/>
                <a:cs typeface="+mn-cs"/>
              </a:rPr>
              <a:t>CPU</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正在使用（或经常使用）</a:t>
            </a:r>
            <a:r>
              <a:rPr kumimoji="0" lang="zh-CN" altLang="en-US" sz="2000" b="1" i="0" u="none" strike="noStrike" kern="1200" cap="none" spc="0" normalizeH="0" baseline="0" noProof="0" dirty="0">
                <a:ln>
                  <a:noFill/>
                </a:ln>
                <a:solidFill>
                  <a:prstClr val="black"/>
                </a:solidFill>
                <a:effectLst/>
                <a:uLnTx/>
                <a:uFillTx/>
                <a:latin typeface="+mn-ea"/>
                <a:ea typeface="+mn-ea"/>
                <a:cs typeface="+mn-cs"/>
              </a:rPr>
              <a:t>的指令和数据。</a:t>
            </a:r>
            <a:r>
              <a:rPr kumimoji="0" lang="zh-CN" altLang="en-US" sz="2000" b="1" i="0" u="none" strike="noStrike" kern="1200" cap="none" spc="0" normalizeH="0" baseline="0" noProof="0" dirty="0">
                <a:ln>
                  <a:noFill/>
                </a:ln>
                <a:solidFill>
                  <a:srgbClr val="0000CC"/>
                </a:solidFill>
                <a:effectLst/>
                <a:uLnTx/>
                <a:uFillTx/>
                <a:latin typeface="+mn-ea"/>
                <a:ea typeface="+mn-ea"/>
                <a:cs typeface="+mn-cs"/>
              </a:rPr>
              <a:t>工作速度快、有足够的存储容量</a:t>
            </a:r>
            <a:r>
              <a:rPr kumimoji="0" lang="zh-CN" altLang="en-US" sz="2000" b="1" i="0" u="none" strike="noStrike" kern="1200" cap="none" spc="0" normalizeH="0" baseline="0" noProof="0" dirty="0">
                <a:ln>
                  <a:noFill/>
                </a:ln>
                <a:solidFill>
                  <a:srgbClr val="0000FF"/>
                </a:solidFill>
                <a:effectLst/>
                <a:uLnTx/>
                <a:uFillTx/>
                <a:latin typeface="+mn-ea"/>
                <a:ea typeface="宋体" panose="02010600030101010101" pitchFamily="2" charset="-122"/>
                <a:cs typeface="+mn-cs"/>
              </a:rPr>
              <a:t>，按字节访存</a:t>
            </a:r>
            <a:r>
              <a:rPr kumimoji="0" lang="zh-CN" altLang="en-US" sz="2000" b="1" i="0" u="none" strike="noStrike" kern="1200" cap="none" spc="0" normalizeH="0" baseline="0" noProof="0" dirty="0">
                <a:ln>
                  <a:noFill/>
                </a:ln>
                <a:solidFill>
                  <a:srgbClr val="0000CC"/>
                </a:solidFill>
                <a:effectLst/>
                <a:uLnTx/>
                <a:uFillTx/>
                <a:latin typeface="+mn-ea"/>
                <a:ea typeface="+mn-ea"/>
                <a:cs typeface="+mn-cs"/>
              </a:rPr>
              <a:t>。</a:t>
            </a:r>
            <a:endParaRPr kumimoji="0" lang="en-US" altLang="zh-CN" sz="2000" b="1" i="0" u="none" strike="noStrike" kern="1200" cap="none" spc="0" normalizeH="0" baseline="0" noProof="0" dirty="0">
              <a:ln>
                <a:noFill/>
              </a:ln>
              <a:solidFill>
                <a:srgbClr val="0000CC"/>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prstClr val="black"/>
                </a:solidFill>
                <a:effectLst/>
                <a:uLnTx/>
                <a:uFillTx/>
                <a:latin typeface="+mn-ea"/>
                <a:ea typeface="+mn-ea"/>
                <a:cs typeface="+mn-cs"/>
              </a:rPr>
              <a:t>辅存（外存）：存放大量的后备程序和数据。</a:t>
            </a:r>
            <a:r>
              <a:rPr kumimoji="0" lang="zh-CN" altLang="en-US" sz="2000" b="1" i="0" u="none" strike="noStrike" kern="1200" cap="none" spc="0" normalizeH="0" baseline="0" noProof="0" dirty="0">
                <a:ln>
                  <a:noFill/>
                </a:ln>
                <a:solidFill>
                  <a:srgbClr val="0000CC"/>
                </a:solidFill>
                <a:effectLst/>
                <a:uLnTx/>
                <a:uFillTx/>
                <a:latin typeface="+mn-ea"/>
                <a:ea typeface="+mn-ea"/>
                <a:cs typeface="+mn-cs"/>
              </a:rPr>
              <a:t>速度较慢、容量较大</a:t>
            </a:r>
            <a:r>
              <a:rPr kumimoji="0" lang="zh-CN" altLang="en-US" sz="2000" b="1" i="0" u="none" strike="noStrike" kern="1200" cap="none" spc="0" normalizeH="0" baseline="0" noProof="0" dirty="0">
                <a:ln>
                  <a:noFill/>
                </a:ln>
                <a:solidFill>
                  <a:srgbClr val="0000FF"/>
                </a:solidFill>
                <a:effectLst/>
                <a:uLnTx/>
                <a:uFillTx/>
                <a:latin typeface="+mn-ea"/>
                <a:ea typeface="宋体" panose="02010600030101010101" pitchFamily="2" charset="-122"/>
                <a:cs typeface="+mn-cs"/>
              </a:rPr>
              <a:t>，按数据块访存</a:t>
            </a:r>
            <a:r>
              <a:rPr kumimoji="0" lang="zh-CN" altLang="en-US" sz="2000" b="1" i="0" u="none" strike="noStrike" kern="1200" cap="none" spc="0" normalizeH="0" baseline="0" noProof="0" dirty="0">
                <a:ln>
                  <a:noFill/>
                </a:ln>
                <a:solidFill>
                  <a:srgbClr val="0000CC"/>
                </a:solidFill>
                <a:effectLst/>
                <a:uLnTx/>
                <a:uFillTx/>
                <a:latin typeface="+mn-ea"/>
                <a:ea typeface="+mn-ea"/>
                <a:cs typeface="+mn-cs"/>
              </a:rPr>
              <a:t>。</a:t>
            </a:r>
            <a:endParaRPr kumimoji="0" lang="en-US" altLang="zh-CN" sz="2000" b="1" i="0" u="none" strike="noStrike" kern="1200" cap="none" spc="0" normalizeH="0" baseline="0" noProof="0" dirty="0">
              <a:ln>
                <a:noFill/>
              </a:ln>
              <a:solidFill>
                <a:srgbClr val="0000CC"/>
              </a:solidFill>
              <a:effectLst/>
              <a:uLnTx/>
              <a:uFillTx/>
              <a:latin typeface="+mn-ea"/>
              <a:ea typeface="+mn-ea"/>
              <a:cs typeface="+mn-cs"/>
            </a:endParaRPr>
          </a:p>
        </p:txBody>
      </p:sp>
      <p:sp>
        <p:nvSpPr>
          <p:cNvPr id="104453" name="标题 1"/>
          <p:cNvSpPr txBox="1"/>
          <p:nvPr/>
        </p:nvSpPr>
        <p:spPr>
          <a:xfrm>
            <a:off x="971550" y="225425"/>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存储器</a:t>
            </a:r>
          </a:p>
        </p:txBody>
      </p:sp>
      <p:grpSp>
        <p:nvGrpSpPr>
          <p:cNvPr id="104454" name="组合 7"/>
          <p:cNvGrpSpPr/>
          <p:nvPr/>
        </p:nvGrpSpPr>
        <p:grpSpPr>
          <a:xfrm>
            <a:off x="3851275" y="1265238"/>
            <a:ext cx="5308600" cy="2159000"/>
            <a:chOff x="1594414" y="2852936"/>
            <a:chExt cx="5483332" cy="2169532"/>
          </a:xfrm>
        </p:grpSpPr>
        <p:grpSp>
          <p:nvGrpSpPr>
            <p:cNvPr id="104456" name="组合 8"/>
            <p:cNvGrpSpPr/>
            <p:nvPr/>
          </p:nvGrpSpPr>
          <p:grpSpPr>
            <a:xfrm>
              <a:off x="2195736" y="4653136"/>
              <a:ext cx="4176464" cy="369332"/>
              <a:chOff x="2195736" y="4653136"/>
              <a:chExt cx="4176464" cy="369332"/>
            </a:xfrm>
          </p:grpSpPr>
          <p:sp>
            <p:nvSpPr>
              <p:cNvPr id="27" name="矩形 26"/>
              <p:cNvSpPr/>
              <p:nvPr/>
            </p:nvSpPr>
            <p:spPr>
              <a:xfrm>
                <a:off x="2196204" y="4652371"/>
                <a:ext cx="4176449" cy="360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4475" name="文本框 27"/>
              <p:cNvSpPr txBox="1"/>
              <p:nvPr/>
            </p:nvSpPr>
            <p:spPr>
              <a:xfrm>
                <a:off x="2627784" y="4653136"/>
                <a:ext cx="3528392" cy="36933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1800" dirty="0"/>
                  <a:t>后备存储器（磁带库、光盘库）</a:t>
                </a:r>
              </a:p>
            </p:txBody>
          </p:sp>
        </p:grpSp>
        <p:grpSp>
          <p:nvGrpSpPr>
            <p:cNvPr id="104457" name="组合 9"/>
            <p:cNvGrpSpPr/>
            <p:nvPr/>
          </p:nvGrpSpPr>
          <p:grpSpPr>
            <a:xfrm>
              <a:off x="2627784" y="4283804"/>
              <a:ext cx="3374444" cy="369332"/>
              <a:chOff x="2195736" y="4653136"/>
              <a:chExt cx="4254733" cy="369332"/>
            </a:xfrm>
          </p:grpSpPr>
          <p:sp>
            <p:nvSpPr>
              <p:cNvPr id="25" name="矩形 24"/>
              <p:cNvSpPr/>
              <p:nvPr/>
            </p:nvSpPr>
            <p:spPr>
              <a:xfrm>
                <a:off x="2195324" y="4653201"/>
                <a:ext cx="4178445" cy="3589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4473" name="文本框 25"/>
              <p:cNvSpPr txBox="1"/>
              <p:nvPr/>
            </p:nvSpPr>
            <p:spPr>
              <a:xfrm>
                <a:off x="2922077" y="4653136"/>
                <a:ext cx="3528392" cy="36933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1800" dirty="0"/>
                  <a:t>外存（硬盘、光盘）</a:t>
                </a:r>
              </a:p>
            </p:txBody>
          </p:sp>
        </p:grpSp>
        <p:grpSp>
          <p:nvGrpSpPr>
            <p:cNvPr id="104458" name="组合 10"/>
            <p:cNvGrpSpPr/>
            <p:nvPr/>
          </p:nvGrpSpPr>
          <p:grpSpPr>
            <a:xfrm>
              <a:off x="3059832" y="3923764"/>
              <a:ext cx="2664296" cy="369332"/>
              <a:chOff x="2195736" y="4653136"/>
              <a:chExt cx="4303558" cy="369332"/>
            </a:xfrm>
          </p:grpSpPr>
          <p:sp>
            <p:nvSpPr>
              <p:cNvPr id="23" name="矩形 22"/>
              <p:cNvSpPr/>
              <p:nvPr/>
            </p:nvSpPr>
            <p:spPr>
              <a:xfrm>
                <a:off x="2196577" y="4652716"/>
                <a:ext cx="4171615" cy="360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4471" name="文本框 23"/>
              <p:cNvSpPr txBox="1"/>
              <p:nvPr/>
            </p:nvSpPr>
            <p:spPr>
              <a:xfrm>
                <a:off x="2320875" y="4653136"/>
                <a:ext cx="4178419" cy="36933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1800" dirty="0"/>
                  <a:t>内存（</a:t>
                </a:r>
                <a:r>
                  <a:rPr lang="en-US" altLang="zh-CN" sz="1800" dirty="0"/>
                  <a:t>RAM</a:t>
                </a:r>
                <a:r>
                  <a:rPr lang="zh-CN" altLang="en-US" sz="1800" dirty="0"/>
                  <a:t>和</a:t>
                </a:r>
                <a:r>
                  <a:rPr lang="en-US" altLang="zh-CN" sz="1800" dirty="0"/>
                  <a:t>ROM</a:t>
                </a:r>
                <a:r>
                  <a:rPr lang="zh-CN" altLang="en-US" sz="1800" dirty="0"/>
                  <a:t>）</a:t>
                </a:r>
              </a:p>
            </p:txBody>
          </p:sp>
        </p:grpSp>
        <p:grpSp>
          <p:nvGrpSpPr>
            <p:cNvPr id="104459" name="组合 11"/>
            <p:cNvGrpSpPr/>
            <p:nvPr/>
          </p:nvGrpSpPr>
          <p:grpSpPr>
            <a:xfrm>
              <a:off x="3452538" y="3567685"/>
              <a:ext cx="1800200" cy="369332"/>
              <a:chOff x="2195736" y="4653136"/>
              <a:chExt cx="4254733" cy="369332"/>
            </a:xfrm>
          </p:grpSpPr>
          <p:sp>
            <p:nvSpPr>
              <p:cNvPr id="21" name="矩形 20"/>
              <p:cNvSpPr/>
              <p:nvPr/>
            </p:nvSpPr>
            <p:spPr>
              <a:xfrm>
                <a:off x="2195065" y="4653057"/>
                <a:ext cx="4173932" cy="360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4469" name="文本框 21"/>
              <p:cNvSpPr txBox="1"/>
              <p:nvPr/>
            </p:nvSpPr>
            <p:spPr>
              <a:xfrm>
                <a:off x="2922077" y="4653136"/>
                <a:ext cx="3528392" cy="36933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dirty="0"/>
                  <a:t>Cache</a:t>
                </a:r>
                <a:endParaRPr lang="zh-CN" altLang="en-US" sz="1800" dirty="0"/>
              </a:p>
            </p:txBody>
          </p:sp>
        </p:grpSp>
        <p:grpSp>
          <p:nvGrpSpPr>
            <p:cNvPr id="104460" name="组合 12"/>
            <p:cNvGrpSpPr/>
            <p:nvPr/>
          </p:nvGrpSpPr>
          <p:grpSpPr>
            <a:xfrm>
              <a:off x="3776324" y="3203684"/>
              <a:ext cx="1157094" cy="369332"/>
              <a:chOff x="2195736" y="4653136"/>
              <a:chExt cx="4254733" cy="369332"/>
            </a:xfrm>
          </p:grpSpPr>
          <p:sp>
            <p:nvSpPr>
              <p:cNvPr id="19" name="矩形 18"/>
              <p:cNvSpPr/>
              <p:nvPr/>
            </p:nvSpPr>
            <p:spPr>
              <a:xfrm>
                <a:off x="2197947" y="4653342"/>
                <a:ext cx="4172420" cy="3589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4467" name="文本框 19"/>
              <p:cNvSpPr txBox="1"/>
              <p:nvPr/>
            </p:nvSpPr>
            <p:spPr>
              <a:xfrm>
                <a:off x="2922077" y="4653136"/>
                <a:ext cx="3528392" cy="36933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1800" dirty="0"/>
                  <a:t>寄存器</a:t>
                </a:r>
              </a:p>
            </p:txBody>
          </p:sp>
        </p:grpSp>
        <p:cxnSp>
          <p:nvCxnSpPr>
            <p:cNvPr id="14" name="直接箭头连接符 13"/>
            <p:cNvCxnSpPr/>
            <p:nvPr/>
          </p:nvCxnSpPr>
          <p:spPr>
            <a:xfrm>
              <a:off x="6444802" y="2924721"/>
              <a:ext cx="0" cy="2088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122414" y="2852936"/>
              <a:ext cx="0" cy="21695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99533" y="4267917"/>
              <a:ext cx="3828821" cy="47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464" name="文本框 16"/>
            <p:cNvSpPr txBox="1"/>
            <p:nvPr/>
          </p:nvSpPr>
          <p:spPr>
            <a:xfrm>
              <a:off x="1594414" y="3503619"/>
              <a:ext cx="576064"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1800" b="1" dirty="0"/>
                <a:t>速度越快</a:t>
              </a:r>
            </a:p>
          </p:txBody>
        </p:sp>
        <p:sp>
          <p:nvSpPr>
            <p:cNvPr id="104465" name="文本框 17"/>
            <p:cNvSpPr txBox="1"/>
            <p:nvPr/>
          </p:nvSpPr>
          <p:spPr>
            <a:xfrm>
              <a:off x="6501682" y="3385758"/>
              <a:ext cx="576064"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1800" b="1" dirty="0"/>
                <a:t>容量越大</a:t>
              </a:r>
            </a:p>
          </p:txBody>
        </p:sp>
      </p:grpSp>
      <p:sp>
        <p:nvSpPr>
          <p:cNvPr id="104455" name="矩形 1"/>
          <p:cNvSpPr/>
          <p:nvPr/>
        </p:nvSpPr>
        <p:spPr>
          <a:xfrm>
            <a:off x="277813" y="1844675"/>
            <a:ext cx="3305175" cy="1570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20000"/>
              </a:lnSpc>
              <a:spcBef>
                <a:spcPts val="600"/>
              </a:spcBef>
              <a:buNone/>
            </a:pPr>
            <a:r>
              <a:rPr lang="zh-CN" altLang="en-US" sz="2000" b="1" dirty="0">
                <a:solidFill>
                  <a:srgbClr val="000000"/>
                </a:solidFill>
              </a:rPr>
              <a:t>期望整个存储器系统的存储速度接近最快的存储器，容量接近最大的存储器，价格接近于最便宜的存储器。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a:xfrm>
            <a:off x="-323850" y="1308100"/>
            <a:ext cx="3825875" cy="647700"/>
          </a:xfrm>
        </p:spPr>
        <p:txBody>
          <a:bodyPr vert="horz" wrap="square" lIns="91440" tIns="45720" rIns="91440" bIns="45720" anchor="ctr" anchorCtr="0"/>
          <a:lstStyle/>
          <a:p>
            <a:r>
              <a:rPr lang="zh-CN" altLang="en-US" sz="2400" b="1" dirty="0"/>
              <a:t>存储器层次结构</a:t>
            </a:r>
          </a:p>
        </p:txBody>
      </p:sp>
      <p:sp>
        <p:nvSpPr>
          <p:cNvPr id="107523" name="Rectangle 2"/>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6" name="内容占位符 2"/>
          <p:cNvSpPr txBox="1"/>
          <p:nvPr/>
        </p:nvSpPr>
        <p:spPr>
          <a:xfrm>
            <a:off x="250825" y="3375025"/>
            <a:ext cx="8785225" cy="3235325"/>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为了获得好的性能</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价格比，计算机中各种存储器组成一个层状的塔式结构，取长补短，协调工作。</a:t>
            </a:r>
          </a:p>
          <a:p>
            <a:pPr marL="0" marR="0" lvl="0" indent="-446405" algn="l"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u"/>
              <a:defRPr/>
            </a:pPr>
            <a:r>
              <a:rPr kumimoji="0" lang="en-US" altLang="zh-CN" sz="2000" b="1" i="0" u="none" strike="noStrike" kern="1200" cap="none" spc="0" normalizeH="0" baseline="0" noProof="0" dirty="0">
                <a:ln>
                  <a:noFill/>
                </a:ln>
                <a:solidFill>
                  <a:schemeClr val="tx1"/>
                </a:solidFill>
                <a:effectLst/>
                <a:uLnTx/>
                <a:uFillTx/>
                <a:latin typeface="+mn-lt"/>
                <a:ea typeface="+mn-ea"/>
                <a:cs typeface="+mn-cs"/>
              </a:rPr>
              <a:t>CPU</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运行时，需要的操作数大部分来自寄存器。</a:t>
            </a:r>
          </a:p>
          <a:p>
            <a:pPr marL="0" marR="0" lvl="0" indent="-446405" algn="l"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如需从</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向</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存储器中取</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存</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 </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数据，先访问</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Cache</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，如在，取自</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Cache</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000" b="1" i="0" u="none" strike="noStrike" kern="1200" cap="none" spc="0" normalizeH="0" baseline="0" noProof="0" dirty="0">
              <a:ln>
                <a:noFill/>
              </a:ln>
              <a:solidFill>
                <a:schemeClr val="tx1"/>
              </a:solidFill>
              <a:effectLst/>
              <a:uLnTx/>
              <a:uFillTx/>
              <a:latin typeface="+mn-lt"/>
              <a:ea typeface="+mn-ea"/>
              <a:cs typeface="+mn-cs"/>
            </a:endParaRPr>
          </a:p>
          <a:p>
            <a:pPr marL="0" marR="0" lvl="0" indent="-446405" algn="l"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如不在</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Cache</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，则访问主存储器，如在，则取自主存储器，</a:t>
            </a:r>
            <a:r>
              <a:rPr kumimoji="0" lang="zh-CN" altLang="en-US" sz="20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同时把这个数据所在的</a:t>
            </a:r>
            <a:r>
              <a:rPr kumimoji="0" lang="zh-CN" altLang="en-US" sz="2000" b="1" i="0" u="none" strike="noStrike" kern="1200" cap="none" spc="0" normalizeH="0" baseline="0" noProof="0" dirty="0">
                <a:ln>
                  <a:noFill/>
                </a:ln>
                <a:solidFill>
                  <a:srgbClr val="0000FF"/>
                </a:solidFill>
                <a:effectLst/>
                <a:uLnTx/>
                <a:uFillTx/>
                <a:latin typeface="Century Gothic" panose="020B0502020202020204" pitchFamily="34" charset="0"/>
                <a:ea typeface="+mn-ea"/>
                <a:cs typeface="+mn-cs"/>
              </a:rPr>
              <a:t>数据块</a:t>
            </a:r>
            <a:r>
              <a:rPr kumimoji="0" lang="zh-CN" altLang="en-US" sz="20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调入</a:t>
            </a:r>
            <a:r>
              <a:rPr kumimoji="0" lang="en-US" altLang="zh-CN" sz="20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Cache</a:t>
            </a:r>
            <a:r>
              <a:rPr kumimoji="0" lang="zh-CN" altLang="en-US" sz="20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中</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000" b="1" i="0" u="none" strike="noStrike" kern="1200" cap="none" spc="0" normalizeH="0" baseline="0" noProof="0" dirty="0">
              <a:ln>
                <a:noFill/>
              </a:ln>
              <a:solidFill>
                <a:schemeClr val="tx1"/>
              </a:solidFill>
              <a:effectLst/>
              <a:uLnTx/>
              <a:uFillTx/>
              <a:latin typeface="+mn-lt"/>
              <a:ea typeface="+mn-ea"/>
              <a:cs typeface="+mn-cs"/>
            </a:endParaRPr>
          </a:p>
          <a:p>
            <a:pPr marL="0" marR="0" lvl="0" indent="-446405" algn="l" defTabSz="914400" rtl="0" eaLnBrk="1" fontAlgn="base" latinLnBrk="0" hangingPunct="1">
              <a:lnSpc>
                <a:spcPct val="110000"/>
              </a:lnSpc>
              <a:spcBef>
                <a:spcPts val="600"/>
              </a:spcBef>
              <a:spcAft>
                <a:spcPct val="0"/>
              </a:spcAft>
              <a:buClr>
                <a:srgbClr val="C00000"/>
              </a:buClr>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如操作数不在主存储器，则访问硬盘，操作数从硬盘中读出→主存储器→</a:t>
            </a:r>
            <a:r>
              <a:rPr kumimoji="0" lang="en-US" altLang="zh-CN" sz="2000" b="1" i="0" u="none" strike="noStrike" kern="1200" cap="none" spc="0" normalizeH="0" baseline="0" noProof="0" dirty="0">
                <a:ln>
                  <a:noFill/>
                </a:ln>
                <a:solidFill>
                  <a:schemeClr val="tx1"/>
                </a:solidFill>
                <a:effectLst/>
                <a:uLnTx/>
                <a:uFillTx/>
                <a:latin typeface="+mn-lt"/>
                <a:ea typeface="+mn-ea"/>
                <a:cs typeface="+mn-cs"/>
              </a:rPr>
              <a:t>Cache</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000" b="1" i="0" u="none" strike="noStrike" kern="1200" cap="none" spc="0" normalizeH="0" baseline="0" noProof="0" dirty="0">
              <a:ln>
                <a:noFill/>
              </a:ln>
              <a:solidFill>
                <a:schemeClr val="tx1"/>
              </a:solidFill>
              <a:effectLst/>
              <a:uLnTx/>
              <a:uFillTx/>
              <a:latin typeface="+mn-lt"/>
              <a:ea typeface="+mn-ea"/>
              <a:cs typeface="+mn-cs"/>
            </a:endParaRPr>
          </a:p>
        </p:txBody>
      </p:sp>
      <p:sp>
        <p:nvSpPr>
          <p:cNvPr id="107525" name="标题 1"/>
          <p:cNvSpPr txBox="1"/>
          <p:nvPr/>
        </p:nvSpPr>
        <p:spPr>
          <a:xfrm>
            <a:off x="971550" y="225425"/>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存储器</a:t>
            </a:r>
          </a:p>
        </p:txBody>
      </p:sp>
      <p:grpSp>
        <p:nvGrpSpPr>
          <p:cNvPr id="107526" name="组合 1"/>
          <p:cNvGrpSpPr/>
          <p:nvPr/>
        </p:nvGrpSpPr>
        <p:grpSpPr>
          <a:xfrm>
            <a:off x="3514725" y="1308100"/>
            <a:ext cx="3878263" cy="1862138"/>
            <a:chOff x="3514423" y="1308100"/>
            <a:chExt cx="3878287" cy="1861618"/>
          </a:xfrm>
        </p:grpSpPr>
        <p:grpSp>
          <p:nvGrpSpPr>
            <p:cNvPr id="107527" name="组合 27"/>
            <p:cNvGrpSpPr/>
            <p:nvPr/>
          </p:nvGrpSpPr>
          <p:grpSpPr>
            <a:xfrm>
              <a:off x="3936327" y="1824685"/>
              <a:ext cx="3024336" cy="685238"/>
              <a:chOff x="2090060" y="5662414"/>
              <a:chExt cx="5126718" cy="685322"/>
            </a:xfrm>
          </p:grpSpPr>
          <p:sp>
            <p:nvSpPr>
              <p:cNvPr id="107534" name="AutoShape 4"/>
              <p:cNvSpPr/>
              <p:nvPr/>
            </p:nvSpPr>
            <p:spPr>
              <a:xfrm>
                <a:off x="2090060" y="5893393"/>
                <a:ext cx="5126718" cy="454343"/>
              </a:xfrm>
              <a:prstGeom prst="cube">
                <a:avLst>
                  <a:gd name="adj" fmla="val 25000"/>
                </a:avLst>
              </a:prstGeom>
              <a:solidFill>
                <a:srgbClr val="DDDDDD"/>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200" dirty="0">
                    <a:latin typeface="Century Gothic" panose="020B0502020202020204" pitchFamily="34" charset="0"/>
                  </a:rPr>
                  <a:t>内  存</a:t>
                </a:r>
              </a:p>
            </p:txBody>
          </p:sp>
          <p:sp>
            <p:nvSpPr>
              <p:cNvPr id="107535" name="AutoShape 6"/>
              <p:cNvSpPr/>
              <p:nvPr/>
            </p:nvSpPr>
            <p:spPr>
              <a:xfrm>
                <a:off x="2829541" y="5712333"/>
                <a:ext cx="267834" cy="230979"/>
              </a:xfrm>
              <a:prstGeom prst="upArrow">
                <a:avLst>
                  <a:gd name="adj1" fmla="val 50000"/>
                  <a:gd name="adj2" fmla="val 33291"/>
                </a:avLst>
              </a:prstGeom>
              <a:solidFill>
                <a:srgbClr val="777777"/>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2200" dirty="0">
                  <a:latin typeface="Century Gothic" panose="020B0502020202020204" pitchFamily="34" charset="0"/>
                </a:endParaRPr>
              </a:p>
            </p:txBody>
          </p:sp>
          <p:sp>
            <p:nvSpPr>
              <p:cNvPr id="107536" name="AutoShape 9"/>
              <p:cNvSpPr/>
              <p:nvPr/>
            </p:nvSpPr>
            <p:spPr>
              <a:xfrm>
                <a:off x="5624779" y="5662414"/>
                <a:ext cx="267833" cy="230979"/>
              </a:xfrm>
              <a:prstGeom prst="upArrow">
                <a:avLst>
                  <a:gd name="adj1" fmla="val 50000"/>
                  <a:gd name="adj2" fmla="val 33291"/>
                </a:avLst>
              </a:prstGeom>
              <a:solidFill>
                <a:srgbClr val="777777"/>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2200" dirty="0">
                  <a:latin typeface="Century Gothic" panose="020B0502020202020204" pitchFamily="34" charset="0"/>
                </a:endParaRPr>
              </a:p>
            </p:txBody>
          </p:sp>
        </p:grpSp>
        <p:grpSp>
          <p:nvGrpSpPr>
            <p:cNvPr id="107528" name="组合 24"/>
            <p:cNvGrpSpPr/>
            <p:nvPr/>
          </p:nvGrpSpPr>
          <p:grpSpPr>
            <a:xfrm>
              <a:off x="3864319" y="1308100"/>
              <a:ext cx="3293939" cy="572203"/>
              <a:chOff x="2472866" y="5059162"/>
              <a:chExt cx="3509267" cy="619328"/>
            </a:xfrm>
          </p:grpSpPr>
          <p:sp>
            <p:nvSpPr>
              <p:cNvPr id="107531" name="AutoShape 5"/>
              <p:cNvSpPr/>
              <p:nvPr/>
            </p:nvSpPr>
            <p:spPr>
              <a:xfrm>
                <a:off x="2472866" y="5059162"/>
                <a:ext cx="1135351" cy="619328"/>
              </a:xfrm>
              <a:prstGeom prst="cube">
                <a:avLst>
                  <a:gd name="adj" fmla="val 25000"/>
                </a:avLst>
              </a:prstGeom>
              <a:solidFill>
                <a:srgbClr val="DDDDDD"/>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200" dirty="0">
                    <a:latin typeface="Century Gothic" panose="020B0502020202020204" pitchFamily="34" charset="0"/>
                  </a:rPr>
                  <a:t>CPU</a:t>
                </a:r>
              </a:p>
            </p:txBody>
          </p:sp>
          <p:sp>
            <p:nvSpPr>
              <p:cNvPr id="107532" name="AutoShape 8"/>
              <p:cNvSpPr/>
              <p:nvPr/>
            </p:nvSpPr>
            <p:spPr>
              <a:xfrm>
                <a:off x="4605079" y="5157307"/>
                <a:ext cx="1377054" cy="461958"/>
              </a:xfrm>
              <a:prstGeom prst="cube">
                <a:avLst>
                  <a:gd name="adj" fmla="val 25000"/>
                </a:avLst>
              </a:prstGeom>
              <a:solidFill>
                <a:srgbClr val="DDDDDD"/>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200" dirty="0">
                    <a:latin typeface="Century Gothic" panose="020B0502020202020204" pitchFamily="34" charset="0"/>
                  </a:rPr>
                  <a:t>Cache </a:t>
                </a:r>
              </a:p>
            </p:txBody>
          </p:sp>
          <p:sp>
            <p:nvSpPr>
              <p:cNvPr id="107533" name="AutoShape 10"/>
              <p:cNvSpPr/>
              <p:nvPr/>
            </p:nvSpPr>
            <p:spPr>
              <a:xfrm rot="-5400000">
                <a:off x="3994966" y="5065410"/>
                <a:ext cx="223364" cy="701592"/>
              </a:xfrm>
              <a:prstGeom prst="upArrow">
                <a:avLst>
                  <a:gd name="adj1" fmla="val 50000"/>
                  <a:gd name="adj2" fmla="val 50852"/>
                </a:avLst>
              </a:prstGeom>
              <a:solidFill>
                <a:srgbClr val="777777"/>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2200" dirty="0">
                  <a:latin typeface="Century Gothic" panose="020B0502020202020204" pitchFamily="34" charset="0"/>
                </a:endParaRPr>
              </a:p>
            </p:txBody>
          </p:sp>
        </p:grpSp>
        <p:sp>
          <p:nvSpPr>
            <p:cNvPr id="107529" name="AutoShape 4"/>
            <p:cNvSpPr/>
            <p:nvPr/>
          </p:nvSpPr>
          <p:spPr>
            <a:xfrm>
              <a:off x="3514423" y="2715431"/>
              <a:ext cx="3878287" cy="454287"/>
            </a:xfrm>
            <a:prstGeom prst="cube">
              <a:avLst>
                <a:gd name="adj" fmla="val 25000"/>
              </a:avLst>
            </a:prstGeom>
            <a:solidFill>
              <a:srgbClr val="DDDDDD"/>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200" dirty="0">
                  <a:latin typeface="Century Gothic" panose="020B0502020202020204" pitchFamily="34" charset="0"/>
                </a:rPr>
                <a:t>外 存</a:t>
              </a:r>
            </a:p>
          </p:txBody>
        </p:sp>
        <p:sp>
          <p:nvSpPr>
            <p:cNvPr id="107530" name="AutoShape 9"/>
            <p:cNvSpPr/>
            <p:nvPr/>
          </p:nvSpPr>
          <p:spPr>
            <a:xfrm>
              <a:off x="5364240" y="2476398"/>
              <a:ext cx="184681" cy="230951"/>
            </a:xfrm>
            <a:prstGeom prst="upArrow">
              <a:avLst>
                <a:gd name="adj1" fmla="val 50000"/>
                <a:gd name="adj2" fmla="val 33289"/>
              </a:avLst>
            </a:prstGeom>
            <a:solidFill>
              <a:srgbClr val="777777"/>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2200" dirty="0">
                <a:latin typeface="Century Gothic" panose="020B0502020202020204"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1000"/>
                                        <p:tgtEl>
                                          <p:spTgt spid="6">
                                            <p:txEl>
                                              <p:pRg st="2" end="2"/>
                                            </p:txEl>
                                          </p:spTgt>
                                        </p:tgtEl>
                                      </p:cBhvr>
                                    </p:animEffect>
                                    <p:anim calcmode="lin" valueType="num">
                                      <p:cBhvr>
                                        <p:cTn id="1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1000"/>
                                        <p:tgtEl>
                                          <p:spTgt spid="6">
                                            <p:txEl>
                                              <p:pRg st="3" end="3"/>
                                            </p:txEl>
                                          </p:spTgt>
                                        </p:tgtEl>
                                      </p:cBhvr>
                                    </p:animEffect>
                                    <p:anim calcmode="lin" valueType="num">
                                      <p:cBhvr>
                                        <p:cTn id="2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4664075" y="3335338"/>
          <a:ext cx="2876552" cy="342900"/>
        </p:xfrm>
        <a:graphic>
          <a:graphicData uri="http://schemas.openxmlformats.org/drawingml/2006/table">
            <a:tbl>
              <a:tblPr firstRow="1" bandRow="1">
                <a:tableStyleId>{5940675A-B579-460E-94D1-54222C63F5DA}</a:tableStyleId>
              </a:tblPr>
              <a:tblGrid>
                <a:gridCol w="359569">
                  <a:extLst>
                    <a:ext uri="{9D8B030D-6E8A-4147-A177-3AD203B41FA5}">
                      <a16:colId xmlns:a16="http://schemas.microsoft.com/office/drawing/2014/main" val="20000"/>
                    </a:ext>
                  </a:extLst>
                </a:gridCol>
                <a:gridCol w="359569">
                  <a:extLst>
                    <a:ext uri="{9D8B030D-6E8A-4147-A177-3AD203B41FA5}">
                      <a16:colId xmlns:a16="http://schemas.microsoft.com/office/drawing/2014/main" val="20001"/>
                    </a:ext>
                  </a:extLst>
                </a:gridCol>
                <a:gridCol w="359569">
                  <a:extLst>
                    <a:ext uri="{9D8B030D-6E8A-4147-A177-3AD203B41FA5}">
                      <a16:colId xmlns:a16="http://schemas.microsoft.com/office/drawing/2014/main" val="20002"/>
                    </a:ext>
                  </a:extLst>
                </a:gridCol>
                <a:gridCol w="359569">
                  <a:extLst>
                    <a:ext uri="{9D8B030D-6E8A-4147-A177-3AD203B41FA5}">
                      <a16:colId xmlns:a16="http://schemas.microsoft.com/office/drawing/2014/main" val="20003"/>
                    </a:ext>
                  </a:extLst>
                </a:gridCol>
                <a:gridCol w="359569">
                  <a:extLst>
                    <a:ext uri="{9D8B030D-6E8A-4147-A177-3AD203B41FA5}">
                      <a16:colId xmlns:a16="http://schemas.microsoft.com/office/drawing/2014/main" val="20004"/>
                    </a:ext>
                  </a:extLst>
                </a:gridCol>
                <a:gridCol w="359569">
                  <a:extLst>
                    <a:ext uri="{9D8B030D-6E8A-4147-A177-3AD203B41FA5}">
                      <a16:colId xmlns:a16="http://schemas.microsoft.com/office/drawing/2014/main" val="20005"/>
                    </a:ext>
                  </a:extLst>
                </a:gridCol>
                <a:gridCol w="359569">
                  <a:extLst>
                    <a:ext uri="{9D8B030D-6E8A-4147-A177-3AD203B41FA5}">
                      <a16:colId xmlns:a16="http://schemas.microsoft.com/office/drawing/2014/main" val="20006"/>
                    </a:ext>
                  </a:extLst>
                </a:gridCol>
                <a:gridCol w="359569">
                  <a:extLst>
                    <a:ext uri="{9D8B030D-6E8A-4147-A177-3AD203B41FA5}">
                      <a16:colId xmlns:a16="http://schemas.microsoft.com/office/drawing/2014/main" val="20007"/>
                    </a:ext>
                  </a:extLst>
                </a:gridCol>
              </a:tblGrid>
              <a:tr h="342900">
                <a:tc>
                  <a:txBody>
                    <a:bodyPr/>
                    <a:lstStyle/>
                    <a:p>
                      <a:pPr algn="ctr"/>
                      <a:r>
                        <a:rPr lang="en-US" altLang="zh-CN" sz="1800" b="1" dirty="0"/>
                        <a:t>0</a:t>
                      </a:r>
                      <a:endParaRPr lang="zh-CN" altLang="en-US" sz="1800" b="1" dirty="0"/>
                    </a:p>
                  </a:txBody>
                  <a:tcPr marL="68548" marR="68548" marT="34290" marB="34290"/>
                </a:tc>
                <a:tc>
                  <a:txBody>
                    <a:bodyPr/>
                    <a:lstStyle/>
                    <a:p>
                      <a:pPr algn="ctr"/>
                      <a:r>
                        <a:rPr lang="en-US" altLang="zh-CN" sz="1800" b="1" dirty="0"/>
                        <a:t>0</a:t>
                      </a:r>
                      <a:endParaRPr lang="zh-CN" altLang="en-US" sz="1800" b="1" dirty="0"/>
                    </a:p>
                  </a:txBody>
                  <a:tcPr marL="68548" marR="68548" marT="34290" marB="34290"/>
                </a:tc>
                <a:tc>
                  <a:txBody>
                    <a:bodyPr/>
                    <a:lstStyle/>
                    <a:p>
                      <a:pPr algn="ctr"/>
                      <a:r>
                        <a:rPr lang="en-US" altLang="zh-CN" sz="1800" b="1" dirty="0"/>
                        <a:t>1</a:t>
                      </a:r>
                      <a:endParaRPr lang="zh-CN" altLang="en-US" sz="1800" b="1" dirty="0"/>
                    </a:p>
                  </a:txBody>
                  <a:tcPr marL="68548" marR="68548" marT="34290" marB="34290"/>
                </a:tc>
                <a:tc>
                  <a:txBody>
                    <a:bodyPr/>
                    <a:lstStyle/>
                    <a:p>
                      <a:pPr algn="ctr"/>
                      <a:r>
                        <a:rPr lang="en-US" altLang="zh-CN" sz="1800" b="1" dirty="0"/>
                        <a:t>1</a:t>
                      </a:r>
                      <a:endParaRPr lang="zh-CN" altLang="en-US" sz="1800" b="1" dirty="0"/>
                    </a:p>
                  </a:txBody>
                  <a:tcPr marL="68548" marR="68548" marT="34290" marB="34290"/>
                </a:tc>
                <a:tc>
                  <a:txBody>
                    <a:bodyPr/>
                    <a:lstStyle/>
                    <a:p>
                      <a:pPr algn="ctr"/>
                      <a:r>
                        <a:rPr lang="en-US" altLang="zh-CN" sz="1800" b="1" dirty="0"/>
                        <a:t>1</a:t>
                      </a:r>
                      <a:endParaRPr lang="zh-CN" altLang="en-US" sz="1800" b="1" dirty="0"/>
                    </a:p>
                  </a:txBody>
                  <a:tcPr marL="68548" marR="68548" marT="34290" marB="34290"/>
                </a:tc>
                <a:tc>
                  <a:txBody>
                    <a:bodyPr/>
                    <a:lstStyle/>
                    <a:p>
                      <a:pPr algn="ctr"/>
                      <a:r>
                        <a:rPr lang="en-US" altLang="zh-CN" sz="1800" b="1" dirty="0"/>
                        <a:t>0</a:t>
                      </a:r>
                      <a:endParaRPr lang="zh-CN" altLang="en-US" sz="1800" b="1" dirty="0"/>
                    </a:p>
                  </a:txBody>
                  <a:tcPr marL="68548" marR="68548" marT="34290" marB="34290"/>
                </a:tc>
                <a:tc>
                  <a:txBody>
                    <a:bodyPr/>
                    <a:lstStyle/>
                    <a:p>
                      <a:pPr algn="ctr"/>
                      <a:r>
                        <a:rPr lang="en-US" altLang="zh-CN" sz="1800" b="1" dirty="0"/>
                        <a:t>1</a:t>
                      </a:r>
                      <a:endParaRPr lang="zh-CN" altLang="en-US" sz="1800" b="1" dirty="0"/>
                    </a:p>
                  </a:txBody>
                  <a:tcPr marL="68548" marR="68548" marT="34290" marB="34290"/>
                </a:tc>
                <a:tc>
                  <a:txBody>
                    <a:bodyPr/>
                    <a:lstStyle/>
                    <a:p>
                      <a:pPr algn="ctr"/>
                      <a:r>
                        <a:rPr lang="en-US" altLang="zh-CN" sz="1800" b="1" dirty="0"/>
                        <a:t>0</a:t>
                      </a:r>
                      <a:endParaRPr lang="zh-CN" altLang="en-US" sz="1800" b="1" dirty="0"/>
                    </a:p>
                  </a:txBody>
                  <a:tcPr marL="68548" marR="68548" marT="34290" marB="34290"/>
                </a:tc>
                <a:extLst>
                  <a:ext uri="{0D108BD9-81ED-4DB2-BD59-A6C34878D82A}">
                    <a16:rowId xmlns:a16="http://schemas.microsoft.com/office/drawing/2014/main" val="10000"/>
                  </a:ext>
                </a:extLst>
              </a:tr>
            </a:tbl>
          </a:graphicData>
        </a:graphic>
      </p:graphicFrame>
      <p:cxnSp>
        <p:nvCxnSpPr>
          <p:cNvPr id="9" name="直接箭头连接符 8"/>
          <p:cNvCxnSpPr/>
          <p:nvPr/>
        </p:nvCxnSpPr>
        <p:spPr>
          <a:xfrm flipV="1">
            <a:off x="6661150" y="3625850"/>
            <a:ext cx="0" cy="2682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615" name="文本框 10"/>
          <p:cNvSpPr txBox="1"/>
          <p:nvPr/>
        </p:nvSpPr>
        <p:spPr>
          <a:xfrm>
            <a:off x="6169025" y="3871913"/>
            <a:ext cx="1931988" cy="7699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200" b="1" dirty="0">
                <a:latin typeface="Century Gothic" panose="020B0502020202020204" pitchFamily="34" charset="0"/>
              </a:rPr>
              <a:t>位，</a:t>
            </a:r>
            <a:r>
              <a:rPr lang="en-US" altLang="zh-CN" sz="2200" b="1" dirty="0">
                <a:latin typeface="Century Gothic" panose="020B0502020202020204" pitchFamily="34" charset="0"/>
              </a:rPr>
              <a:t>1bit</a:t>
            </a:r>
          </a:p>
          <a:p>
            <a:pPr marL="0" lvl="0" indent="0" eaLnBrk="1" hangingPunct="1">
              <a:spcBef>
                <a:spcPct val="0"/>
              </a:spcBef>
              <a:buNone/>
            </a:pPr>
            <a:r>
              <a:rPr lang="zh-CN" altLang="en-US" sz="2200" b="1" dirty="0">
                <a:latin typeface="Century Gothic" panose="020B0502020202020204" pitchFamily="34" charset="0"/>
              </a:rPr>
              <a:t>最小存储单位</a:t>
            </a:r>
          </a:p>
        </p:txBody>
      </p:sp>
      <p:sp>
        <p:nvSpPr>
          <p:cNvPr id="18" name="右大括号 17"/>
          <p:cNvSpPr/>
          <p:nvPr/>
        </p:nvSpPr>
        <p:spPr>
          <a:xfrm rot="16200000">
            <a:off x="5985669" y="1797844"/>
            <a:ext cx="252413" cy="2809875"/>
          </a:xfrm>
          <a:prstGeom prst="rightBrace">
            <a:avLst>
              <a:gd name="adj1" fmla="val 8333"/>
              <a:gd name="adj2" fmla="val 49564"/>
            </a:avLst>
          </a:prstGeom>
          <a:ln w="28575"/>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0617" name="文本框 18"/>
          <p:cNvSpPr txBox="1"/>
          <p:nvPr/>
        </p:nvSpPr>
        <p:spPr>
          <a:xfrm>
            <a:off x="5180013" y="2757488"/>
            <a:ext cx="3240087" cy="4302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200" b="1" dirty="0">
                <a:latin typeface="Century Gothic" panose="020B0502020202020204" pitchFamily="34" charset="0"/>
              </a:rPr>
              <a:t>字节，</a:t>
            </a:r>
            <a:r>
              <a:rPr lang="en-US" altLang="zh-CN" sz="2200" b="1" dirty="0">
                <a:latin typeface="Century Gothic" panose="020B0502020202020204" pitchFamily="34" charset="0"/>
              </a:rPr>
              <a:t>1Byte=8bit</a:t>
            </a:r>
            <a:endParaRPr lang="zh-CN" altLang="en-US" sz="2200" b="1" dirty="0">
              <a:latin typeface="Century Gothic" panose="020B0502020202020204" pitchFamily="34" charset="0"/>
            </a:endParaRPr>
          </a:p>
        </p:txBody>
      </p:sp>
      <p:sp>
        <p:nvSpPr>
          <p:cNvPr id="110618" name="文本框 19"/>
          <p:cNvSpPr txBox="1"/>
          <p:nvPr/>
        </p:nvSpPr>
        <p:spPr>
          <a:xfrm>
            <a:off x="752475" y="2852738"/>
            <a:ext cx="2482850" cy="31035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ts val="450"/>
              </a:spcBef>
              <a:spcAft>
                <a:spcPts val="450"/>
              </a:spcAft>
              <a:buNone/>
            </a:pPr>
            <a:r>
              <a:rPr lang="en-US" altLang="zh-CN" sz="2200" b="1" dirty="0"/>
              <a:t>1</a:t>
            </a:r>
            <a:r>
              <a:rPr lang="en-US" altLang="zh-CN" sz="2200" b="1" dirty="0">
                <a:solidFill>
                  <a:srgbClr val="FF0000"/>
                </a:solidFill>
              </a:rPr>
              <a:t>B</a:t>
            </a:r>
            <a:r>
              <a:rPr lang="en-US" altLang="zh-CN" sz="2200" b="1" dirty="0"/>
              <a:t>=8b</a:t>
            </a:r>
          </a:p>
          <a:p>
            <a:pPr marL="0" lvl="0" indent="0" eaLnBrk="1" hangingPunct="1">
              <a:spcBef>
                <a:spcPts val="450"/>
              </a:spcBef>
              <a:spcAft>
                <a:spcPts val="450"/>
              </a:spcAft>
              <a:buNone/>
            </a:pPr>
            <a:r>
              <a:rPr lang="en-US" altLang="zh-CN" sz="2200" b="1" dirty="0"/>
              <a:t>1</a:t>
            </a:r>
            <a:r>
              <a:rPr lang="en-US" altLang="zh-CN" sz="2200" b="1" dirty="0">
                <a:solidFill>
                  <a:srgbClr val="FF0000"/>
                </a:solidFill>
              </a:rPr>
              <a:t>KB</a:t>
            </a:r>
            <a:r>
              <a:rPr lang="en-US" altLang="zh-CN" sz="2200" b="1" dirty="0"/>
              <a:t>  =  2</a:t>
            </a:r>
            <a:r>
              <a:rPr lang="en-US" altLang="zh-CN" sz="2200" b="1" baseline="30000" dirty="0"/>
              <a:t>10</a:t>
            </a:r>
            <a:r>
              <a:rPr lang="en-US" altLang="zh-CN" sz="2200" b="1" dirty="0"/>
              <a:t>B     </a:t>
            </a:r>
          </a:p>
          <a:p>
            <a:pPr marL="0" lvl="0" indent="0" eaLnBrk="1" hangingPunct="1">
              <a:spcBef>
                <a:spcPts val="450"/>
              </a:spcBef>
              <a:spcAft>
                <a:spcPts val="450"/>
              </a:spcAft>
              <a:buNone/>
            </a:pPr>
            <a:r>
              <a:rPr lang="en-US" altLang="zh-CN" sz="2200" b="1" dirty="0"/>
              <a:t>1</a:t>
            </a:r>
            <a:r>
              <a:rPr lang="en-US" altLang="zh-CN" sz="2200" b="1" dirty="0">
                <a:solidFill>
                  <a:srgbClr val="FF0000"/>
                </a:solidFill>
              </a:rPr>
              <a:t>MB</a:t>
            </a:r>
            <a:r>
              <a:rPr lang="en-US" altLang="zh-CN" sz="2200" b="1" dirty="0"/>
              <a:t>  =  2</a:t>
            </a:r>
            <a:r>
              <a:rPr lang="en-US" altLang="zh-CN" sz="2200" b="1" baseline="30000" dirty="0"/>
              <a:t>10</a:t>
            </a:r>
            <a:r>
              <a:rPr lang="en-US" altLang="zh-CN" sz="2200" b="1" dirty="0"/>
              <a:t>KB  </a:t>
            </a:r>
          </a:p>
          <a:p>
            <a:pPr marL="0" lvl="0" indent="0" eaLnBrk="1" hangingPunct="1">
              <a:spcBef>
                <a:spcPts val="450"/>
              </a:spcBef>
              <a:spcAft>
                <a:spcPts val="450"/>
              </a:spcAft>
              <a:buNone/>
            </a:pPr>
            <a:r>
              <a:rPr lang="en-US" altLang="zh-CN" sz="2200" b="1" dirty="0"/>
              <a:t>1</a:t>
            </a:r>
            <a:r>
              <a:rPr lang="en-US" altLang="zh-CN" sz="2200" b="1" dirty="0">
                <a:solidFill>
                  <a:srgbClr val="FF0000"/>
                </a:solidFill>
              </a:rPr>
              <a:t>GB</a:t>
            </a:r>
            <a:r>
              <a:rPr lang="en-US" altLang="zh-CN" sz="2200" b="1" dirty="0"/>
              <a:t>  =  2</a:t>
            </a:r>
            <a:r>
              <a:rPr lang="en-US" altLang="zh-CN" sz="2200" b="1" baseline="30000" dirty="0"/>
              <a:t>10</a:t>
            </a:r>
            <a:r>
              <a:rPr lang="en-US" altLang="zh-CN" sz="2200" b="1" dirty="0"/>
              <a:t>MB  </a:t>
            </a:r>
          </a:p>
          <a:p>
            <a:pPr marL="0" lvl="0" indent="0" eaLnBrk="1" hangingPunct="1">
              <a:spcBef>
                <a:spcPts val="450"/>
              </a:spcBef>
              <a:spcAft>
                <a:spcPts val="450"/>
              </a:spcAft>
              <a:buNone/>
            </a:pPr>
            <a:r>
              <a:rPr lang="en-US" altLang="zh-CN" sz="2200" b="1" dirty="0"/>
              <a:t>1</a:t>
            </a:r>
            <a:r>
              <a:rPr lang="en-US" altLang="zh-CN" sz="2200" b="1" dirty="0">
                <a:solidFill>
                  <a:srgbClr val="FF0000"/>
                </a:solidFill>
              </a:rPr>
              <a:t>TB</a:t>
            </a:r>
            <a:r>
              <a:rPr lang="en-US" altLang="zh-CN" sz="2200" b="1" dirty="0"/>
              <a:t>   =  2</a:t>
            </a:r>
            <a:r>
              <a:rPr lang="en-US" altLang="zh-CN" sz="2200" b="1" baseline="30000" dirty="0"/>
              <a:t>10</a:t>
            </a:r>
            <a:r>
              <a:rPr lang="en-US" altLang="zh-CN" sz="2200" b="1" dirty="0"/>
              <a:t>GB</a:t>
            </a:r>
          </a:p>
          <a:p>
            <a:pPr marL="0" lvl="0" indent="0" eaLnBrk="1" hangingPunct="1">
              <a:spcBef>
                <a:spcPts val="450"/>
              </a:spcBef>
              <a:spcAft>
                <a:spcPts val="450"/>
              </a:spcAft>
              <a:buNone/>
            </a:pPr>
            <a:r>
              <a:rPr lang="en-US" altLang="zh-CN" sz="2200" b="1" dirty="0">
                <a:solidFill>
                  <a:srgbClr val="FF0000"/>
                </a:solidFill>
              </a:rPr>
              <a:t>PB</a:t>
            </a:r>
            <a:r>
              <a:rPr lang="zh-CN" altLang="en-US" sz="2200" b="1" dirty="0"/>
              <a:t>，</a:t>
            </a:r>
            <a:r>
              <a:rPr lang="en-US" altLang="zh-CN" sz="2200" b="1" dirty="0">
                <a:solidFill>
                  <a:srgbClr val="FF0000"/>
                </a:solidFill>
              </a:rPr>
              <a:t>EB</a:t>
            </a:r>
            <a:r>
              <a:rPr lang="zh-CN" altLang="en-US" sz="2200" b="1" dirty="0"/>
              <a:t>，</a:t>
            </a:r>
            <a:r>
              <a:rPr lang="en-US" altLang="zh-CN" sz="2200" b="1" dirty="0">
                <a:solidFill>
                  <a:srgbClr val="FF0000"/>
                </a:solidFill>
              </a:rPr>
              <a:t>ZB</a:t>
            </a:r>
            <a:r>
              <a:rPr lang="zh-CN" altLang="en-US" sz="2200" b="1" dirty="0"/>
              <a:t>，</a:t>
            </a:r>
            <a:r>
              <a:rPr lang="en-US" altLang="zh-CN" sz="2200" b="1" dirty="0">
                <a:solidFill>
                  <a:srgbClr val="FF0000"/>
                </a:solidFill>
              </a:rPr>
              <a:t>YB</a:t>
            </a:r>
            <a:endParaRPr lang="zh-CN" altLang="en-US" sz="2200" b="1" dirty="0">
              <a:solidFill>
                <a:srgbClr val="FF0000"/>
              </a:solidFill>
            </a:endParaRPr>
          </a:p>
        </p:txBody>
      </p:sp>
      <p:sp>
        <p:nvSpPr>
          <p:cNvPr id="110619" name="矩形 2"/>
          <p:cNvSpPr/>
          <p:nvPr/>
        </p:nvSpPr>
        <p:spPr>
          <a:xfrm>
            <a:off x="771525" y="1790700"/>
            <a:ext cx="67691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eaLnBrk="1" hangingPunct="1">
              <a:spcBef>
                <a:spcPts val="1000"/>
              </a:spcBef>
              <a:buClr>
                <a:srgbClr val="A53010"/>
              </a:buClr>
              <a:buNone/>
            </a:pPr>
            <a:r>
              <a:rPr lang="zh-CN" altLang="en-US" sz="2400" b="1" dirty="0">
                <a:solidFill>
                  <a:srgbClr val="000000"/>
                </a:solidFill>
                <a:latin typeface="宋体" panose="02010600030101010101" pitchFamily="2" charset="-122"/>
              </a:rPr>
              <a:t>存储容量：存储器可以容纳的二进制信息总量。</a:t>
            </a:r>
          </a:p>
        </p:txBody>
      </p:sp>
      <p:sp>
        <p:nvSpPr>
          <p:cNvPr id="6" name="矩形 5"/>
          <p:cNvSpPr/>
          <p:nvPr/>
        </p:nvSpPr>
        <p:spPr>
          <a:xfrm>
            <a:off x="2733675" y="3289300"/>
            <a:ext cx="1069975" cy="1831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ts val="450"/>
              </a:spcBef>
              <a:spcAft>
                <a:spcPts val="450"/>
              </a:spcAft>
              <a:buFont typeface="Wingdings 3" panose="05040102010807070707" pitchFamily="18" charset="2"/>
              <a:buNone/>
            </a:pPr>
            <a:r>
              <a:rPr lang="en-US" altLang="zh-CN" sz="2200" b="1" dirty="0">
                <a:solidFill>
                  <a:srgbClr val="000000"/>
                </a:solidFill>
                <a:latin typeface="Times New Roman" panose="02020603050405020304" pitchFamily="18" charset="0"/>
              </a:rPr>
              <a:t>≈  10</a:t>
            </a:r>
            <a:r>
              <a:rPr lang="en-US" altLang="zh-CN" sz="2200" b="1" baseline="30000" dirty="0">
                <a:solidFill>
                  <a:srgbClr val="000000"/>
                </a:solidFill>
                <a:latin typeface="Times New Roman" panose="02020603050405020304" pitchFamily="18" charset="0"/>
              </a:rPr>
              <a:t>3</a:t>
            </a:r>
            <a:r>
              <a:rPr lang="en-US" altLang="zh-CN" sz="2200" b="1" dirty="0">
                <a:solidFill>
                  <a:srgbClr val="000000"/>
                </a:solidFill>
                <a:latin typeface="Times New Roman" panose="02020603050405020304" pitchFamily="18" charset="0"/>
              </a:rPr>
              <a:t>B</a:t>
            </a:r>
          </a:p>
          <a:p>
            <a:pPr marL="0" lvl="0" indent="0" eaLnBrk="1" hangingPunct="1">
              <a:spcBef>
                <a:spcPts val="450"/>
              </a:spcBef>
              <a:spcAft>
                <a:spcPts val="450"/>
              </a:spcAft>
              <a:buFont typeface="Wingdings 3" panose="05040102010807070707" pitchFamily="18" charset="2"/>
              <a:buNone/>
            </a:pPr>
            <a:r>
              <a:rPr lang="en-US" altLang="zh-CN" sz="2200" b="1" dirty="0">
                <a:solidFill>
                  <a:srgbClr val="000000"/>
                </a:solidFill>
                <a:latin typeface="Times New Roman" panose="02020603050405020304" pitchFamily="18" charset="0"/>
              </a:rPr>
              <a:t>≈ 10</a:t>
            </a:r>
            <a:r>
              <a:rPr lang="en-US" altLang="zh-CN" sz="2200" b="1" baseline="30000" dirty="0">
                <a:solidFill>
                  <a:srgbClr val="000000"/>
                </a:solidFill>
                <a:latin typeface="Times New Roman" panose="02020603050405020304" pitchFamily="18" charset="0"/>
              </a:rPr>
              <a:t>6 </a:t>
            </a:r>
            <a:r>
              <a:rPr lang="en-US" altLang="zh-CN" sz="2200" b="1" dirty="0">
                <a:solidFill>
                  <a:srgbClr val="000000"/>
                </a:solidFill>
                <a:latin typeface="Times New Roman" panose="02020603050405020304" pitchFamily="18" charset="0"/>
              </a:rPr>
              <a:t>B</a:t>
            </a:r>
          </a:p>
          <a:p>
            <a:pPr marL="0" lvl="0" indent="0" eaLnBrk="1" hangingPunct="1">
              <a:spcBef>
                <a:spcPts val="450"/>
              </a:spcBef>
              <a:spcAft>
                <a:spcPts val="450"/>
              </a:spcAft>
              <a:buFont typeface="Wingdings 3" panose="05040102010807070707" pitchFamily="18" charset="2"/>
              <a:buNone/>
            </a:pPr>
            <a:r>
              <a:rPr lang="en-US" altLang="zh-CN" sz="2200" b="1" dirty="0">
                <a:solidFill>
                  <a:srgbClr val="000000"/>
                </a:solidFill>
                <a:latin typeface="Times New Roman" panose="02020603050405020304" pitchFamily="18" charset="0"/>
              </a:rPr>
              <a:t>≈ 10</a:t>
            </a:r>
            <a:r>
              <a:rPr lang="en-US" altLang="zh-CN" sz="2200" b="1" baseline="30000" dirty="0">
                <a:solidFill>
                  <a:srgbClr val="000000"/>
                </a:solidFill>
                <a:latin typeface="Times New Roman" panose="02020603050405020304" pitchFamily="18" charset="0"/>
              </a:rPr>
              <a:t>9 </a:t>
            </a:r>
            <a:r>
              <a:rPr lang="en-US" altLang="zh-CN" sz="2200" b="1" dirty="0">
                <a:solidFill>
                  <a:srgbClr val="000000"/>
                </a:solidFill>
                <a:latin typeface="Times New Roman" panose="02020603050405020304" pitchFamily="18" charset="0"/>
              </a:rPr>
              <a:t>B</a:t>
            </a:r>
          </a:p>
          <a:p>
            <a:pPr marL="0" lvl="0" indent="0" eaLnBrk="1" hangingPunct="1">
              <a:spcBef>
                <a:spcPts val="450"/>
              </a:spcBef>
              <a:spcAft>
                <a:spcPts val="450"/>
              </a:spcAft>
              <a:buFont typeface="Wingdings 3" panose="05040102010807070707" pitchFamily="18" charset="2"/>
              <a:buNone/>
            </a:pPr>
            <a:r>
              <a:rPr lang="en-US" altLang="zh-CN" sz="2200" b="1" dirty="0">
                <a:solidFill>
                  <a:srgbClr val="000000"/>
                </a:solidFill>
                <a:latin typeface="Times New Roman" panose="02020603050405020304" pitchFamily="18" charset="0"/>
              </a:rPr>
              <a:t>≈ 10</a:t>
            </a:r>
            <a:r>
              <a:rPr lang="en-US" altLang="zh-CN" sz="2200" b="1" baseline="30000" dirty="0">
                <a:solidFill>
                  <a:srgbClr val="000000"/>
                </a:solidFill>
                <a:latin typeface="Times New Roman" panose="02020603050405020304" pitchFamily="18" charset="0"/>
              </a:rPr>
              <a:t>12</a:t>
            </a:r>
            <a:r>
              <a:rPr lang="en-US" altLang="zh-CN" sz="2200" b="1" dirty="0">
                <a:solidFill>
                  <a:srgbClr val="000000"/>
                </a:solidFill>
                <a:latin typeface="Times New Roman" panose="02020603050405020304" pitchFamily="18" charset="0"/>
              </a:rPr>
              <a:t>B</a:t>
            </a:r>
          </a:p>
        </p:txBody>
      </p:sp>
      <p:sp>
        <p:nvSpPr>
          <p:cNvPr id="110621" name="标题 1"/>
          <p:cNvSpPr txBox="1"/>
          <p:nvPr/>
        </p:nvSpPr>
        <p:spPr>
          <a:xfrm>
            <a:off x="971550" y="225425"/>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存储器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Grp="1"/>
          </p:cNvSpPr>
          <p:nvPr>
            <p:ph idx="1"/>
          </p:nvPr>
        </p:nvSpPr>
        <p:spPr>
          <a:xfrm>
            <a:off x="611188" y="1989138"/>
            <a:ext cx="8137525" cy="2686050"/>
          </a:xfrm>
        </p:spPr>
        <p:txBody>
          <a:bodyPr vert="horz" wrap="square" lIns="91440" tIns="45720" rIns="91440" bIns="45720" anchor="t" anchorCtr="0"/>
          <a:lstStyle/>
          <a:p>
            <a:pPr marL="0" indent="0">
              <a:lnSpc>
                <a:spcPct val="120000"/>
              </a:lnSpc>
              <a:buNone/>
            </a:pPr>
            <a:r>
              <a:rPr lang="zh-CN" altLang="en-US" sz="2200" b="1" dirty="0"/>
              <a:t>内存储器主要包含两种：</a:t>
            </a:r>
          </a:p>
          <a:p>
            <a:pPr marL="0" indent="0">
              <a:lnSpc>
                <a:spcPct val="120000"/>
              </a:lnSpc>
            </a:pPr>
            <a:r>
              <a:rPr lang="zh-CN" altLang="en-US" sz="2200" b="1" dirty="0"/>
              <a:t> 随机存储器</a:t>
            </a:r>
            <a:r>
              <a:rPr lang="en-US" altLang="zh-CN" sz="2200" b="1" dirty="0"/>
              <a:t>RAM</a:t>
            </a:r>
            <a:r>
              <a:rPr lang="zh-CN" altLang="en-US" sz="2200" b="1" dirty="0"/>
              <a:t>：又称为</a:t>
            </a:r>
            <a:r>
              <a:rPr lang="zh-CN" altLang="en-US" sz="2200" b="1" dirty="0">
                <a:solidFill>
                  <a:srgbClr val="0000CC"/>
                </a:solidFill>
              </a:rPr>
              <a:t>易失性存储器</a:t>
            </a:r>
            <a:r>
              <a:rPr lang="zh-CN" altLang="en-US" sz="2200" b="1" dirty="0"/>
              <a:t>， </a:t>
            </a:r>
            <a:r>
              <a:rPr lang="en-US" altLang="zh-CN" sz="2200" b="1" dirty="0"/>
              <a:t>RAM</a:t>
            </a:r>
            <a:r>
              <a:rPr lang="zh-CN" altLang="en-US" sz="2200" b="1" dirty="0"/>
              <a:t>保存的信息在断电后就会消失。</a:t>
            </a:r>
          </a:p>
          <a:p>
            <a:pPr marL="0" indent="0">
              <a:lnSpc>
                <a:spcPct val="120000"/>
              </a:lnSpc>
            </a:pPr>
            <a:r>
              <a:rPr lang="zh-CN" altLang="en-US" sz="2200" b="1" dirty="0"/>
              <a:t> 只读存储器</a:t>
            </a:r>
            <a:r>
              <a:rPr lang="en-US" altLang="zh-CN" sz="2200" b="1" dirty="0"/>
              <a:t>ROM</a:t>
            </a:r>
            <a:r>
              <a:rPr lang="zh-CN" altLang="en-US" sz="2200" b="1" dirty="0"/>
              <a:t>：又称为</a:t>
            </a:r>
            <a:r>
              <a:rPr lang="zh-CN" altLang="en-US" sz="2200" b="1" dirty="0">
                <a:solidFill>
                  <a:srgbClr val="0000CC"/>
                </a:solidFill>
              </a:rPr>
              <a:t>非易失性存储器</a:t>
            </a:r>
            <a:r>
              <a:rPr lang="zh-CN" altLang="en-US" sz="2200" b="1" dirty="0"/>
              <a:t>，一般情况下，</a:t>
            </a:r>
            <a:r>
              <a:rPr lang="en-US" altLang="zh-CN" sz="2200" b="1" dirty="0"/>
              <a:t>ROM</a:t>
            </a:r>
            <a:r>
              <a:rPr lang="zh-CN" altLang="en-US" sz="2200" b="1" dirty="0"/>
              <a:t>中的信息是固化的，计算机只能从</a:t>
            </a:r>
            <a:r>
              <a:rPr lang="en-US" altLang="zh-CN" sz="2200" b="1" dirty="0"/>
              <a:t>ROM</a:t>
            </a:r>
            <a:r>
              <a:rPr lang="zh-CN" altLang="en-US" sz="2200" b="1" dirty="0"/>
              <a:t>中读取信息，如</a:t>
            </a:r>
            <a:r>
              <a:rPr lang="en-US" altLang="zh-CN" sz="2200" b="1" dirty="0"/>
              <a:t>BIOS</a:t>
            </a:r>
            <a:r>
              <a:rPr lang="zh-CN" altLang="en-US" sz="2200" b="1" dirty="0"/>
              <a:t>。</a:t>
            </a:r>
          </a:p>
        </p:txBody>
      </p:sp>
      <p:sp>
        <p:nvSpPr>
          <p:cNvPr id="7" name="Rectangle 5"/>
          <p:cNvSpPr>
            <a:spLocks noChangeArrowheads="1"/>
          </p:cNvSpPr>
          <p:nvPr/>
        </p:nvSpPr>
        <p:spPr bwMode="auto">
          <a:xfrm>
            <a:off x="588963" y="1260475"/>
            <a:ext cx="6016625" cy="631825"/>
          </a:xfrm>
          <a:prstGeom prst="rect">
            <a:avLst/>
          </a:prstGeom>
          <a:noFill/>
          <a:ln>
            <a:noFill/>
          </a:ln>
          <a:effec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mj-ea"/>
                <a:ea typeface="+mj-ea"/>
                <a:cs typeface="+mn-cs"/>
              </a:rPr>
              <a:t>内存储器</a:t>
            </a:r>
          </a:p>
        </p:txBody>
      </p:sp>
      <p:sp>
        <p:nvSpPr>
          <p:cNvPr id="114692" name="矩形 3"/>
          <p:cNvSpPr/>
          <p:nvPr/>
        </p:nvSpPr>
        <p:spPr>
          <a:xfrm>
            <a:off x="658813" y="4772025"/>
            <a:ext cx="7416800" cy="4302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ts val="1000"/>
              </a:spcBef>
              <a:buClr>
                <a:srgbClr val="A53010"/>
              </a:buClr>
              <a:buNone/>
            </a:pPr>
            <a:r>
              <a:rPr lang="zh-CN" altLang="en-US" sz="2200" b="1" dirty="0">
                <a:solidFill>
                  <a:srgbClr val="000000"/>
                </a:solidFill>
                <a:latin typeface="Times New Roman" panose="02020603050405020304" pitchFamily="18" charset="0"/>
              </a:rPr>
              <a:t>内存储器大部分是</a:t>
            </a:r>
            <a:r>
              <a:rPr lang="en-US" altLang="zh-CN" sz="2200" b="1" dirty="0">
                <a:solidFill>
                  <a:srgbClr val="000000"/>
                </a:solidFill>
                <a:latin typeface="Times New Roman" panose="02020603050405020304" pitchFamily="18" charset="0"/>
              </a:rPr>
              <a:t>RAM </a:t>
            </a:r>
            <a:r>
              <a:rPr lang="zh-CN" altLang="en-US" sz="2200" b="1" dirty="0">
                <a:solidFill>
                  <a:srgbClr val="000000"/>
                </a:solidFill>
                <a:latin typeface="Times New Roman" panose="02020603050405020304" pitchFamily="18" charset="0"/>
              </a:rPr>
              <a:t>，</a:t>
            </a:r>
            <a:r>
              <a:rPr lang="en-US" altLang="zh-CN" sz="2200" b="1" dirty="0">
                <a:solidFill>
                  <a:srgbClr val="000000"/>
                </a:solidFill>
                <a:latin typeface="Times New Roman" panose="02020603050405020304" pitchFamily="18" charset="0"/>
              </a:rPr>
              <a:t>RAM</a:t>
            </a:r>
            <a:r>
              <a:rPr lang="zh-CN" altLang="en-US" sz="2200" b="1" dirty="0">
                <a:solidFill>
                  <a:srgbClr val="000000"/>
                </a:solidFill>
                <a:latin typeface="Times New Roman" panose="02020603050405020304" pitchFamily="18" charset="0"/>
              </a:rPr>
              <a:t>是内存性能的决定性因素。 </a:t>
            </a:r>
          </a:p>
        </p:txBody>
      </p:sp>
      <p:sp>
        <p:nvSpPr>
          <p:cNvPr id="114693" name="标题 1"/>
          <p:cNvSpPr txBox="1"/>
          <p:nvPr/>
        </p:nvSpPr>
        <p:spPr>
          <a:xfrm>
            <a:off x="971550" y="225425"/>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存储器</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a:xfrm>
            <a:off x="395288" y="1341438"/>
            <a:ext cx="1512887" cy="585787"/>
          </a:xfrm>
        </p:spPr>
        <p:txBody>
          <a:bodyPr vert="horz" wrap="square" lIns="91440" tIns="45720" rIns="91440" bIns="45720" anchor="ctr" anchorCtr="0"/>
          <a:lstStyle/>
          <a:p>
            <a:r>
              <a:rPr lang="zh-CN" altLang="en-US" sz="2400" b="1" dirty="0">
                <a:solidFill>
                  <a:schemeClr val="tx1"/>
                </a:solidFill>
              </a:rPr>
              <a:t>主存储器</a:t>
            </a:r>
          </a:p>
        </p:txBody>
      </p:sp>
      <p:sp>
        <p:nvSpPr>
          <p:cNvPr id="55" name="内容占位符 2"/>
          <p:cNvSpPr txBox="1"/>
          <p:nvPr/>
        </p:nvSpPr>
        <p:spPr>
          <a:xfrm>
            <a:off x="447675" y="2011363"/>
            <a:ext cx="8447088" cy="4370388"/>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50000"/>
              </a:lnSpc>
              <a:spcBef>
                <a:spcPts val="450"/>
              </a:spcBef>
              <a:spcAft>
                <a:spcPct val="0"/>
              </a:spcAft>
              <a:buClrTx/>
              <a:buSzTx/>
              <a:buFont typeface="Wingdings" panose="05000000000000000000" pitchFamily="2" charset="2"/>
              <a:buNone/>
              <a:defRPr/>
            </a:pPr>
            <a:r>
              <a:rPr kumimoji="0" lang="zh-CN" altLang="en-US" sz="2100" b="1" i="0" u="none" strike="noStrike" kern="1200" cap="none" spc="0" normalizeH="0" baseline="0" noProof="0" dirty="0">
                <a:ln>
                  <a:noFill/>
                </a:ln>
                <a:solidFill>
                  <a:schemeClr val="tx1"/>
                </a:solidFill>
                <a:effectLst/>
                <a:uLnTx/>
                <a:uFillTx/>
                <a:latin typeface="+mn-lt"/>
                <a:ea typeface="+mn-ea"/>
                <a:cs typeface="+mn-cs"/>
              </a:rPr>
              <a:t>主存储器是内存储器的主体部分，简称主存。</a:t>
            </a:r>
            <a:endParaRPr kumimoji="0" lang="en-US" altLang="zh-CN" sz="2100" b="1"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base" latinLnBrk="0" hangingPunct="1">
              <a:lnSpc>
                <a:spcPct val="150000"/>
              </a:lnSpc>
              <a:spcBef>
                <a:spcPts val="450"/>
              </a:spcBef>
              <a:spcAft>
                <a:spcPct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  主存储器由</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1</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4</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根内存条组成。</a:t>
            </a: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base" latinLnBrk="0" hangingPunct="1">
              <a:lnSpc>
                <a:spcPct val="150000"/>
              </a:lnSpc>
              <a:spcBef>
                <a:spcPts val="450"/>
              </a:spcBef>
              <a:spcAft>
                <a:spcPct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  内存条的组成：把若干片</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DRAM</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芯片焊装在一小条印制电路板上制成。</a:t>
            </a:r>
          </a:p>
          <a:p>
            <a:pPr marL="228600" marR="0" lvl="0" indent="-228600" algn="l" defTabSz="914400" rtl="0" eaLnBrk="1" fontAlgn="base" latinLnBrk="0" hangingPunct="1">
              <a:lnSpc>
                <a:spcPct val="150000"/>
              </a:lnSpc>
              <a:spcBef>
                <a:spcPts val="450"/>
              </a:spcBef>
              <a:spcAft>
                <a:spcPct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   主板上的内存条插座（插槽）用来安装内存条。</a:t>
            </a: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50000"/>
              </a:lnSpc>
              <a:spcBef>
                <a:spcPts val="450"/>
              </a:spcBef>
              <a:spcAft>
                <a:spcPct val="0"/>
              </a:spcAft>
              <a:buClrTx/>
              <a:buSzTx/>
              <a:buFont typeface="Wingdings" panose="05000000000000000000" pitchFamily="2" charset="2"/>
              <a:buNone/>
              <a:defRPr/>
            </a:pP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50000"/>
              </a:lnSpc>
              <a:spcBef>
                <a:spcPts val="450"/>
              </a:spcBef>
              <a:spcAft>
                <a:spcPct val="0"/>
              </a:spcAft>
              <a:buClrTx/>
              <a:buSzTx/>
              <a:buFont typeface="Wingdings" panose="05000000000000000000" pitchFamily="2" charset="2"/>
              <a:buNone/>
              <a:defRPr/>
            </a:pP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base" latinLnBrk="0" hangingPunct="1">
              <a:lnSpc>
                <a:spcPct val="150000"/>
              </a:lnSpc>
              <a:spcBef>
                <a:spcPts val="450"/>
              </a:spcBef>
              <a:spcAft>
                <a:spcPct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   现在广泛使用的是</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DDR3/DDR4 SDRAM</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存储器芯片构成的内存条，</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DDR3</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和</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DDR4</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均采用双列直插式（</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DIMM</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PC</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主板上一般都配备有</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2</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个或</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4</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个</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DIMM</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插座。</a:t>
            </a: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p:txBody>
      </p:sp>
      <p:pic>
        <p:nvPicPr>
          <p:cNvPr id="56" name="Picture 4" descr="http://news.mydrivers.com/pages/images/20040311155720_14678.jpg"/>
          <p:cNvPicPr>
            <a:picLocks noChangeAspect="1"/>
          </p:cNvPicPr>
          <p:nvPr/>
        </p:nvPicPr>
        <p:blipFill>
          <a:blip r:embed="rId2" r:link="rId3"/>
          <a:stretch>
            <a:fillRect/>
          </a:stretch>
        </p:blipFill>
        <p:spPr>
          <a:xfrm>
            <a:off x="5878513" y="2179638"/>
            <a:ext cx="2930525" cy="790575"/>
          </a:xfrm>
          <a:prstGeom prst="rect">
            <a:avLst/>
          </a:prstGeom>
          <a:noFill/>
          <a:ln w="9525">
            <a:noFill/>
          </a:ln>
        </p:spPr>
      </p:pic>
      <p:pic>
        <p:nvPicPr>
          <p:cNvPr id="57" name="Picture 11" descr="2v623rmqs16m"/>
          <p:cNvPicPr>
            <a:picLocks noChangeAspect="1"/>
          </p:cNvPicPr>
          <p:nvPr/>
        </p:nvPicPr>
        <p:blipFill>
          <a:blip r:embed="rId4"/>
          <a:srcRect t="26459" b="23047"/>
          <a:stretch>
            <a:fillRect/>
          </a:stretch>
        </p:blipFill>
        <p:spPr>
          <a:xfrm>
            <a:off x="2376488" y="3986213"/>
            <a:ext cx="2767012" cy="935037"/>
          </a:xfrm>
          <a:prstGeom prst="rect">
            <a:avLst/>
          </a:prstGeom>
          <a:noFill/>
          <a:ln w="9525">
            <a:noFill/>
          </a:ln>
        </p:spPr>
      </p:pic>
      <p:sp>
        <p:nvSpPr>
          <p:cNvPr id="116742" name="标题 1"/>
          <p:cNvSpPr txBox="1"/>
          <p:nvPr/>
        </p:nvSpPr>
        <p:spPr>
          <a:xfrm>
            <a:off x="971550" y="225425"/>
            <a:ext cx="5410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4000" dirty="0">
                <a:solidFill>
                  <a:schemeClr val="tx2"/>
                </a:solidFill>
              </a:rPr>
              <a:t>1.3.1 </a:t>
            </a:r>
            <a:r>
              <a:rPr lang="zh-CN" altLang="en-US" sz="4000" dirty="0">
                <a:solidFill>
                  <a:schemeClr val="tx2"/>
                </a:solidFill>
              </a:rPr>
              <a:t>硬件组成</a:t>
            </a:r>
            <a:r>
              <a:rPr lang="en-US" altLang="zh-CN" sz="4000" dirty="0">
                <a:solidFill>
                  <a:schemeClr val="tx2"/>
                </a:solidFill>
              </a:rPr>
              <a:t>-</a:t>
            </a:r>
            <a:r>
              <a:rPr lang="zh-CN" altLang="en-US" sz="4000" dirty="0">
                <a:solidFill>
                  <a:schemeClr val="tx2"/>
                </a:solidFill>
              </a:rPr>
              <a:t>存储器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p:cNvSpPr>
          <p:nvPr>
            <p:ph idx="1"/>
          </p:nvPr>
        </p:nvSpPr>
        <p:spPr>
          <a:xfrm>
            <a:off x="468313" y="2276475"/>
            <a:ext cx="8351837" cy="3313113"/>
          </a:xfrm>
        </p:spPr>
        <p:txBody>
          <a:bodyPr vert="horz" wrap="square" lIns="91440" tIns="45720" rIns="91440" bIns="45720" anchor="t" anchorCtr="0"/>
          <a:lstStyle/>
          <a:p>
            <a:pPr marL="0" indent="0" algn="just">
              <a:lnSpc>
                <a:spcPct val="120000"/>
              </a:lnSpc>
              <a:buNone/>
            </a:pPr>
            <a:r>
              <a:rPr lang="zh-CN" altLang="en-US" sz="2200" b="1" dirty="0">
                <a:solidFill>
                  <a:srgbClr val="0000CC"/>
                </a:solidFill>
              </a:rPr>
              <a:t>外存储器</a:t>
            </a:r>
            <a:r>
              <a:rPr lang="zh-CN" altLang="en-US" sz="2200" b="1" dirty="0"/>
              <a:t>也称为辅助存储器（或简称外存、辅存）</a:t>
            </a:r>
          </a:p>
          <a:p>
            <a:pPr marL="0" indent="0" algn="just">
              <a:lnSpc>
                <a:spcPct val="120000"/>
              </a:lnSpc>
            </a:pPr>
            <a:r>
              <a:rPr lang="zh-CN" altLang="en-US" sz="2200" b="1" dirty="0"/>
              <a:t> 存储容量大，但存取速度较慢；</a:t>
            </a:r>
            <a:endParaRPr lang="en-US" altLang="zh-CN" sz="2200" b="1" dirty="0"/>
          </a:p>
          <a:p>
            <a:pPr marL="0" indent="0" algn="just">
              <a:lnSpc>
                <a:spcPct val="120000"/>
              </a:lnSpc>
            </a:pPr>
            <a:r>
              <a:rPr lang="zh-CN" altLang="en-US" sz="2200" b="1" dirty="0"/>
              <a:t>一般用来存放大量暂时不用的数据和程序；</a:t>
            </a:r>
            <a:endParaRPr lang="en-US" altLang="zh-CN" sz="2200" b="1" dirty="0"/>
          </a:p>
          <a:p>
            <a:pPr marL="0" indent="0" algn="just">
              <a:lnSpc>
                <a:spcPct val="120000"/>
              </a:lnSpc>
            </a:pPr>
            <a:r>
              <a:rPr lang="zh-CN" altLang="en-US" sz="2200" b="1" dirty="0">
                <a:solidFill>
                  <a:srgbClr val="FF0000"/>
                </a:solidFill>
              </a:rPr>
              <a:t>只能和内存储器交换信息</a:t>
            </a:r>
            <a:r>
              <a:rPr lang="zh-CN" altLang="en-US" sz="2200" b="1" dirty="0"/>
              <a:t>，需要时，可以成批地和内存储器进行信息交换，在脱机状态下不能被计算机系统的其他部件直接访问。</a:t>
            </a:r>
            <a:endParaRPr lang="en-US" altLang="zh-CN" sz="2200" b="1" dirty="0"/>
          </a:p>
          <a:p>
            <a:pPr marL="0" indent="0" algn="just">
              <a:lnSpc>
                <a:spcPct val="120000"/>
              </a:lnSpc>
            </a:pPr>
            <a:r>
              <a:rPr lang="zh-CN" altLang="en-US" sz="2200" b="1" dirty="0"/>
              <a:t>常见的外存储器有硬盘、</a:t>
            </a:r>
            <a:r>
              <a:rPr lang="en-US" altLang="zh-CN" sz="2200" b="1" dirty="0"/>
              <a:t>U</a:t>
            </a:r>
            <a:r>
              <a:rPr lang="zh-CN" altLang="en-US" sz="2200" b="1" dirty="0"/>
              <a:t>盘和光盘等。</a:t>
            </a:r>
          </a:p>
        </p:txBody>
      </p:sp>
      <p:sp>
        <p:nvSpPr>
          <p:cNvPr id="8" name="Rectangle 5"/>
          <p:cNvSpPr>
            <a:spLocks noChangeArrowheads="1"/>
          </p:cNvSpPr>
          <p:nvPr/>
        </p:nvSpPr>
        <p:spPr bwMode="auto">
          <a:xfrm>
            <a:off x="468313" y="1412875"/>
            <a:ext cx="5584825" cy="631825"/>
          </a:xfrm>
          <a:prstGeom prst="rect">
            <a:avLst/>
          </a:prstGeom>
          <a:noFill/>
          <a:ln>
            <a:noFill/>
          </a:ln>
          <a:effectLst/>
        </p:spPr>
        <p:txBody>
          <a:bodyPr anchor="b"/>
          <a:lstStyle>
            <a:lvl1pPr>
              <a:defRPr sz="4400" b="1">
                <a:solidFill>
                  <a:schemeClr val="tx2"/>
                </a:solidFill>
                <a:latin typeface="Times New Roman" panose="02020603050405020304" pitchFamily="18" charset="0"/>
                <a:ea typeface="宋体" panose="02010600030101010101" pitchFamily="2" charset="-122"/>
              </a:defRPr>
            </a:lvl1pPr>
            <a:lvl2pPr>
              <a:defRPr sz="4400" b="1">
                <a:solidFill>
                  <a:schemeClr val="tx2"/>
                </a:solidFill>
                <a:latin typeface="Times New Roman" panose="02020603050405020304" pitchFamily="18" charset="0"/>
                <a:ea typeface="宋体" panose="02010600030101010101" pitchFamily="2" charset="-122"/>
              </a:defRPr>
            </a:lvl2pPr>
            <a:lvl3pPr>
              <a:defRPr sz="4400" b="1">
                <a:solidFill>
                  <a:schemeClr val="tx2"/>
                </a:solidFill>
                <a:latin typeface="Times New Roman" panose="02020603050405020304" pitchFamily="18" charset="0"/>
                <a:ea typeface="宋体" panose="02010600030101010101" pitchFamily="2" charset="-122"/>
              </a:defRPr>
            </a:lvl3pPr>
            <a:lvl4pPr>
              <a:defRPr sz="4400" b="1">
                <a:solidFill>
                  <a:schemeClr val="tx2"/>
                </a:solidFill>
                <a:latin typeface="Times New Roman" panose="02020603050405020304" pitchFamily="18" charset="0"/>
                <a:ea typeface="宋体" panose="02010600030101010101" pitchFamily="2" charset="-122"/>
              </a:defRPr>
            </a:lvl4pPr>
            <a:lvl5pPr>
              <a:defRPr sz="4400" b="1">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700" b="1" i="0" u="none" strike="noStrike" kern="1200" cap="none" spc="0" normalizeH="0" baseline="0" noProof="0" dirty="0">
                <a:ln>
                  <a:noFill/>
                </a:ln>
                <a:solidFill>
                  <a:schemeClr val="tx1"/>
                </a:solidFill>
                <a:effectLst/>
                <a:uLnTx/>
                <a:uFillTx/>
                <a:latin typeface="+mj-ea"/>
                <a:ea typeface="+mj-ea"/>
                <a:cs typeface="+mn-cs"/>
              </a:rPr>
              <a:t>外存储器</a:t>
            </a:r>
          </a:p>
        </p:txBody>
      </p:sp>
      <p:sp>
        <p:nvSpPr>
          <p:cNvPr id="117764" name="标题 1"/>
          <p:cNvSpPr txBox="1"/>
          <p:nvPr/>
        </p:nvSpPr>
        <p:spPr>
          <a:xfrm>
            <a:off x="971550" y="225425"/>
            <a:ext cx="67691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4000" dirty="0">
                <a:solidFill>
                  <a:schemeClr val="tx2"/>
                </a:solidFill>
                <a:latin typeface="黑体" panose="02010609060101010101" pitchFamily="49" charset="-122"/>
                <a:ea typeface="黑体" panose="02010609060101010101" pitchFamily="49" charset="-122"/>
              </a:rPr>
              <a:t>1.3.1 </a:t>
            </a:r>
            <a:r>
              <a:rPr lang="zh-CN" altLang="en-US" sz="4000" dirty="0">
                <a:solidFill>
                  <a:schemeClr val="tx2"/>
                </a:solidFill>
                <a:latin typeface="黑体" panose="02010609060101010101" pitchFamily="49" charset="-122"/>
                <a:ea typeface="黑体" panose="02010609060101010101" pitchFamily="49" charset="-122"/>
              </a:rPr>
              <a:t>硬件组成</a:t>
            </a:r>
            <a:r>
              <a:rPr lang="en-US" altLang="zh-CN" sz="4000" dirty="0">
                <a:solidFill>
                  <a:schemeClr val="tx2"/>
                </a:solidFill>
                <a:latin typeface="黑体" panose="02010609060101010101" pitchFamily="49" charset="-122"/>
                <a:ea typeface="黑体" panose="02010609060101010101" pitchFamily="49" charset="-122"/>
              </a:rPr>
              <a:t>-</a:t>
            </a:r>
            <a:r>
              <a:rPr lang="zh-CN" altLang="en-US" sz="4000" dirty="0">
                <a:solidFill>
                  <a:schemeClr val="tx2"/>
                </a:solidFill>
                <a:latin typeface="黑体" panose="02010609060101010101" pitchFamily="49" charset="-122"/>
                <a:ea typeface="黑体" panose="02010609060101010101" pitchFamily="49" charset="-122"/>
              </a:rPr>
              <a:t>存储器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9"/>
          <p:cNvGrpSpPr/>
          <p:nvPr/>
        </p:nvGrpSpPr>
        <p:grpSpPr>
          <a:xfrm>
            <a:off x="1457325" y="2898775"/>
            <a:ext cx="6110288" cy="901700"/>
            <a:chOff x="3076803" y="2743200"/>
            <a:chExt cx="5264151" cy="685800"/>
          </a:xfrm>
        </p:grpSpPr>
        <p:grpSp>
          <p:nvGrpSpPr>
            <p:cNvPr id="12291" name="Group 6"/>
            <p:cNvGrpSpPr/>
            <p:nvPr/>
          </p:nvGrpSpPr>
          <p:grpSpPr>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sp>
          <p:nvSpPr>
            <p:cNvPr id="7" name="Text Box 9"/>
            <p:cNvSpPr txBox="1">
              <a:spLocks noChangeArrowheads="1"/>
            </p:cNvSpPr>
            <p:nvPr/>
          </p:nvSpPr>
          <p:spPr bwMode="black">
            <a:xfrm>
              <a:off x="3860477" y="2901369"/>
              <a:ext cx="4115310" cy="421380"/>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marR="0" algn="ctr" defTabSz="914400">
                <a:buClrTx/>
                <a:buSzTx/>
                <a:buFont typeface="Arial" panose="020B0604020202020204" pitchFamily="34" charset="0"/>
                <a:buNone/>
                <a:defRPr/>
              </a:pPr>
              <a:r>
                <a:rPr kumimoji="0" lang="en-US" altLang="zh-CN" sz="3000" b="1" kern="0" cap="none" spc="0" normalizeH="0" baseline="0" noProof="0" dirty="0">
                  <a:solidFill>
                    <a:srgbClr val="FF0000"/>
                  </a:solidFill>
                  <a:latin typeface="黑体" panose="02010609060101010101" pitchFamily="49" charset="-122"/>
                  <a:ea typeface="黑体" panose="02010609060101010101" pitchFamily="49" charset="-122"/>
                  <a:cs typeface="+mn-cs"/>
                </a:rPr>
                <a:t>1.1 </a:t>
              </a:r>
              <a:r>
                <a:rPr kumimoji="0" lang="zh-CN" altLang="zh-CN" sz="3000" b="1" kern="0" cap="none" spc="0" normalizeH="0" baseline="0" noProof="0" dirty="0">
                  <a:solidFill>
                    <a:srgbClr val="FF0000"/>
                  </a:solidFill>
                  <a:latin typeface="黑体" panose="02010609060101010101" pitchFamily="49" charset="-122"/>
                  <a:ea typeface="黑体" panose="02010609060101010101" pitchFamily="49" charset="-122"/>
                  <a:cs typeface="+mn-cs"/>
                </a:rPr>
                <a:t>计算思维</a:t>
              </a:r>
              <a:r>
                <a:rPr kumimoji="0" lang="zh-CN" altLang="en-US" sz="3000" b="1" kern="0" cap="none" spc="0" normalizeH="0" baseline="0" noProof="0" dirty="0">
                  <a:solidFill>
                    <a:srgbClr val="FF0000"/>
                  </a:solidFill>
                  <a:latin typeface="黑体" panose="02010609060101010101" pitchFamily="49" charset="-122"/>
                  <a:ea typeface="黑体" panose="02010609060101010101" pitchFamily="49" charset="-122"/>
                  <a:cs typeface="+mn-cs"/>
                </a:rPr>
                <a:t>概述</a:t>
              </a:r>
              <a:endParaRPr kumimoji="0" lang="en-US" altLang="zh-CN" sz="3000" b="1" kern="0" cap="none" spc="0" normalizeH="0" baseline="0" noProof="0" dirty="0">
                <a:solidFill>
                  <a:srgbClr val="FF0000"/>
                </a:solidFill>
                <a:latin typeface="黑体" panose="02010609060101010101" pitchFamily="49" charset="-122"/>
                <a:ea typeface="黑体" panose="02010609060101010101" pitchFamily="49" charset="-122"/>
                <a:cs typeface="+mn-cs"/>
              </a:endParaRPr>
            </a:p>
          </p:txBody>
        </p:sp>
        <p:sp>
          <p:nvSpPr>
            <p:cNvPr id="8" name="AutoShape 18"/>
            <p:cNvSpPr>
              <a:spLocks noChangeArrowheads="1"/>
            </p:cNvSpPr>
            <p:nvPr/>
          </p:nvSpPr>
          <p:spPr bwMode="ltGray">
            <a:xfrm>
              <a:off x="3076803" y="2743200"/>
              <a:ext cx="685202"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9" name="Text Box 19"/>
            <p:cNvSpPr txBox="1">
              <a:spLocks noChangeArrowheads="1"/>
            </p:cNvSpPr>
            <p:nvPr/>
          </p:nvSpPr>
          <p:spPr bwMode="black">
            <a:xfrm>
              <a:off x="3328454" y="2842206"/>
              <a:ext cx="158649" cy="420173"/>
            </a:xfrm>
            <a:prstGeom prst="rect">
              <a:avLst/>
            </a:prstGeom>
            <a:noFill/>
            <a:ln w="9525" algn="ctr">
              <a:noFill/>
              <a:miter lim="800000"/>
            </a:ln>
            <a:effectLst/>
          </p:spPr>
          <p:txBody>
            <a:bodyPr wrap="none">
              <a:spAutoFit/>
            </a:bodyPr>
            <a:lstStyle/>
            <a:p>
              <a:pPr marR="0" algn="ctr" defTabSz="685800" fontAlgn="auto">
                <a:spcBef>
                  <a:spcPts val="0"/>
                </a:spcBef>
                <a:spcAft>
                  <a:spcPts val="0"/>
                </a:spcAft>
                <a:buClrTx/>
                <a:buSzTx/>
                <a:buFont typeface="Arial" panose="020B0604020202020204" pitchFamily="34" charset="0"/>
                <a:buNone/>
                <a:defRPr/>
              </a:pPr>
              <a:endParaRPr kumimoji="0" lang="en-US" altLang="zh-CN" sz="3000" b="1" kern="0" cap="none" spc="0" normalizeH="0" baseline="0" noProof="0" dirty="0">
                <a:solidFill>
                  <a:srgbClr val="FFFFFF"/>
                </a:solidFill>
                <a:latin typeface="Arial" panose="020B0604020202020204" pitchFamily="34" charset="0"/>
                <a:ea typeface="宋体" panose="02010600030101010101" pitchFamily="2" charset="-122"/>
                <a:cs typeface="+mn-cs"/>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a:xfrm>
            <a:off x="539750" y="1428750"/>
            <a:ext cx="2232025" cy="503238"/>
          </a:xfrm>
        </p:spPr>
        <p:txBody>
          <a:bodyPr vert="horz" wrap="square" lIns="91440" tIns="45720" rIns="91440" bIns="45720" anchor="ctr" anchorCtr="0"/>
          <a:lstStyle/>
          <a:p>
            <a:pPr algn="just"/>
            <a:r>
              <a:rPr lang="zh-CN" altLang="en-US" sz="2400" b="1" dirty="0"/>
              <a:t>机械硬盘</a:t>
            </a:r>
          </a:p>
        </p:txBody>
      </p:sp>
      <p:sp>
        <p:nvSpPr>
          <p:cNvPr id="4" name="矩形 3"/>
          <p:cNvSpPr/>
          <p:nvPr/>
        </p:nvSpPr>
        <p:spPr>
          <a:xfrm>
            <a:off x="400050" y="2095500"/>
            <a:ext cx="5494338" cy="2343150"/>
          </a:xfrm>
          <a:prstGeom prst="rect">
            <a:avLst/>
          </a:prstGeom>
        </p:spPr>
        <p:txBody>
          <a:bodyPr>
            <a:spAutoFit/>
          </a:bodyPr>
          <a:lstStyle/>
          <a:p>
            <a:pPr marL="0" marR="0" lvl="0" indent="342900" algn="just"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19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机械硬盘是计算机最重要的外存储器，具有容量大、存取速度快等优点。硬盘存储器由磁盘盘片（存储介质）、主轴与主轴电机、移动臂、磁头和控制电路等组成，它们全部密封在一个盒状装置内，这就是通常所说的机械硬盘。</a:t>
            </a:r>
          </a:p>
        </p:txBody>
      </p:sp>
      <p:pic>
        <p:nvPicPr>
          <p:cNvPr id="21506" name="Picture 2"/>
          <p:cNvPicPr>
            <a:picLocks noChangeAspect="1" noChangeArrowheads="1"/>
          </p:cNvPicPr>
          <p:nvPr/>
        </p:nvPicPr>
        <p:blipFill>
          <a:blip r:embed="rId2"/>
          <a:srcRect/>
          <a:stretch>
            <a:fillRect/>
          </a:stretch>
        </p:blipFill>
        <p:spPr bwMode="auto">
          <a:xfrm>
            <a:off x="5893596" y="2882644"/>
            <a:ext cx="2893219" cy="2264568"/>
          </a:xfrm>
          <a:prstGeom prst="rect">
            <a:avLst/>
          </a:prstGeom>
          <a:noFill/>
          <a:ln>
            <a:noFill/>
          </a:ln>
          <a:effectLst>
            <a:softEdge rad="63500"/>
          </a:effectLst>
        </p:spPr>
      </p:pic>
      <p:sp>
        <p:nvSpPr>
          <p:cNvPr id="119813" name="标题 1"/>
          <p:cNvSpPr txBox="1"/>
          <p:nvPr/>
        </p:nvSpPr>
        <p:spPr>
          <a:xfrm>
            <a:off x="971550" y="225425"/>
            <a:ext cx="5903913"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4000" dirty="0">
                <a:solidFill>
                  <a:schemeClr val="tx2"/>
                </a:solidFill>
                <a:latin typeface="黑体" panose="02010609060101010101" pitchFamily="49" charset="-122"/>
                <a:ea typeface="黑体" panose="02010609060101010101" pitchFamily="49" charset="-122"/>
              </a:rPr>
              <a:t>1.3.1 </a:t>
            </a:r>
            <a:r>
              <a:rPr lang="zh-CN" altLang="en-US" sz="4000" dirty="0">
                <a:solidFill>
                  <a:schemeClr val="tx2"/>
                </a:solidFill>
                <a:latin typeface="黑体" panose="02010609060101010101" pitchFamily="49" charset="-122"/>
                <a:ea typeface="黑体" panose="02010609060101010101" pitchFamily="49" charset="-122"/>
              </a:rPr>
              <a:t>硬件组成</a:t>
            </a:r>
            <a:r>
              <a:rPr lang="en-US" altLang="zh-CN" sz="4000" dirty="0">
                <a:solidFill>
                  <a:schemeClr val="tx2"/>
                </a:solidFill>
                <a:latin typeface="黑体" panose="02010609060101010101" pitchFamily="49" charset="-122"/>
                <a:ea typeface="黑体" panose="02010609060101010101" pitchFamily="49" charset="-122"/>
              </a:rPr>
              <a:t>-</a:t>
            </a:r>
            <a:r>
              <a:rPr lang="zh-CN" altLang="en-US" sz="4000" dirty="0">
                <a:solidFill>
                  <a:schemeClr val="tx2"/>
                </a:solidFill>
                <a:latin typeface="黑体" panose="02010609060101010101" pitchFamily="49" charset="-122"/>
                <a:ea typeface="黑体" panose="02010609060101010101" pitchFamily="49" charset="-122"/>
              </a:rPr>
              <a:t>存储器</a:t>
            </a: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2"/>
          <a:srcRect/>
          <a:stretch>
            <a:fillRect/>
          </a:stretch>
        </p:blipFill>
        <p:spPr bwMode="auto">
          <a:xfrm>
            <a:off x="2471843" y="3140968"/>
            <a:ext cx="4153586" cy="3126989"/>
          </a:xfrm>
          <a:prstGeom prst="rect">
            <a:avLst/>
          </a:prstGeom>
          <a:ln>
            <a:noFill/>
          </a:ln>
          <a:effectLst>
            <a:softEdge rad="112500"/>
          </a:effectLst>
        </p:spPr>
      </p:pic>
      <p:sp>
        <p:nvSpPr>
          <p:cNvPr id="120835" name="标题 1"/>
          <p:cNvSpPr>
            <a:spLocks noGrp="1"/>
          </p:cNvSpPr>
          <p:nvPr>
            <p:ph type="title"/>
          </p:nvPr>
        </p:nvSpPr>
        <p:spPr>
          <a:xfrm>
            <a:off x="539750" y="1212850"/>
            <a:ext cx="7581900" cy="539750"/>
          </a:xfrm>
        </p:spPr>
        <p:txBody>
          <a:bodyPr vert="horz" wrap="square" lIns="91440" tIns="45720" rIns="91440" bIns="45720" anchor="ctr" anchorCtr="0"/>
          <a:lstStyle/>
          <a:p>
            <a:pPr algn="just"/>
            <a:r>
              <a:rPr lang="zh-CN" altLang="en-US" sz="2400" b="1" dirty="0"/>
              <a:t>硬盘的结构和基本工作原理</a:t>
            </a:r>
          </a:p>
        </p:txBody>
      </p:sp>
      <p:sp>
        <p:nvSpPr>
          <p:cNvPr id="6" name="圆角矩形标注 5"/>
          <p:cNvSpPr/>
          <p:nvPr/>
        </p:nvSpPr>
        <p:spPr>
          <a:xfrm>
            <a:off x="395288" y="2492375"/>
            <a:ext cx="2071688" cy="1512888"/>
          </a:xfrm>
          <a:prstGeom prst="wedgeRoundRectCallout">
            <a:avLst>
              <a:gd name="adj1" fmla="val 80015"/>
              <a:gd name="adj2" fmla="val 15030"/>
              <a:gd name="adj3" fmla="val 16667"/>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用来固定磁头并可带动磁头沿盘片径向高速移动，以便定位到指定的</a:t>
            </a:r>
            <a:r>
              <a:rPr kumimoji="0" lang="zh-CN" altLang="en-US" sz="1800" b="1" i="0" u="none" strike="noStrike" kern="1200" cap="none" spc="0" normalizeH="0" baseline="0" noProof="0" dirty="0">
                <a:ln>
                  <a:noFill/>
                </a:ln>
                <a:solidFill>
                  <a:schemeClr val="tx1"/>
                </a:solidFill>
                <a:effectLst/>
                <a:uLnTx/>
                <a:uFillTx/>
                <a:latin typeface="宋体" panose="02010600030101010101" pitchFamily="2" charset="-122"/>
                <a:ea typeface="楷体_GB2312" pitchFamily="49" charset="-122"/>
                <a:cs typeface="+mn-cs"/>
              </a:rPr>
              <a:t>“</a:t>
            </a:r>
            <a:r>
              <a:rPr kumimoji="0" lang="zh-CN" altLang="en-US" sz="1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柱面</a:t>
            </a:r>
            <a:r>
              <a:rPr kumimoji="0" lang="zh-CN" altLang="en-US" sz="1800" b="1" i="0" u="none" strike="noStrike" kern="1200" cap="none" spc="0" normalizeH="0" baseline="0" noProof="0" dirty="0">
                <a:ln>
                  <a:noFill/>
                </a:ln>
                <a:solidFill>
                  <a:schemeClr val="tx1"/>
                </a:solidFill>
                <a:effectLst/>
                <a:uLnTx/>
                <a:uFillTx/>
                <a:latin typeface="宋体" panose="02010600030101010101" pitchFamily="2" charset="-122"/>
                <a:ea typeface="楷体_GB2312" pitchFamily="49" charset="-122"/>
                <a:cs typeface="+mn-cs"/>
              </a:rPr>
              <a:t>”</a:t>
            </a:r>
            <a:r>
              <a:rPr kumimoji="0" lang="zh-CN" altLang="en-US" sz="1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 </a:t>
            </a:r>
          </a:p>
        </p:txBody>
      </p:sp>
      <p:sp>
        <p:nvSpPr>
          <p:cNvPr id="13" name="圆角矩形标注 12"/>
          <p:cNvSpPr/>
          <p:nvPr/>
        </p:nvSpPr>
        <p:spPr>
          <a:xfrm>
            <a:off x="3562350" y="2276475"/>
            <a:ext cx="1639888" cy="628650"/>
          </a:xfrm>
          <a:prstGeom prst="wedgeRoundRectCallout">
            <a:avLst>
              <a:gd name="adj1" fmla="val -677"/>
              <a:gd name="adj2" fmla="val 96971"/>
              <a:gd name="adj3" fmla="val 16667"/>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带动盘片高速旋转 </a:t>
            </a:r>
          </a:p>
        </p:txBody>
      </p:sp>
      <p:sp>
        <p:nvSpPr>
          <p:cNvPr id="14" name="圆角矩形标注 13"/>
          <p:cNvSpPr/>
          <p:nvPr/>
        </p:nvSpPr>
        <p:spPr>
          <a:xfrm>
            <a:off x="6423025" y="2374900"/>
            <a:ext cx="2109788" cy="1125538"/>
          </a:xfrm>
          <a:prstGeom prst="wedgeRoundRectCallout">
            <a:avLst>
              <a:gd name="adj1" fmla="val -89947"/>
              <a:gd name="adj2" fmla="val 54037"/>
              <a:gd name="adj3" fmla="val 16667"/>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所有盘片上相同半径处的所有磁道构成一个“柱面” </a:t>
            </a:r>
          </a:p>
        </p:txBody>
      </p:sp>
      <p:sp>
        <p:nvSpPr>
          <p:cNvPr id="15" name="圆角矩形标注 14"/>
          <p:cNvSpPr/>
          <p:nvPr/>
        </p:nvSpPr>
        <p:spPr>
          <a:xfrm>
            <a:off x="6842125" y="3860800"/>
            <a:ext cx="2122488" cy="1219200"/>
          </a:xfrm>
          <a:prstGeom prst="wedgeRoundRectCallout">
            <a:avLst>
              <a:gd name="adj1" fmla="val -68191"/>
              <a:gd name="adj2" fmla="val 48421"/>
              <a:gd name="adj3" fmla="val 16667"/>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磁头浮在高速旋转的盘片上，它负责盘片上数据的写入或读出 </a:t>
            </a:r>
          </a:p>
        </p:txBody>
      </p:sp>
      <p:sp>
        <p:nvSpPr>
          <p:cNvPr id="120840" name="标题 1"/>
          <p:cNvSpPr txBox="1"/>
          <p:nvPr/>
        </p:nvSpPr>
        <p:spPr>
          <a:xfrm>
            <a:off x="971550" y="225425"/>
            <a:ext cx="63373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4000" dirty="0">
                <a:solidFill>
                  <a:schemeClr val="tx2"/>
                </a:solidFill>
                <a:latin typeface="黑体" panose="02010609060101010101" pitchFamily="49" charset="-122"/>
                <a:ea typeface="黑体" panose="02010609060101010101" pitchFamily="49" charset="-122"/>
              </a:rPr>
              <a:t>1.3.1 </a:t>
            </a:r>
            <a:r>
              <a:rPr lang="zh-CN" altLang="en-US" sz="4000" dirty="0">
                <a:solidFill>
                  <a:schemeClr val="tx2"/>
                </a:solidFill>
                <a:latin typeface="黑体" panose="02010609060101010101" pitchFamily="49" charset="-122"/>
                <a:ea typeface="黑体" panose="02010609060101010101" pitchFamily="49" charset="-122"/>
              </a:rPr>
              <a:t>硬件组成</a:t>
            </a:r>
            <a:r>
              <a:rPr lang="en-US" altLang="zh-CN" sz="4000" dirty="0">
                <a:solidFill>
                  <a:schemeClr val="tx2"/>
                </a:solidFill>
                <a:latin typeface="黑体" panose="02010609060101010101" pitchFamily="49" charset="-122"/>
                <a:ea typeface="黑体" panose="02010609060101010101" pitchFamily="49" charset="-122"/>
              </a:rPr>
              <a:t>-</a:t>
            </a:r>
            <a:r>
              <a:rPr lang="zh-CN" altLang="en-US" sz="4000" dirty="0">
                <a:solidFill>
                  <a:schemeClr val="tx2"/>
                </a:solidFill>
                <a:latin typeface="黑体" panose="02010609060101010101" pitchFamily="49" charset="-122"/>
                <a:ea typeface="黑体" panose="02010609060101010101" pitchFamily="49" charset="-122"/>
              </a:rPr>
              <a:t>存储器</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a:xfrm>
            <a:off x="390525" y="1165225"/>
            <a:ext cx="3605213" cy="819150"/>
          </a:xfrm>
        </p:spPr>
        <p:txBody>
          <a:bodyPr vert="horz" wrap="square" lIns="91440" tIns="45720" rIns="91440" bIns="45720" anchor="ctr" anchorCtr="0"/>
          <a:lstStyle/>
          <a:p>
            <a:pPr algn="just"/>
            <a:r>
              <a:rPr lang="zh-CN" altLang="en-US" sz="2400" b="1" dirty="0"/>
              <a:t>硬盘的记录数据方法</a:t>
            </a:r>
          </a:p>
        </p:txBody>
      </p:sp>
      <p:sp>
        <p:nvSpPr>
          <p:cNvPr id="121859" name="Rectangle 2"/>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pic>
        <p:nvPicPr>
          <p:cNvPr id="23555" name="Picture 3"/>
          <p:cNvPicPr>
            <a:picLocks noChangeAspect="1" noChangeArrowheads="1"/>
          </p:cNvPicPr>
          <p:nvPr/>
        </p:nvPicPr>
        <p:blipFill rotWithShape="1">
          <a:blip r:embed="rId2"/>
          <a:srcRect l="2866" t="4302" r="4140" b="2523"/>
          <a:stretch>
            <a:fillRect/>
          </a:stretch>
        </p:blipFill>
        <p:spPr bwMode="auto">
          <a:xfrm>
            <a:off x="2836070" y="2021681"/>
            <a:ext cx="3421267" cy="3679034"/>
          </a:xfrm>
          <a:prstGeom prst="rect">
            <a:avLst/>
          </a:prstGeom>
          <a:ln>
            <a:noFill/>
          </a:ln>
          <a:effectLst>
            <a:softEdge rad="112500"/>
          </a:effectLst>
        </p:spPr>
      </p:pic>
      <p:sp>
        <p:nvSpPr>
          <p:cNvPr id="7" name="AutoShape 21"/>
          <p:cNvSpPr>
            <a:spLocks noChangeArrowheads="1"/>
          </p:cNvSpPr>
          <p:nvPr/>
        </p:nvSpPr>
        <p:spPr bwMode="auto">
          <a:xfrm>
            <a:off x="468313" y="2216150"/>
            <a:ext cx="2185988" cy="1852613"/>
          </a:xfrm>
          <a:prstGeom prst="wedgeRoundRectCallout">
            <a:avLst>
              <a:gd name="adj1" fmla="val 92577"/>
              <a:gd name="adj2" fmla="val -42655"/>
              <a:gd name="adj3" fmla="val 16667"/>
            </a:avLst>
          </a:prstGeom>
          <a:solidFill>
            <a:schemeClr val="accent2">
              <a:lumMod val="20000"/>
              <a:lumOff val="80000"/>
            </a:schemeClr>
          </a:solidFill>
          <a:ln w="9525" algn="ctr">
            <a:solidFill>
              <a:schemeClr val="tx1"/>
            </a:solidFill>
            <a:miter lim="800000"/>
          </a:ln>
          <a:effectLst/>
        </p:spPr>
        <p:txBody>
          <a:bodyPr lIns="17216" tIns="10330" rIns="17216" bIns="10330"/>
          <a:lstStyle>
            <a:lvl1pPr defTabSz="717550">
              <a:defRPr kumimoji="1" sz="2400">
                <a:solidFill>
                  <a:schemeClr val="tx1"/>
                </a:solidFill>
                <a:latin typeface="Times New Roman" panose="02020603050405020304" pitchFamily="18" charset="0"/>
                <a:ea typeface="PMingLiU" pitchFamily="18" charset="-120"/>
              </a:defRPr>
            </a:lvl1pPr>
            <a:lvl2pPr defTabSz="717550">
              <a:defRPr kumimoji="1" sz="2400">
                <a:solidFill>
                  <a:schemeClr val="tx1"/>
                </a:solidFill>
                <a:latin typeface="Times New Roman" panose="02020603050405020304" pitchFamily="18" charset="0"/>
                <a:ea typeface="PMingLiU" pitchFamily="18" charset="-120"/>
              </a:defRPr>
            </a:lvl2pPr>
            <a:lvl3pPr defTabSz="717550">
              <a:defRPr kumimoji="1" sz="2400">
                <a:solidFill>
                  <a:schemeClr val="tx1"/>
                </a:solidFill>
                <a:latin typeface="Times New Roman" panose="02020603050405020304" pitchFamily="18" charset="0"/>
                <a:ea typeface="PMingLiU" pitchFamily="18" charset="-120"/>
              </a:defRPr>
            </a:lvl3pPr>
            <a:lvl4pPr defTabSz="717550">
              <a:defRPr kumimoji="1" sz="2400">
                <a:solidFill>
                  <a:schemeClr val="tx1"/>
                </a:solidFill>
                <a:latin typeface="Times New Roman" panose="02020603050405020304" pitchFamily="18" charset="0"/>
                <a:ea typeface="PMingLiU" pitchFamily="18" charset="-120"/>
              </a:defRPr>
            </a:lvl4pPr>
            <a:lvl5pPr defTabSz="717550">
              <a:defRPr kumimoji="1" sz="2400">
                <a:solidFill>
                  <a:schemeClr val="tx1"/>
                </a:solidFill>
                <a:latin typeface="Times New Roman" panose="02020603050405020304" pitchFamily="18" charset="0"/>
                <a:ea typeface="PMingLiU" pitchFamily="18" charset="-120"/>
              </a:defRPr>
            </a:lvl5pPr>
            <a:lvl6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6pPr>
            <a:lvl7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7pPr>
            <a:lvl8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8pPr>
            <a:lvl9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9pPr>
          </a:lstStyle>
          <a:p>
            <a:pPr marL="0" marR="0" lvl="0" indent="0" algn="l" defTabSz="717550" rtl="0" eaLnBrk="1" fontAlgn="base" latinLnBrk="0" hangingPunct="1">
              <a:lnSpc>
                <a:spcPct val="120000"/>
              </a:lnSpc>
              <a:spcBef>
                <a:spcPct val="0"/>
              </a:spcBef>
              <a:spcAft>
                <a:spcPct val="0"/>
              </a:spcAft>
              <a:buClrTx/>
              <a:buSzTx/>
              <a:buFont typeface="Arial" panose="020B0604020202020204" pitchFamily="34" charset="0"/>
              <a:buNone/>
              <a:defRPr/>
            </a:pPr>
            <a:r>
              <a:rPr kumimoji="1"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每个磁道被划分为若干扇区，每个扇区的存储容量均为</a:t>
            </a:r>
            <a:r>
              <a:rPr kumimoji="1"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512</a:t>
            </a:r>
            <a:r>
              <a:rPr kumimoji="1"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字节或</a:t>
            </a:r>
            <a:r>
              <a:rPr kumimoji="1"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4KB</a:t>
            </a:r>
            <a:r>
              <a:rPr kumimoji="1"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（容量超过</a:t>
            </a:r>
            <a:r>
              <a:rPr kumimoji="1"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2TB</a:t>
            </a:r>
            <a:r>
              <a:rPr kumimoji="1"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的硬盘）。每个扇区都有一个编号 </a:t>
            </a:r>
          </a:p>
        </p:txBody>
      </p:sp>
      <p:sp>
        <p:nvSpPr>
          <p:cNvPr id="8" name="AutoShape 21"/>
          <p:cNvSpPr>
            <a:spLocks noChangeArrowheads="1"/>
          </p:cNvSpPr>
          <p:nvPr/>
        </p:nvSpPr>
        <p:spPr bwMode="auto">
          <a:xfrm>
            <a:off x="6413500" y="1700213"/>
            <a:ext cx="2262188" cy="1593850"/>
          </a:xfrm>
          <a:prstGeom prst="wedgeRoundRectCallout">
            <a:avLst>
              <a:gd name="adj1" fmla="val -79085"/>
              <a:gd name="adj2" fmla="val -173"/>
              <a:gd name="adj3" fmla="val 16667"/>
            </a:avLst>
          </a:prstGeom>
          <a:solidFill>
            <a:schemeClr val="accent2">
              <a:lumMod val="20000"/>
              <a:lumOff val="80000"/>
            </a:schemeClr>
          </a:solidFill>
          <a:ln w="9525" algn="ctr">
            <a:solidFill>
              <a:schemeClr val="tx1"/>
            </a:solidFill>
            <a:miter lim="800000"/>
          </a:ln>
          <a:effectLst/>
        </p:spPr>
        <p:txBody>
          <a:bodyPr lIns="17216" tIns="10330" rIns="17216" bIns="10330"/>
          <a:lstStyle>
            <a:lvl1pPr defTabSz="717550">
              <a:defRPr kumimoji="1" sz="2400">
                <a:solidFill>
                  <a:schemeClr val="tx1"/>
                </a:solidFill>
                <a:latin typeface="Times New Roman" panose="02020603050405020304" pitchFamily="18" charset="0"/>
                <a:ea typeface="PMingLiU" pitchFamily="18" charset="-120"/>
              </a:defRPr>
            </a:lvl1pPr>
            <a:lvl2pPr defTabSz="717550">
              <a:defRPr kumimoji="1" sz="2400">
                <a:solidFill>
                  <a:schemeClr val="tx1"/>
                </a:solidFill>
                <a:latin typeface="Times New Roman" panose="02020603050405020304" pitchFamily="18" charset="0"/>
                <a:ea typeface="PMingLiU" pitchFamily="18" charset="-120"/>
              </a:defRPr>
            </a:lvl2pPr>
            <a:lvl3pPr defTabSz="717550">
              <a:defRPr kumimoji="1" sz="2400">
                <a:solidFill>
                  <a:schemeClr val="tx1"/>
                </a:solidFill>
                <a:latin typeface="Times New Roman" panose="02020603050405020304" pitchFamily="18" charset="0"/>
                <a:ea typeface="PMingLiU" pitchFamily="18" charset="-120"/>
              </a:defRPr>
            </a:lvl3pPr>
            <a:lvl4pPr defTabSz="717550">
              <a:defRPr kumimoji="1" sz="2400">
                <a:solidFill>
                  <a:schemeClr val="tx1"/>
                </a:solidFill>
                <a:latin typeface="Times New Roman" panose="02020603050405020304" pitchFamily="18" charset="0"/>
                <a:ea typeface="PMingLiU" pitchFamily="18" charset="-120"/>
              </a:defRPr>
            </a:lvl4pPr>
            <a:lvl5pPr defTabSz="717550">
              <a:defRPr kumimoji="1" sz="2400">
                <a:solidFill>
                  <a:schemeClr val="tx1"/>
                </a:solidFill>
                <a:latin typeface="Times New Roman" panose="02020603050405020304" pitchFamily="18" charset="0"/>
                <a:ea typeface="PMingLiU" pitchFamily="18" charset="-120"/>
              </a:defRPr>
            </a:lvl5pPr>
            <a:lvl6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6pPr>
            <a:lvl7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7pPr>
            <a:lvl8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8pPr>
            <a:lvl9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9pPr>
          </a:lstStyle>
          <a:p>
            <a:pPr marL="0" marR="0" lvl="0" indent="0" algn="l" defTabSz="717550" rtl="0" eaLnBrk="1" fontAlgn="base" latinLnBrk="0" hangingPunct="1">
              <a:lnSpc>
                <a:spcPct val="120000"/>
              </a:lnSpc>
              <a:spcBef>
                <a:spcPct val="0"/>
              </a:spcBef>
              <a:spcAft>
                <a:spcPct val="0"/>
              </a:spcAft>
              <a:buClrTx/>
              <a:buSzTx/>
              <a:buFont typeface="Arial" panose="020B0604020202020204" pitchFamily="34" charset="0"/>
              <a:buNone/>
              <a:defRPr/>
            </a:pPr>
            <a:r>
              <a:rPr kumimoji="1"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硬盘盘片：盘面上涂有的磁性材料粒子有两种不同的磁化方向，分别用来表示二进位“</a:t>
            </a:r>
            <a:r>
              <a:rPr kumimoji="1"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0”</a:t>
            </a:r>
            <a:r>
              <a:rPr kumimoji="1"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和“</a:t>
            </a:r>
            <a:r>
              <a:rPr kumimoji="1"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1”</a:t>
            </a:r>
            <a:endParaRPr kumimoji="1"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AutoShape 21"/>
          <p:cNvSpPr>
            <a:spLocks noChangeArrowheads="1"/>
          </p:cNvSpPr>
          <p:nvPr/>
        </p:nvSpPr>
        <p:spPr bwMode="auto">
          <a:xfrm>
            <a:off x="6413500" y="3679825"/>
            <a:ext cx="2190750" cy="1849438"/>
          </a:xfrm>
          <a:prstGeom prst="wedgeRoundRectCallout">
            <a:avLst>
              <a:gd name="adj1" fmla="val -76074"/>
              <a:gd name="adj2" fmla="val 14568"/>
              <a:gd name="adj3" fmla="val 16667"/>
            </a:avLst>
          </a:prstGeom>
          <a:solidFill>
            <a:schemeClr val="accent2">
              <a:lumMod val="20000"/>
              <a:lumOff val="80000"/>
            </a:schemeClr>
          </a:solidFill>
          <a:ln w="9525" algn="ctr">
            <a:solidFill>
              <a:schemeClr val="tx1"/>
            </a:solidFill>
            <a:miter lim="800000"/>
          </a:ln>
          <a:effectLst/>
        </p:spPr>
        <p:txBody>
          <a:bodyPr lIns="17216" tIns="10330" rIns="17216" bIns="10330"/>
          <a:lstStyle>
            <a:lvl1pPr defTabSz="717550">
              <a:defRPr kumimoji="1" sz="2400">
                <a:solidFill>
                  <a:schemeClr val="tx1"/>
                </a:solidFill>
                <a:latin typeface="Times New Roman" panose="02020603050405020304" pitchFamily="18" charset="0"/>
                <a:ea typeface="PMingLiU" pitchFamily="18" charset="-120"/>
              </a:defRPr>
            </a:lvl1pPr>
            <a:lvl2pPr defTabSz="717550">
              <a:defRPr kumimoji="1" sz="2400">
                <a:solidFill>
                  <a:schemeClr val="tx1"/>
                </a:solidFill>
                <a:latin typeface="Times New Roman" panose="02020603050405020304" pitchFamily="18" charset="0"/>
                <a:ea typeface="PMingLiU" pitchFamily="18" charset="-120"/>
              </a:defRPr>
            </a:lvl2pPr>
            <a:lvl3pPr defTabSz="717550">
              <a:defRPr kumimoji="1" sz="2400">
                <a:solidFill>
                  <a:schemeClr val="tx1"/>
                </a:solidFill>
                <a:latin typeface="Times New Roman" panose="02020603050405020304" pitchFamily="18" charset="0"/>
                <a:ea typeface="PMingLiU" pitchFamily="18" charset="-120"/>
              </a:defRPr>
            </a:lvl3pPr>
            <a:lvl4pPr defTabSz="717550">
              <a:defRPr kumimoji="1" sz="2400">
                <a:solidFill>
                  <a:schemeClr val="tx1"/>
                </a:solidFill>
                <a:latin typeface="Times New Roman" panose="02020603050405020304" pitchFamily="18" charset="0"/>
                <a:ea typeface="PMingLiU" pitchFamily="18" charset="-120"/>
              </a:defRPr>
            </a:lvl4pPr>
            <a:lvl5pPr defTabSz="717550">
              <a:defRPr kumimoji="1" sz="2400">
                <a:solidFill>
                  <a:schemeClr val="tx1"/>
                </a:solidFill>
                <a:latin typeface="Times New Roman" panose="02020603050405020304" pitchFamily="18" charset="0"/>
                <a:ea typeface="PMingLiU" pitchFamily="18" charset="-120"/>
              </a:defRPr>
            </a:lvl5pPr>
            <a:lvl6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6pPr>
            <a:lvl7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7pPr>
            <a:lvl8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8pPr>
            <a:lvl9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9pPr>
          </a:lstStyle>
          <a:p>
            <a:pPr marL="0" marR="0" lvl="0" indent="0" algn="l" defTabSz="717550" rtl="0" eaLnBrk="1" fontAlgn="base" latinLnBrk="0" hangingPunct="1">
              <a:lnSpc>
                <a:spcPct val="120000"/>
              </a:lnSpc>
              <a:spcBef>
                <a:spcPct val="0"/>
              </a:spcBef>
              <a:spcAft>
                <a:spcPct val="0"/>
              </a:spcAft>
              <a:buClrTx/>
              <a:buSzTx/>
              <a:buFont typeface="Arial" panose="020B0604020202020204" pitchFamily="34" charset="0"/>
              <a:buNone/>
              <a:defRPr/>
            </a:pPr>
            <a:r>
              <a:rPr kumimoji="1"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磁盘表面被分为许多同心圆，每个同心圆称为一个磁道。每个磁道都有一个编号，最外面的是</a:t>
            </a:r>
            <a:r>
              <a:rPr kumimoji="1"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0</a:t>
            </a:r>
            <a:r>
              <a:rPr kumimoji="1"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磁道 </a:t>
            </a:r>
          </a:p>
        </p:txBody>
      </p:sp>
      <p:sp>
        <p:nvSpPr>
          <p:cNvPr id="10" name="Text Box 24"/>
          <p:cNvSpPr txBox="1">
            <a:spLocks noChangeArrowheads="1"/>
          </p:cNvSpPr>
          <p:nvPr/>
        </p:nvSpPr>
        <p:spPr bwMode="auto">
          <a:xfrm>
            <a:off x="495300" y="4652963"/>
            <a:ext cx="2270125" cy="919163"/>
          </a:xfrm>
          <a:prstGeom prst="rect">
            <a:avLst/>
          </a:prstGeom>
          <a:noFill/>
          <a:ln>
            <a:noFill/>
          </a:ln>
          <a:effectLst/>
        </p:spPr>
        <p:txBody>
          <a:bodyPr lIns="87459" tIns="43730" rIns="87459" bIns="43730">
            <a:spAutoFit/>
          </a:bodyPr>
          <a:lstStyle>
            <a:lvl1pPr defTabSz="717550">
              <a:defRPr kumimoji="1" sz="2400">
                <a:solidFill>
                  <a:schemeClr val="tx1"/>
                </a:solidFill>
                <a:latin typeface="Times New Roman" panose="02020603050405020304" pitchFamily="18" charset="0"/>
                <a:ea typeface="PMingLiU" pitchFamily="18" charset="-120"/>
              </a:defRPr>
            </a:lvl1pPr>
            <a:lvl2pPr defTabSz="717550">
              <a:defRPr kumimoji="1" sz="2400">
                <a:solidFill>
                  <a:schemeClr val="tx1"/>
                </a:solidFill>
                <a:latin typeface="Times New Roman" panose="02020603050405020304" pitchFamily="18" charset="0"/>
                <a:ea typeface="PMingLiU" pitchFamily="18" charset="-120"/>
              </a:defRPr>
            </a:lvl2pPr>
            <a:lvl3pPr defTabSz="717550">
              <a:defRPr kumimoji="1" sz="2400">
                <a:solidFill>
                  <a:schemeClr val="tx1"/>
                </a:solidFill>
                <a:latin typeface="Times New Roman" panose="02020603050405020304" pitchFamily="18" charset="0"/>
                <a:ea typeface="PMingLiU" pitchFamily="18" charset="-120"/>
              </a:defRPr>
            </a:lvl3pPr>
            <a:lvl4pPr defTabSz="717550">
              <a:defRPr kumimoji="1" sz="2400">
                <a:solidFill>
                  <a:schemeClr val="tx1"/>
                </a:solidFill>
                <a:latin typeface="Times New Roman" panose="02020603050405020304" pitchFamily="18" charset="0"/>
                <a:ea typeface="PMingLiU" pitchFamily="18" charset="-120"/>
              </a:defRPr>
            </a:lvl4pPr>
            <a:lvl5pPr defTabSz="717550">
              <a:defRPr kumimoji="1" sz="2400">
                <a:solidFill>
                  <a:schemeClr val="tx1"/>
                </a:solidFill>
                <a:latin typeface="Times New Roman" panose="02020603050405020304" pitchFamily="18" charset="0"/>
                <a:ea typeface="PMingLiU" pitchFamily="18" charset="-120"/>
              </a:defRPr>
            </a:lvl5pPr>
            <a:lvl6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6pPr>
            <a:lvl7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7pPr>
            <a:lvl8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8pPr>
            <a:lvl9pPr defTabSz="717550" fontAlgn="base">
              <a:spcBef>
                <a:spcPct val="0"/>
              </a:spcBef>
              <a:spcAft>
                <a:spcPct val="0"/>
              </a:spcAft>
              <a:defRPr kumimoji="1" sz="2400">
                <a:solidFill>
                  <a:schemeClr val="tx1"/>
                </a:solidFill>
                <a:latin typeface="Times New Roman" panose="02020603050405020304" pitchFamily="18" charset="0"/>
                <a:ea typeface="PMingLiU" pitchFamily="18" charset="-120"/>
              </a:defRPr>
            </a:lvl9pPr>
          </a:lstStyle>
          <a:p>
            <a:pPr marL="0" marR="0" lvl="0" indent="0" algn="l" defTabSz="717550" rtl="0" eaLnBrk="1" fontAlgn="base" latinLnBrk="0" hangingPunct="1">
              <a:lnSpc>
                <a:spcPct val="100000"/>
              </a:lnSpc>
              <a:spcBef>
                <a:spcPct val="50000"/>
              </a:spcBef>
              <a:spcAft>
                <a:spcPct val="0"/>
              </a:spcAft>
              <a:buClrTx/>
              <a:buSzTx/>
              <a:buFont typeface="Arial" panose="020B0604020202020204" pitchFamily="34" charset="0"/>
              <a:buNone/>
              <a:defRPr/>
            </a:pPr>
            <a:r>
              <a:rPr kumimoji="1" lang="zh-CN" altLang="en-US" sz="1350" b="1" i="0" u="none" strike="noStrike" kern="1200" cap="none" spc="0" normalizeH="0" baseline="0" noProof="0" dirty="0">
                <a:ln>
                  <a:noFill/>
                </a:ln>
                <a:solidFill>
                  <a:schemeClr val="accent2">
                    <a:lumMod val="60000"/>
                    <a:lumOff val="40000"/>
                  </a:schemeClr>
                </a:solidFill>
                <a:effectLst/>
                <a:uLnTx/>
                <a:uFillTx/>
                <a:latin typeface="Arial" panose="020B0604020202020204" pitchFamily="34" charset="0"/>
                <a:ea typeface="宋体" panose="02010600030101010101" pitchFamily="2" charset="-122"/>
                <a:cs typeface="+mn-cs"/>
              </a:rPr>
              <a:t>注：所谓磁盘的格式化操作，就是在盘面上划分磁道和扇区，并在扇区中填写扇区号等信息的过程</a:t>
            </a:r>
          </a:p>
        </p:txBody>
      </p:sp>
      <p:sp>
        <p:nvSpPr>
          <p:cNvPr id="121865" name="标题 1"/>
          <p:cNvSpPr txBox="1"/>
          <p:nvPr/>
        </p:nvSpPr>
        <p:spPr>
          <a:xfrm>
            <a:off x="971550" y="225425"/>
            <a:ext cx="63373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4000" dirty="0">
                <a:solidFill>
                  <a:schemeClr val="tx2"/>
                </a:solidFill>
                <a:latin typeface="黑体" panose="02010609060101010101" pitchFamily="49" charset="-122"/>
                <a:ea typeface="黑体" panose="02010609060101010101" pitchFamily="49" charset="-122"/>
              </a:rPr>
              <a:t>1.3.1 </a:t>
            </a:r>
            <a:r>
              <a:rPr lang="zh-CN" altLang="en-US" sz="4000" dirty="0">
                <a:solidFill>
                  <a:schemeClr val="tx2"/>
                </a:solidFill>
                <a:latin typeface="黑体" panose="02010609060101010101" pitchFamily="49" charset="-122"/>
                <a:ea typeface="黑体" panose="02010609060101010101" pitchFamily="49" charset="-122"/>
              </a:rPr>
              <a:t>硬件组成</a:t>
            </a:r>
            <a:r>
              <a:rPr lang="en-US" altLang="zh-CN" sz="4000" dirty="0">
                <a:solidFill>
                  <a:schemeClr val="tx2"/>
                </a:solidFill>
                <a:latin typeface="黑体" panose="02010609060101010101" pitchFamily="49" charset="-122"/>
                <a:ea typeface="黑体" panose="02010609060101010101" pitchFamily="49" charset="-122"/>
              </a:rPr>
              <a:t>-</a:t>
            </a:r>
            <a:r>
              <a:rPr lang="zh-CN" altLang="en-US" sz="4000" dirty="0">
                <a:solidFill>
                  <a:schemeClr val="tx2"/>
                </a:solidFill>
                <a:latin typeface="黑体" panose="02010609060101010101" pitchFamily="49" charset="-122"/>
                <a:ea typeface="黑体" panose="02010609060101010101" pitchFamily="49" charset="-122"/>
              </a:rPr>
              <a:t>存储器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a:xfrm>
            <a:off x="395288" y="1341438"/>
            <a:ext cx="3384550" cy="503237"/>
          </a:xfrm>
        </p:spPr>
        <p:txBody>
          <a:bodyPr vert="horz" wrap="square" lIns="91440" tIns="45720" rIns="91440" bIns="45720" anchor="ctr" anchorCtr="0"/>
          <a:lstStyle/>
          <a:p>
            <a:r>
              <a:rPr lang="zh-CN" altLang="en-US" sz="2400" b="1" dirty="0"/>
              <a:t>硬盘存储器的性能指标</a:t>
            </a:r>
          </a:p>
        </p:txBody>
      </p:sp>
      <p:sp>
        <p:nvSpPr>
          <p:cNvPr id="3" name="矩形 2"/>
          <p:cNvSpPr/>
          <p:nvPr/>
        </p:nvSpPr>
        <p:spPr>
          <a:xfrm>
            <a:off x="531813" y="2030413"/>
            <a:ext cx="8323263" cy="2216150"/>
          </a:xfrm>
          <a:prstGeom prst="rect">
            <a:avLst/>
          </a:prstGeom>
        </p:spPr>
        <p:txBody>
          <a:bodyPr>
            <a:spAutoFit/>
          </a:bodyPr>
          <a:lstStyle/>
          <a:p>
            <a:pPr marL="428625" marR="0" lvl="0" indent="-428625" algn="l" defTabSz="914400" rtl="0" eaLnBrk="1" fontAlgn="base" latinLnBrk="0" hangingPunct="1">
              <a:lnSpc>
                <a:spcPct val="120000"/>
              </a:lnSpc>
              <a:spcBef>
                <a:spcPts val="600"/>
              </a:spcBef>
              <a:spcAft>
                <a:spcPts val="600"/>
              </a:spcAft>
              <a:buClr>
                <a:srgbClr val="C00000"/>
              </a:buClr>
              <a:buSzTx/>
              <a:buFont typeface="Wingdings" panose="05000000000000000000" pitchFamily="2" charset="2"/>
              <a:buChar char="u"/>
              <a:defRPr/>
            </a:pP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硬盘容量：以</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GB</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或</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TB</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为单位，目前</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PC</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硬盘单碟容量大多为几百</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GB</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到</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1TB</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20000"/>
              </a:lnSpc>
              <a:spcBef>
                <a:spcPts val="600"/>
              </a:spcBef>
              <a:spcAft>
                <a:spcPts val="600"/>
              </a:spcAft>
              <a:buClr>
                <a:srgbClr val="C00000"/>
              </a:buClr>
              <a:buSzTx/>
              <a:buFontTx/>
              <a:buNone/>
              <a:defRPr/>
            </a:pP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硬盘总容量</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磁头数</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柱面数</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磁道扇区数</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每扇区字节数</a:t>
            </a:r>
            <a:endPar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285750" marR="0" lvl="0" indent="-285750" algn="l" defTabSz="914400" rtl="0" eaLnBrk="1" fontAlgn="base" latinLnBrk="0" hangingPunct="1">
              <a:lnSpc>
                <a:spcPct val="120000"/>
              </a:lnSpc>
              <a:spcBef>
                <a:spcPts val="600"/>
              </a:spcBef>
              <a:spcAft>
                <a:spcPts val="600"/>
              </a:spcAft>
              <a:buClr>
                <a:srgbClr val="C00000"/>
              </a:buClr>
              <a:buSzTx/>
              <a:buFont typeface="Wingdings" panose="05000000000000000000" pitchFamily="2" charset="2"/>
              <a:buChar char="u"/>
              <a:defRPr/>
            </a:pP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转速：硬盘盘片在一分钟内所能完成的最大旋转圈数。</a:t>
            </a:r>
            <a:endPar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428625" marR="0" lvl="0" indent="-428625" algn="l" defTabSz="914400" rtl="0" eaLnBrk="1" fontAlgn="base" latinLnBrk="0" hangingPunct="1">
              <a:lnSpc>
                <a:spcPct val="120000"/>
              </a:lnSpc>
              <a:spcBef>
                <a:spcPts val="600"/>
              </a:spcBef>
              <a:spcAft>
                <a:spcPts val="600"/>
              </a:spcAft>
              <a:buClr>
                <a:srgbClr val="C00000"/>
              </a:buClr>
              <a:buSzTx/>
              <a:buFont typeface="Wingdings" panose="05000000000000000000" pitchFamily="2" charset="2"/>
              <a:buChar char="u"/>
              <a:defRPr/>
            </a:pP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平均存取时间：磁头找到指定数据的平均时间。目前在几毫秒到几十毫秒之间，由硬盘的旋转速度、磁头寻道时间和数据传输速率决定。</a:t>
            </a:r>
            <a:endPar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884" name="标题 1"/>
          <p:cNvSpPr txBox="1"/>
          <p:nvPr/>
        </p:nvSpPr>
        <p:spPr>
          <a:xfrm>
            <a:off x="971550" y="225425"/>
            <a:ext cx="6553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4000" dirty="0">
                <a:solidFill>
                  <a:schemeClr val="tx2"/>
                </a:solidFill>
                <a:latin typeface="黑体" panose="02010609060101010101" pitchFamily="49" charset="-122"/>
                <a:ea typeface="黑体" panose="02010609060101010101" pitchFamily="49" charset="-122"/>
              </a:rPr>
              <a:t>1.3.1 </a:t>
            </a:r>
            <a:r>
              <a:rPr lang="zh-CN" altLang="en-US" sz="4000" dirty="0">
                <a:solidFill>
                  <a:schemeClr val="tx2"/>
                </a:solidFill>
                <a:latin typeface="黑体" panose="02010609060101010101" pitchFamily="49" charset="-122"/>
                <a:ea typeface="黑体" panose="02010609060101010101" pitchFamily="49" charset="-122"/>
              </a:rPr>
              <a:t>硬件组成</a:t>
            </a:r>
            <a:r>
              <a:rPr lang="en-US" altLang="zh-CN" sz="4000" dirty="0">
                <a:solidFill>
                  <a:schemeClr val="tx2"/>
                </a:solidFill>
                <a:latin typeface="黑体" panose="02010609060101010101" pitchFamily="49" charset="-122"/>
                <a:ea typeface="黑体" panose="02010609060101010101" pitchFamily="49" charset="-122"/>
              </a:rPr>
              <a:t>-</a:t>
            </a:r>
            <a:r>
              <a:rPr lang="zh-CN" altLang="en-US" sz="4000" dirty="0">
                <a:solidFill>
                  <a:schemeClr val="tx2"/>
                </a:solidFill>
                <a:latin typeface="黑体" panose="02010609060101010101" pitchFamily="49" charset="-122"/>
                <a:ea typeface="黑体" panose="02010609060101010101" pitchFamily="49" charset="-122"/>
              </a:rPr>
              <a:t>存储器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txBox="1"/>
          <p:nvPr/>
        </p:nvSpPr>
        <p:spPr>
          <a:xfrm>
            <a:off x="971550" y="225425"/>
            <a:ext cx="6553200"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4000" dirty="0">
                <a:solidFill>
                  <a:schemeClr val="tx2"/>
                </a:solidFill>
                <a:latin typeface="黑体" panose="02010609060101010101" pitchFamily="49" charset="-122"/>
                <a:ea typeface="黑体" panose="02010609060101010101" pitchFamily="49" charset="-122"/>
              </a:rPr>
              <a:t>1.3.1 </a:t>
            </a:r>
            <a:r>
              <a:rPr lang="zh-CN" altLang="en-US" sz="4000" dirty="0">
                <a:solidFill>
                  <a:schemeClr val="tx2"/>
                </a:solidFill>
                <a:latin typeface="黑体" panose="02010609060101010101" pitchFamily="49" charset="-122"/>
                <a:ea typeface="黑体" panose="02010609060101010101" pitchFamily="49" charset="-122"/>
              </a:rPr>
              <a:t>硬件组成</a:t>
            </a:r>
            <a:r>
              <a:rPr lang="en-US" altLang="zh-CN" sz="4000" dirty="0">
                <a:solidFill>
                  <a:schemeClr val="tx2"/>
                </a:solidFill>
                <a:latin typeface="黑体" panose="02010609060101010101" pitchFamily="49" charset="-122"/>
                <a:ea typeface="黑体" panose="02010609060101010101" pitchFamily="49" charset="-122"/>
              </a:rPr>
              <a:t>-</a:t>
            </a:r>
            <a:r>
              <a:rPr lang="zh-CN" altLang="en-US" sz="4000" dirty="0">
                <a:solidFill>
                  <a:schemeClr val="tx2"/>
                </a:solidFill>
                <a:latin typeface="黑体" panose="02010609060101010101" pitchFamily="49" charset="-122"/>
                <a:ea typeface="黑体" panose="02010609060101010101" pitchFamily="49" charset="-122"/>
              </a:rPr>
              <a:t>存储器</a:t>
            </a:r>
          </a:p>
        </p:txBody>
      </p:sp>
      <p:sp>
        <p:nvSpPr>
          <p:cNvPr id="4" name="文本框 3"/>
          <p:cNvSpPr txBox="1"/>
          <p:nvPr/>
        </p:nvSpPr>
        <p:spPr>
          <a:xfrm>
            <a:off x="468313" y="1700213"/>
            <a:ext cx="8135938" cy="2767013"/>
          </a:xfrm>
          <a:prstGeom prst="rect">
            <a:avLst/>
          </a:prstGeom>
          <a:noFill/>
        </p:spPr>
        <p:txBody>
          <a:bodyPr>
            <a:spAutoFit/>
          </a:bodyPr>
          <a:lstStyle/>
          <a:p>
            <a:pPr marR="0" defTabSz="914400">
              <a:lnSpc>
                <a:spcPct val="120000"/>
              </a:lnSpc>
              <a:spcBef>
                <a:spcPts val="600"/>
              </a:spcBef>
              <a:buClrTx/>
              <a:buSzTx/>
              <a:buFontTx/>
              <a:buNone/>
              <a:defRPr/>
            </a:pPr>
            <a:r>
              <a:rPr kumimoji="0" lang="zh-CN" altLang="en-US" sz="2400" b="1" kern="1200" cap="none" spc="0" normalizeH="0" baseline="0" noProof="0" dirty="0">
                <a:latin typeface="Arial" panose="020B0604020202020204" pitchFamily="34" charset="0"/>
                <a:ea typeface="宋体" panose="02010600030101010101" pitchFamily="2" charset="-122"/>
                <a:cs typeface="+mn-cs"/>
              </a:rPr>
              <a:t>固态硬盘</a:t>
            </a:r>
            <a:endParaRPr kumimoji="0" lang="en-US" altLang="zh-CN" sz="2400" b="1" kern="1200" cap="none" spc="0" normalizeH="0" baseline="0" noProof="0" dirty="0">
              <a:latin typeface="Arial" panose="020B0604020202020204" pitchFamily="34" charset="0"/>
              <a:ea typeface="宋体" panose="02010600030101010101" pitchFamily="2" charset="-122"/>
              <a:cs typeface="+mn-cs"/>
            </a:endParaRPr>
          </a:p>
          <a:p>
            <a:pPr marR="0" defTabSz="914400">
              <a:lnSpc>
                <a:spcPct val="120000"/>
              </a:lnSpc>
              <a:spcBef>
                <a:spcPts val="600"/>
              </a:spcBef>
              <a:buClrTx/>
              <a:buSzTx/>
              <a:buFontTx/>
              <a:buNone/>
              <a:defRPr/>
            </a:pPr>
            <a:r>
              <a:rPr kumimoji="0" lang="zh-CN" altLang="en-US" sz="2000" b="1" kern="1200" cap="none" spc="0" normalizeH="0" baseline="0" noProof="0" dirty="0">
                <a:latin typeface="Arial" panose="020B0604020202020204" pitchFamily="34" charset="0"/>
                <a:ea typeface="宋体" panose="02010600030101010101" pitchFamily="2" charset="-122"/>
                <a:cs typeface="+mn-cs"/>
              </a:rPr>
              <a:t>由控制单元和存储单元组成。</a:t>
            </a:r>
            <a:endParaRPr kumimoji="0" lang="en-US" altLang="zh-CN" sz="2000" b="1" kern="1200" cap="none" spc="0" normalizeH="0" baseline="0" noProof="0" dirty="0">
              <a:latin typeface="Arial" panose="020B0604020202020204" pitchFamily="34" charset="0"/>
              <a:ea typeface="宋体" panose="02010600030101010101" pitchFamily="2" charset="-122"/>
              <a:cs typeface="+mn-cs"/>
            </a:endParaRPr>
          </a:p>
          <a:p>
            <a:pPr marR="0" defTabSz="914400">
              <a:lnSpc>
                <a:spcPct val="120000"/>
              </a:lnSpc>
              <a:spcBef>
                <a:spcPts val="600"/>
              </a:spcBef>
              <a:buClrTx/>
              <a:buSzTx/>
              <a:buFontTx/>
              <a:buNone/>
              <a:defRPr/>
            </a:pPr>
            <a:r>
              <a:rPr kumimoji="0" lang="zh-CN" altLang="en-US" sz="2000" b="1" kern="1200" cap="none" spc="0" normalizeH="0" baseline="0" noProof="0" dirty="0">
                <a:latin typeface="Arial" panose="020B0604020202020204" pitchFamily="34" charset="0"/>
                <a:ea typeface="宋体" panose="02010600030101010101" pitchFamily="2" charset="-122"/>
                <a:cs typeface="+mn-cs"/>
              </a:rPr>
              <a:t>用固态电子存储芯片通过阵列的形式而构成的硬盘。</a:t>
            </a:r>
            <a:endParaRPr kumimoji="0" lang="en-US" altLang="zh-CN" sz="2000" b="1" kern="1200" cap="none" spc="0" normalizeH="0" baseline="0" noProof="0" dirty="0">
              <a:latin typeface="Arial" panose="020B0604020202020204" pitchFamily="34" charset="0"/>
              <a:ea typeface="宋体" panose="02010600030101010101" pitchFamily="2" charset="-122"/>
              <a:cs typeface="+mn-cs"/>
            </a:endParaRPr>
          </a:p>
          <a:p>
            <a:pPr marR="0" defTabSz="914400">
              <a:lnSpc>
                <a:spcPct val="120000"/>
              </a:lnSpc>
              <a:spcBef>
                <a:spcPts val="600"/>
              </a:spcBef>
              <a:buClrTx/>
              <a:buSzTx/>
              <a:buFontTx/>
              <a:buNone/>
              <a:defRPr/>
            </a:pPr>
            <a:r>
              <a:rPr kumimoji="0" lang="zh-CN" altLang="en-US" sz="2000" b="1" kern="1200" cap="none" spc="0" normalizeH="0" baseline="0" noProof="0" dirty="0">
                <a:latin typeface="Arial" panose="020B0604020202020204" pitchFamily="34" charset="0"/>
                <a:ea typeface="宋体" panose="02010600030101010101" pitchFamily="2" charset="-122"/>
                <a:cs typeface="+mn-cs"/>
              </a:rPr>
              <a:t>按照存储介质分为两类：</a:t>
            </a:r>
            <a:endParaRPr kumimoji="0" lang="en-US" altLang="zh-CN" sz="2000" b="1" kern="1200" cap="none" spc="0" normalizeH="0" baseline="0" noProof="0" dirty="0">
              <a:latin typeface="Arial" panose="020B0604020202020204" pitchFamily="34" charset="0"/>
              <a:ea typeface="宋体" panose="02010600030101010101" pitchFamily="2" charset="-122"/>
              <a:cs typeface="+mn-cs"/>
            </a:endParaRPr>
          </a:p>
          <a:p>
            <a:pPr marL="285750" marR="0" indent="-285750" defTabSz="914400">
              <a:lnSpc>
                <a:spcPct val="120000"/>
              </a:lnSpc>
              <a:spcBef>
                <a:spcPts val="600"/>
              </a:spcBef>
              <a:buClrTx/>
              <a:buSzTx/>
              <a:buFont typeface="Wingdings" panose="05000000000000000000" pitchFamily="2" charset="2"/>
              <a:buChar char="Ø"/>
              <a:defRPr/>
            </a:pPr>
            <a:r>
              <a:rPr kumimoji="0" lang="zh-CN" altLang="en-US" sz="2000" b="1" kern="1200" cap="none" spc="0" normalizeH="0" baseline="0" noProof="0" dirty="0">
                <a:latin typeface="Arial" panose="020B0604020202020204" pitchFamily="34" charset="0"/>
                <a:ea typeface="宋体" panose="02010600030101010101" pitchFamily="2" charset="-122"/>
                <a:cs typeface="+mn-cs"/>
              </a:rPr>
              <a:t>采用闪存（</a:t>
            </a:r>
            <a:r>
              <a:rPr kumimoji="0" lang="en-US" altLang="zh-CN" sz="2000" b="1" kern="1200" cap="none" spc="0" normalizeH="0" baseline="0" noProof="0" dirty="0">
                <a:latin typeface="Arial" panose="020B0604020202020204" pitchFamily="34" charset="0"/>
                <a:ea typeface="宋体" panose="02010600030101010101" pitchFamily="2" charset="-122"/>
                <a:cs typeface="+mn-cs"/>
              </a:rPr>
              <a:t>flash</a:t>
            </a:r>
            <a:r>
              <a:rPr kumimoji="0" lang="zh-CN" altLang="en-US" sz="2000" b="1" kern="1200" cap="none" spc="0" normalizeH="0" baseline="0" noProof="0" dirty="0">
                <a:latin typeface="Arial" panose="020B0604020202020204" pitchFamily="34" charset="0"/>
                <a:ea typeface="宋体" panose="02010600030101010101" pitchFamily="2" charset="-122"/>
                <a:cs typeface="+mn-cs"/>
              </a:rPr>
              <a:t>芯片）作为存储介质，主要类别，无需电源。</a:t>
            </a:r>
            <a:endParaRPr kumimoji="0" lang="en-US" altLang="zh-CN" sz="2000" b="1" kern="1200" cap="none" spc="0" normalizeH="0" baseline="0" noProof="0" dirty="0">
              <a:latin typeface="Arial" panose="020B0604020202020204" pitchFamily="34" charset="0"/>
              <a:ea typeface="宋体" panose="02010600030101010101" pitchFamily="2" charset="-122"/>
              <a:cs typeface="+mn-cs"/>
            </a:endParaRPr>
          </a:p>
          <a:p>
            <a:pPr marL="285750" marR="0" indent="-285750" defTabSz="914400">
              <a:lnSpc>
                <a:spcPct val="120000"/>
              </a:lnSpc>
              <a:spcBef>
                <a:spcPts val="600"/>
              </a:spcBef>
              <a:buClrTx/>
              <a:buSzTx/>
              <a:buFont typeface="Wingdings" panose="05000000000000000000" pitchFamily="2" charset="2"/>
              <a:buChar char="Ø"/>
              <a:defRPr/>
            </a:pPr>
            <a:r>
              <a:rPr kumimoji="0" lang="zh-CN" altLang="en-US" sz="2000" b="1" kern="1200" cap="none" spc="0" normalizeH="0" baseline="0" noProof="0" dirty="0">
                <a:latin typeface="Arial" panose="020B0604020202020204" pitchFamily="34" charset="0"/>
                <a:ea typeface="宋体" panose="02010600030101010101" pitchFamily="2" charset="-122"/>
                <a:cs typeface="+mn-cs"/>
              </a:rPr>
              <a:t>采用</a:t>
            </a:r>
            <a:r>
              <a:rPr kumimoji="0" lang="en-US" altLang="zh-CN" sz="2000" b="1" kern="1200" cap="none" spc="0" normalizeH="0" baseline="0" noProof="0" dirty="0">
                <a:latin typeface="Arial" panose="020B0604020202020204" pitchFamily="34" charset="0"/>
                <a:ea typeface="宋体" panose="02010600030101010101" pitchFamily="2" charset="-122"/>
                <a:cs typeface="+mn-cs"/>
              </a:rPr>
              <a:t>DRAM</a:t>
            </a:r>
            <a:r>
              <a:rPr kumimoji="0" lang="zh-CN" altLang="en-US" sz="2000" b="1" kern="1200" cap="none" spc="0" normalizeH="0" baseline="0" noProof="0" dirty="0">
                <a:latin typeface="Arial" panose="020B0604020202020204" pitchFamily="34" charset="0"/>
                <a:ea typeface="宋体" panose="02010600030101010101" pitchFamily="2" charset="-122"/>
                <a:cs typeface="+mn-cs"/>
              </a:rPr>
              <a:t>作为存储介质，非主流设备，需独立电源保护数据安全。</a:t>
            </a:r>
          </a:p>
        </p:txBody>
      </p:sp>
      <p:sp>
        <p:nvSpPr>
          <p:cNvPr id="2" name="文本框 1"/>
          <p:cNvSpPr txBox="1"/>
          <p:nvPr/>
        </p:nvSpPr>
        <p:spPr>
          <a:xfrm>
            <a:off x="454660" y="4700270"/>
            <a:ext cx="8006080" cy="1568450"/>
          </a:xfrm>
          <a:prstGeom prst="rect">
            <a:avLst/>
          </a:prstGeom>
          <a:noFill/>
        </p:spPr>
        <p:txBody>
          <a:bodyPr wrap="square" rtlCol="0">
            <a:spAutoFit/>
          </a:bodyPr>
          <a:lstStyle/>
          <a:p>
            <a:r>
              <a:rPr lang="zh-CN" altLang="en-US" sz="2400" b="1">
                <a:solidFill>
                  <a:srgbClr val="0000FF"/>
                </a:solidFill>
              </a:rPr>
              <a:t>优点：读写速度快、防震抗摔、低功耗、无噪音、工作温度范围大、轻便</a:t>
            </a:r>
          </a:p>
          <a:p>
            <a:endParaRPr lang="zh-CN" altLang="en-US" sz="2400" b="1">
              <a:solidFill>
                <a:srgbClr val="0000FF"/>
              </a:solidFill>
            </a:endParaRPr>
          </a:p>
          <a:p>
            <a:r>
              <a:rPr lang="zh-CN" altLang="en-US" sz="2400" b="1">
                <a:solidFill>
                  <a:srgbClr val="FF0000"/>
                </a:solidFill>
              </a:rPr>
              <a:t>缺点：寿命有限</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8113" y="1341438"/>
            <a:ext cx="8682037" cy="3816350"/>
          </a:xfrm>
        </p:spPr>
        <p:txBody>
          <a:bodyPr vert="horz" wrap="square" lIns="91440" tIns="45720" rIns="91440" bIns="45720" anchor="t" anchorCtr="0"/>
          <a:lstStyle/>
          <a:p>
            <a:pPr algn="just">
              <a:lnSpc>
                <a:spcPct val="120000"/>
              </a:lnSpc>
              <a:spcBef>
                <a:spcPts val="600"/>
              </a:spcBef>
              <a:spcAft>
                <a:spcPts val="600"/>
              </a:spcAft>
              <a:buClr>
                <a:srgbClr val="C00000"/>
              </a:buClr>
              <a:buFont typeface="Wingdings" panose="05000000000000000000" pitchFamily="2" charset="2"/>
              <a:buChar char="u"/>
            </a:pPr>
            <a:r>
              <a:rPr lang="en-US" altLang="zh-CN" sz="2000" b="1" dirty="0">
                <a:solidFill>
                  <a:srgbClr val="C00000"/>
                </a:solidFill>
              </a:rPr>
              <a:t>I/O</a:t>
            </a:r>
            <a:r>
              <a:rPr lang="zh-CN" altLang="en-US" sz="2000" b="1" dirty="0">
                <a:solidFill>
                  <a:srgbClr val="C00000"/>
                </a:solidFill>
              </a:rPr>
              <a:t>（</a:t>
            </a:r>
            <a:r>
              <a:rPr lang="en-US" altLang="zh-CN" sz="2000" b="1" dirty="0">
                <a:solidFill>
                  <a:srgbClr val="C00000"/>
                </a:solidFill>
              </a:rPr>
              <a:t>Input/Output</a:t>
            </a:r>
            <a:r>
              <a:rPr lang="zh-CN" altLang="en-US" sz="2000" b="1" dirty="0">
                <a:solidFill>
                  <a:srgbClr val="C00000"/>
                </a:solidFill>
              </a:rPr>
              <a:t>），</a:t>
            </a:r>
            <a:r>
              <a:rPr lang="zh-CN" altLang="en-US" sz="2000" b="1" dirty="0"/>
              <a:t>即输入</a:t>
            </a:r>
            <a:r>
              <a:rPr lang="en-US" altLang="zh-CN" sz="2000" b="1" dirty="0"/>
              <a:t>/</a:t>
            </a:r>
            <a:r>
              <a:rPr lang="zh-CN" altLang="en-US" sz="2000" b="1" dirty="0"/>
              <a:t>输出。</a:t>
            </a:r>
            <a:r>
              <a:rPr lang="en-US" altLang="zh-CN" sz="2000" b="1" dirty="0"/>
              <a:t>I/O</a:t>
            </a:r>
            <a:r>
              <a:rPr lang="zh-CN" altLang="en-US" sz="2000" b="1" dirty="0"/>
              <a:t>操作的任务是将输入设备输入的数据送入计算机内存储器，或者将数据从内存储器读出送到输出设备，</a:t>
            </a:r>
            <a:r>
              <a:rPr lang="zh-CN" altLang="en-US" sz="2000" b="1" dirty="0">
                <a:solidFill>
                  <a:srgbClr val="0000FF"/>
                </a:solidFill>
              </a:rPr>
              <a:t>外存储器与内存储器之间的数据传输也属于</a:t>
            </a:r>
            <a:r>
              <a:rPr lang="en-US" altLang="zh-CN" sz="2000" b="1" dirty="0">
                <a:solidFill>
                  <a:srgbClr val="0000FF"/>
                </a:solidFill>
              </a:rPr>
              <a:t>I/O</a:t>
            </a:r>
            <a:r>
              <a:rPr lang="zh-CN" altLang="en-US" sz="2000" b="1" dirty="0">
                <a:solidFill>
                  <a:srgbClr val="0000FF"/>
                </a:solidFill>
              </a:rPr>
              <a:t>操作</a:t>
            </a:r>
            <a:r>
              <a:rPr lang="zh-CN" altLang="en-US" sz="2000" b="1" dirty="0"/>
              <a:t>。</a:t>
            </a:r>
          </a:p>
          <a:p>
            <a:pPr algn="just">
              <a:lnSpc>
                <a:spcPct val="120000"/>
              </a:lnSpc>
              <a:spcBef>
                <a:spcPts val="600"/>
              </a:spcBef>
              <a:spcAft>
                <a:spcPts val="600"/>
              </a:spcAft>
              <a:buClr>
                <a:srgbClr val="C00000"/>
              </a:buClr>
              <a:buFont typeface="Wingdings" panose="05000000000000000000" pitchFamily="2" charset="2"/>
              <a:buChar char="u"/>
            </a:pPr>
            <a:r>
              <a:rPr lang="en-US" altLang="zh-CN" sz="2000" b="1" dirty="0">
                <a:solidFill>
                  <a:srgbClr val="C00000"/>
                </a:solidFill>
              </a:rPr>
              <a:t>I/O</a:t>
            </a:r>
            <a:r>
              <a:rPr lang="zh-CN" altLang="en-US" sz="2000" b="1" dirty="0">
                <a:solidFill>
                  <a:srgbClr val="C00000"/>
                </a:solidFill>
              </a:rPr>
              <a:t>接口</a:t>
            </a:r>
            <a:r>
              <a:rPr lang="zh-CN" altLang="en-US" sz="2000" b="1" dirty="0"/>
              <a:t>是</a:t>
            </a:r>
            <a:r>
              <a:rPr lang="en-US" altLang="zh-CN" sz="2000" b="1" dirty="0"/>
              <a:t>I/O</a:t>
            </a:r>
            <a:r>
              <a:rPr lang="zh-CN" altLang="en-US" sz="2000" b="1" dirty="0"/>
              <a:t>设备与主机之间的连接器和用于实现</a:t>
            </a:r>
            <a:r>
              <a:rPr lang="en-US" altLang="zh-CN" sz="2000" b="1" dirty="0"/>
              <a:t>I/O</a:t>
            </a:r>
            <a:r>
              <a:rPr lang="zh-CN" altLang="en-US" sz="2000" b="1" dirty="0"/>
              <a:t>通信规程的控制电路。为了方便更换与扩充</a:t>
            </a:r>
            <a:r>
              <a:rPr lang="en-US" altLang="zh-CN" sz="2000" b="1" dirty="0"/>
              <a:t>I/O</a:t>
            </a:r>
            <a:r>
              <a:rPr lang="zh-CN" altLang="en-US" sz="2000" b="1" dirty="0"/>
              <a:t>设备，计算机系统中的</a:t>
            </a:r>
            <a:r>
              <a:rPr lang="en-US" altLang="zh-CN" sz="2000" b="1" dirty="0"/>
              <a:t>I/O</a:t>
            </a:r>
            <a:r>
              <a:rPr lang="zh-CN" altLang="en-US" sz="2000" b="1" dirty="0"/>
              <a:t>设备一般通过</a:t>
            </a:r>
            <a:r>
              <a:rPr lang="en-US" altLang="zh-CN" sz="2000" b="1" dirty="0"/>
              <a:t>I/O</a:t>
            </a:r>
            <a:r>
              <a:rPr lang="zh-CN" altLang="en-US" sz="2000" b="1" dirty="0"/>
              <a:t>接口与各自的控制器连接，然后由控制器与</a:t>
            </a:r>
            <a:r>
              <a:rPr lang="en-US" altLang="zh-CN" sz="2000" b="1" dirty="0"/>
              <a:t>I/O</a:t>
            </a:r>
            <a:r>
              <a:rPr lang="zh-CN" altLang="en-US" sz="2000" b="1" dirty="0"/>
              <a:t>总线相连。</a:t>
            </a:r>
            <a:endParaRPr lang="en-US" altLang="zh-CN" sz="2000" b="1" dirty="0"/>
          </a:p>
          <a:p>
            <a:pPr algn="just">
              <a:lnSpc>
                <a:spcPct val="120000"/>
              </a:lnSpc>
              <a:spcBef>
                <a:spcPts val="600"/>
              </a:spcBef>
              <a:spcAft>
                <a:spcPts val="600"/>
              </a:spcAft>
              <a:buClr>
                <a:srgbClr val="C00000"/>
              </a:buClr>
              <a:buFont typeface="Wingdings" panose="05000000000000000000" pitchFamily="2" charset="2"/>
              <a:buChar char="u"/>
            </a:pPr>
            <a:r>
              <a:rPr lang="en-US" altLang="zh-CN" sz="2000" b="1" dirty="0"/>
              <a:t> I/O</a:t>
            </a:r>
            <a:r>
              <a:rPr lang="zh-CN" altLang="en-US" sz="2000" b="1" dirty="0"/>
              <a:t>设备有许多不同种类，相应的</a:t>
            </a:r>
            <a:r>
              <a:rPr lang="en-US" altLang="zh-CN" sz="2000" b="1" dirty="0"/>
              <a:t>I/O</a:t>
            </a:r>
            <a:r>
              <a:rPr lang="zh-CN" altLang="en-US" sz="2000" b="1" dirty="0"/>
              <a:t>接口也可能不同，因此</a:t>
            </a:r>
            <a:r>
              <a:rPr lang="en-US" altLang="zh-CN" sz="2000" b="1" dirty="0"/>
              <a:t>I/O</a:t>
            </a:r>
            <a:r>
              <a:rPr lang="zh-CN" altLang="en-US" sz="2000" b="1" dirty="0"/>
              <a:t>接口也有多种类型。</a:t>
            </a:r>
            <a:r>
              <a:rPr lang="zh-CN" altLang="en-US" sz="2000" b="1" dirty="0">
                <a:solidFill>
                  <a:srgbClr val="0000FF"/>
                </a:solidFill>
              </a:rPr>
              <a:t>现在除了显示器和硬盘有专用的接口之外，其他设备几乎都使用</a:t>
            </a:r>
            <a:r>
              <a:rPr lang="en-US" altLang="zh-CN" sz="2000" b="1" dirty="0">
                <a:solidFill>
                  <a:srgbClr val="0000FF"/>
                </a:solidFill>
              </a:rPr>
              <a:t>USB</a:t>
            </a:r>
            <a:r>
              <a:rPr lang="zh-CN" altLang="en-US" sz="2000" b="1" dirty="0">
                <a:solidFill>
                  <a:srgbClr val="0000FF"/>
                </a:solidFill>
              </a:rPr>
              <a:t>接口。</a:t>
            </a:r>
            <a:endParaRPr lang="en-US" altLang="zh-CN" sz="2000" b="1" dirty="0"/>
          </a:p>
        </p:txBody>
      </p:sp>
      <p:sp>
        <p:nvSpPr>
          <p:cNvPr id="125955" name="Rectangle 2"/>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25956" name="Rectangle 4"/>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25957" name="Rectangle 6"/>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25958" name="Rectangle 8"/>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25959" name="Rectangle 10"/>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25960" name="标题 1"/>
          <p:cNvSpPr txBox="1"/>
          <p:nvPr/>
        </p:nvSpPr>
        <p:spPr>
          <a:xfrm>
            <a:off x="971550" y="225425"/>
            <a:ext cx="6480175" cy="7556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4000" dirty="0">
                <a:solidFill>
                  <a:schemeClr val="tx2"/>
                </a:solidFill>
                <a:latin typeface="黑体" panose="02010609060101010101" pitchFamily="49" charset="-122"/>
                <a:ea typeface="黑体" panose="02010609060101010101" pitchFamily="49" charset="-122"/>
              </a:rPr>
              <a:t>1.3.1 </a:t>
            </a:r>
            <a:r>
              <a:rPr lang="zh-CN" altLang="en-US" sz="4000" dirty="0">
                <a:solidFill>
                  <a:schemeClr val="tx2"/>
                </a:solidFill>
                <a:latin typeface="黑体" panose="02010609060101010101" pitchFamily="49" charset="-122"/>
                <a:ea typeface="黑体" panose="02010609060101010101" pitchFamily="49" charset="-122"/>
              </a:rPr>
              <a:t>硬件组成</a:t>
            </a:r>
            <a:r>
              <a:rPr lang="en-US" altLang="zh-CN" sz="4000" dirty="0">
                <a:solidFill>
                  <a:schemeClr val="tx2"/>
                </a:solidFill>
                <a:latin typeface="黑体" panose="02010609060101010101" pitchFamily="49" charset="-122"/>
                <a:ea typeface="黑体" panose="02010609060101010101" pitchFamily="49" charset="-122"/>
              </a:rPr>
              <a:t>-IO</a:t>
            </a:r>
            <a:r>
              <a:rPr lang="zh-CN" altLang="en-US" sz="4000" dirty="0">
                <a:solidFill>
                  <a:schemeClr val="tx2"/>
                </a:solidFill>
                <a:latin typeface="黑体" panose="02010609060101010101" pitchFamily="49" charset="-122"/>
                <a:ea typeface="黑体" panose="02010609060101010101" pitchFamily="49" charset="-122"/>
              </a:rPr>
              <a:t>接口</a:t>
            </a:r>
          </a:p>
        </p:txBody>
      </p:sp>
      <p:pic>
        <p:nvPicPr>
          <p:cNvPr id="125961" name="图片 1"/>
          <p:cNvPicPr>
            <a:picLocks noChangeAspect="1"/>
          </p:cNvPicPr>
          <p:nvPr/>
        </p:nvPicPr>
        <p:blipFill>
          <a:blip r:embed="rId3"/>
          <a:stretch>
            <a:fillRect/>
          </a:stretch>
        </p:blipFill>
        <p:spPr>
          <a:xfrm>
            <a:off x="3059113" y="4630738"/>
            <a:ext cx="4826000" cy="2165350"/>
          </a:xfrm>
          <a:prstGeom prst="rect">
            <a:avLst/>
          </a:prstGeom>
          <a:noFill/>
          <a:ln w="9525">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组合 9"/>
          <p:cNvGrpSpPr/>
          <p:nvPr/>
        </p:nvGrpSpPr>
        <p:grpSpPr>
          <a:xfrm>
            <a:off x="1784350" y="2898775"/>
            <a:ext cx="6110288" cy="901700"/>
            <a:chOff x="3076803" y="2743200"/>
            <a:chExt cx="5264151" cy="685800"/>
          </a:xfrm>
        </p:grpSpPr>
        <p:grpSp>
          <p:nvGrpSpPr>
            <p:cNvPr id="82947" name="Group 6"/>
            <p:cNvGrpSpPr/>
            <p:nvPr/>
          </p:nvGrpSpPr>
          <p:grpSpPr>
            <a:xfrm>
              <a:off x="3413353" y="2828925"/>
              <a:ext cx="4927601" cy="531813"/>
              <a:chOff x="1341" y="1723"/>
              <a:chExt cx="3104" cy="335"/>
            </a:xfrm>
          </p:grpSpPr>
          <p:sp>
            <p:nvSpPr>
              <p:cNvPr id="5" name="AutoShape 7"/>
              <p:cNvSpPr>
                <a:spLocks noChangeArrowheads="1"/>
              </p:cNvSpPr>
              <p:nvPr/>
            </p:nvSpPr>
            <p:spPr bwMode="ltGray">
              <a:xfrm>
                <a:off x="1341" y="1723"/>
                <a:ext cx="3104" cy="335"/>
              </a:xfrm>
              <a:prstGeom prst="roundRect">
                <a:avLst>
                  <a:gd name="adj" fmla="val 16667"/>
                </a:avLst>
              </a:prstGeom>
              <a:solidFill>
                <a:srgbClr val="FCA304"/>
              </a:solidFill>
              <a:ln w="28575" algn="ctr">
                <a:solidFill>
                  <a:srgbClr val="FFFFFF"/>
                </a:solidFill>
                <a:round/>
              </a:ln>
              <a:effectLst>
                <a:outerShdw dist="71842" dir="27000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 name="AutoShape 8"/>
              <p:cNvSpPr>
                <a:spLocks noChangeArrowheads="1"/>
              </p:cNvSpPr>
              <p:nvPr/>
            </p:nvSpPr>
            <p:spPr bwMode="ltGray">
              <a:xfrm>
                <a:off x="1366" y="1735"/>
                <a:ext cx="3068" cy="148"/>
              </a:xfrm>
              <a:prstGeom prst="roundRect">
                <a:avLst>
                  <a:gd name="adj" fmla="val 31505"/>
                </a:avLst>
              </a:prstGeom>
              <a:gradFill rotWithShape="1">
                <a:gsLst>
                  <a:gs pos="0">
                    <a:srgbClr val="FFFFFF">
                      <a:alpha val="70000"/>
                    </a:srgbClr>
                  </a:gs>
                  <a:gs pos="100000">
                    <a:srgbClr val="FCA304">
                      <a:alpha val="70000"/>
                    </a:srgbClr>
                  </a:gs>
                </a:gsLst>
                <a:lin ang="5400000" scaled="1"/>
              </a:gradFill>
              <a:ln w="9525" algn="ctr">
                <a:noFill/>
                <a:round/>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sp>
          <p:nvSpPr>
            <p:cNvPr id="82948" name="Text Box 9"/>
            <p:cNvSpPr txBox="1"/>
            <p:nvPr/>
          </p:nvSpPr>
          <p:spPr>
            <a:xfrm>
              <a:off x="3860525" y="2794439"/>
              <a:ext cx="4114800" cy="631226"/>
            </a:xfrm>
            <a:prstGeom prst="rect">
              <a:avLst/>
            </a:prstGeom>
            <a:noFill/>
            <a:ln w="9525">
              <a:noFill/>
            </a:ln>
            <a:effectLst>
              <a:outerShdw dist="17961" dir="2699999" algn="ctr" rotWithShape="0">
                <a:srgbClr val="000000">
                  <a:alpha val="50000"/>
                </a:srgbClr>
              </a:outerShdw>
            </a:effectLst>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3000" b="1" dirty="0">
                  <a:solidFill>
                    <a:srgbClr val="FF0000"/>
                  </a:solidFill>
                  <a:latin typeface="微软雅黑" panose="020B0503020204020204" pitchFamily="34" charset="-122"/>
                  <a:ea typeface="微软雅黑" panose="020B0503020204020204" pitchFamily="34" charset="-122"/>
                </a:rPr>
                <a:t>1.3.2 </a:t>
              </a:r>
              <a:r>
                <a:rPr lang="zh-CN" altLang="en-US" sz="3000" b="1" dirty="0">
                  <a:solidFill>
                    <a:srgbClr val="FF0000"/>
                  </a:solidFill>
                  <a:latin typeface="微软雅黑" panose="020B0503020204020204" pitchFamily="34" charset="-122"/>
                  <a:ea typeface="微软雅黑" panose="020B0503020204020204" pitchFamily="34" charset="-122"/>
                </a:rPr>
                <a:t>计算机软件</a:t>
              </a:r>
            </a:p>
          </p:txBody>
        </p:sp>
        <p:sp>
          <p:nvSpPr>
            <p:cNvPr id="8" name="AutoShape 18"/>
            <p:cNvSpPr>
              <a:spLocks noChangeArrowheads="1"/>
            </p:cNvSpPr>
            <p:nvPr/>
          </p:nvSpPr>
          <p:spPr bwMode="ltGray">
            <a:xfrm>
              <a:off x="3076803" y="2743200"/>
              <a:ext cx="685202" cy="685800"/>
            </a:xfrm>
            <a:prstGeom prst="diamond">
              <a:avLst/>
            </a:prstGeom>
            <a:solidFill>
              <a:srgbClr val="FCA304"/>
            </a:solidFill>
            <a:ln w="25400" algn="ctr">
              <a:solidFill>
                <a:srgbClr val="FFFFFF"/>
              </a:solidFill>
              <a:miter lim="800000"/>
            </a:ln>
            <a:effectLst>
              <a:outerShdw dist="76200" algn="ctr" rotWithShape="0">
                <a:srgbClr val="808080">
                  <a:alpha val="50000"/>
                </a:srgbClr>
              </a:outerShdw>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0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9" name="Text Box 19"/>
            <p:cNvSpPr txBox="1">
              <a:spLocks noChangeArrowheads="1"/>
            </p:cNvSpPr>
            <p:nvPr/>
          </p:nvSpPr>
          <p:spPr bwMode="black">
            <a:xfrm>
              <a:off x="3328454" y="2842206"/>
              <a:ext cx="158649" cy="420173"/>
            </a:xfrm>
            <a:prstGeom prst="rect">
              <a:avLst/>
            </a:prstGeom>
            <a:noFill/>
            <a:ln w="9525" algn="ctr">
              <a:noFill/>
              <a:miter lim="800000"/>
            </a:ln>
            <a:effectLst/>
          </p:spPr>
          <p:txBody>
            <a:bodyPr wrap="none">
              <a:spAutoFit/>
            </a:bodyPr>
            <a:lstStyle/>
            <a:p>
              <a:pPr marR="0" algn="ctr" defTabSz="685800" fontAlgn="auto">
                <a:spcBef>
                  <a:spcPts val="0"/>
                </a:spcBef>
                <a:spcAft>
                  <a:spcPts val="0"/>
                </a:spcAft>
                <a:buClrTx/>
                <a:buSzTx/>
                <a:buFont typeface="Arial" panose="020B0604020202020204" pitchFamily="34" charset="0"/>
                <a:buNone/>
                <a:defRPr/>
              </a:pPr>
              <a:endParaRPr kumimoji="0" lang="en-US" altLang="zh-CN" sz="3000" b="1" kern="0" cap="none" spc="0" normalizeH="0" baseline="0" noProof="0" dirty="0">
                <a:solidFill>
                  <a:srgbClr val="FFFFFF"/>
                </a:solidFill>
                <a:latin typeface="Arial" panose="020B0604020202020204" pitchFamily="34" charset="0"/>
                <a:ea typeface="宋体" panose="02010600030101010101" pitchFamily="2" charset="-122"/>
                <a:cs typeface="+mn-cs"/>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21225" y="2208213"/>
            <a:ext cx="4029075" cy="25479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457200" y="1346200"/>
            <a:ext cx="8220075" cy="1062038"/>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1" lang="zh-CN" altLang="en-US" sz="21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硬件的能力非常有限，只是速度极高而已，</a:t>
            </a:r>
            <a:r>
              <a:rPr kumimoji="0" lang="zh-CN" altLang="zh-CN" sz="2100" b="1" i="0" u="none" strike="noStrike" kern="1200" cap="none" spc="0" normalizeH="0" baseline="0" noProof="0" dirty="0">
                <a:ln>
                  <a:noFill/>
                </a:ln>
                <a:solidFill>
                  <a:schemeClr val="bg1"/>
                </a:solidFill>
                <a:effectLst/>
                <a:uLnTx/>
                <a:uFillTx/>
                <a:latin typeface="+mn-ea"/>
                <a:ea typeface="宋体" panose="02010600030101010101" pitchFamily="2" charset="-122"/>
                <a:cs typeface="+mn-cs"/>
              </a:rPr>
              <a:t>只有硬件系统的计算机是什么事也干不成的，要使得它运转起来发挥功效，必须得有软件系统的支持。</a:t>
            </a:r>
          </a:p>
        </p:txBody>
      </p:sp>
      <p:sp>
        <p:nvSpPr>
          <p:cNvPr id="128004" name="Rectangle 2"/>
          <p:cNvSpPr txBox="1"/>
          <p:nvPr/>
        </p:nvSpPr>
        <p:spPr>
          <a:xfrm>
            <a:off x="658813" y="3246438"/>
            <a:ext cx="3995737" cy="636587"/>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90000"/>
              </a:lnSpc>
              <a:spcBef>
                <a:spcPct val="0"/>
              </a:spcBef>
              <a:buNone/>
            </a:pPr>
            <a:r>
              <a:rPr lang="zh-CN" altLang="en-US" sz="2400" b="1" dirty="0">
                <a:latin typeface="微软雅黑" panose="020B0503020204020204" pitchFamily="34" charset="-122"/>
                <a:ea typeface="微软雅黑" panose="020B0503020204020204" pitchFamily="34" charset="-122"/>
              </a:rPr>
              <a:t>计算机系统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硬件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软件</a:t>
            </a:r>
          </a:p>
        </p:txBody>
      </p:sp>
      <p:sp>
        <p:nvSpPr>
          <p:cNvPr id="225" name="Text Box 258"/>
          <p:cNvSpPr txBox="1">
            <a:spLocks noChangeArrowheads="1"/>
          </p:cNvSpPr>
          <p:nvPr/>
        </p:nvSpPr>
        <p:spPr bwMode="auto">
          <a:xfrm>
            <a:off x="-36512" y="5151438"/>
            <a:ext cx="7993063" cy="427038"/>
          </a:xfrm>
          <a:prstGeom prst="rect">
            <a:avLst/>
          </a:prstGeom>
          <a:noFill/>
          <a:ln>
            <a:noFill/>
          </a:ln>
          <a:effectLst/>
        </p:spPr>
        <p:txBody>
          <a:bodyPr lIns="87452" tIns="43726" rIns="87452" bIns="43726">
            <a:spAutoFit/>
          </a:bodyPr>
          <a:lstStyle>
            <a:lvl1pPr>
              <a:defRPr>
                <a:solidFill>
                  <a:schemeClr val="tx1"/>
                </a:solidFill>
                <a:latin typeface="Arial" panose="020B0604020202020204" pitchFamily="34" charset="0"/>
                <a:ea typeface="宋体" panose="02010600030101010101" pitchFamily="2" charset="-122"/>
              </a:defRPr>
            </a:lvl1pPr>
            <a:lvl2pPr marL="582930">
              <a:defRPr>
                <a:solidFill>
                  <a:schemeClr val="tx1"/>
                </a:solidFill>
                <a:latin typeface="Arial" panose="020B0604020202020204" pitchFamily="34" charset="0"/>
                <a:ea typeface="宋体" panose="02010600030101010101" pitchFamily="2" charset="-122"/>
              </a:defRPr>
            </a:lvl2pPr>
            <a:lvl3pPr marL="1167130">
              <a:defRPr>
                <a:solidFill>
                  <a:schemeClr val="tx1"/>
                </a:solidFill>
                <a:latin typeface="Arial" panose="020B0604020202020204" pitchFamily="34" charset="0"/>
                <a:ea typeface="宋体" panose="02010600030101010101" pitchFamily="2" charset="-122"/>
              </a:defRPr>
            </a:lvl3pPr>
            <a:lvl4pPr marL="1749425">
              <a:defRPr>
                <a:solidFill>
                  <a:schemeClr val="tx1"/>
                </a:solidFill>
                <a:latin typeface="Arial" panose="020B0604020202020204" pitchFamily="34" charset="0"/>
                <a:ea typeface="宋体" panose="02010600030101010101" pitchFamily="2" charset="-122"/>
              </a:defRPr>
            </a:lvl4pPr>
            <a:lvl5pPr marL="2332355">
              <a:defRPr>
                <a:solidFill>
                  <a:schemeClr val="tx1"/>
                </a:solidFill>
                <a:latin typeface="Arial" panose="020B0604020202020204" pitchFamily="34" charset="0"/>
                <a:ea typeface="宋体" panose="02010600030101010101" pitchFamily="2" charset="-122"/>
              </a:defRPr>
            </a:lvl5pPr>
            <a:lvl6pPr marL="278955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4675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0395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6115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计算机系统是由硬件和软件组成的，两者缺一不可！</a:t>
            </a:r>
          </a:p>
        </p:txBody>
      </p:sp>
      <p:grpSp>
        <p:nvGrpSpPr>
          <p:cNvPr id="128006" name="Group 47"/>
          <p:cNvGrpSpPr/>
          <p:nvPr/>
        </p:nvGrpSpPr>
        <p:grpSpPr>
          <a:xfrm>
            <a:off x="5006975" y="2527300"/>
            <a:ext cx="3700463" cy="2228850"/>
            <a:chOff x="2961" y="1078"/>
            <a:chExt cx="2611" cy="1120"/>
          </a:xfrm>
        </p:grpSpPr>
        <p:pic>
          <p:nvPicPr>
            <p:cNvPr id="128008" name="Picture 48" descr="ANd9GcQ6wVLyuesnGP_ptUYhMBzCTRN9278WfxUxQ2HRtgAVIV6EC3Xz"/>
            <p:cNvPicPr>
              <a:picLocks noChangeAspect="1"/>
            </p:cNvPicPr>
            <p:nvPr/>
          </p:nvPicPr>
          <p:blipFill>
            <a:blip r:embed="rId2"/>
            <a:stretch>
              <a:fillRect/>
            </a:stretch>
          </p:blipFill>
          <p:spPr>
            <a:xfrm>
              <a:off x="4716" y="1116"/>
              <a:ext cx="856" cy="830"/>
            </a:xfrm>
            <a:prstGeom prst="rect">
              <a:avLst/>
            </a:prstGeom>
            <a:noFill/>
            <a:ln w="9525">
              <a:noFill/>
            </a:ln>
          </p:spPr>
        </p:pic>
        <p:sp>
          <p:nvSpPr>
            <p:cNvPr id="128009" name="Rectangle 49"/>
            <p:cNvSpPr/>
            <p:nvPr/>
          </p:nvSpPr>
          <p:spPr>
            <a:xfrm>
              <a:off x="3472" y="1402"/>
              <a:ext cx="431" cy="174"/>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pic>
          <p:nvPicPr>
            <p:cNvPr id="128010" name="Picture 50"/>
            <p:cNvPicPr>
              <a:picLocks noChangeAspect="1"/>
            </p:cNvPicPr>
            <p:nvPr/>
          </p:nvPicPr>
          <p:blipFill>
            <a:blip r:embed="rId3"/>
            <a:stretch>
              <a:fillRect/>
            </a:stretch>
          </p:blipFill>
          <p:spPr>
            <a:xfrm>
              <a:off x="3566" y="1078"/>
              <a:ext cx="874" cy="1043"/>
            </a:xfrm>
            <a:prstGeom prst="rect">
              <a:avLst/>
            </a:prstGeom>
            <a:noFill/>
            <a:ln w="9525">
              <a:noFill/>
            </a:ln>
          </p:spPr>
        </p:pic>
        <p:sp>
          <p:nvSpPr>
            <p:cNvPr id="128011" name="Text Box 51"/>
            <p:cNvSpPr txBox="1"/>
            <p:nvPr/>
          </p:nvSpPr>
          <p:spPr>
            <a:xfrm>
              <a:off x="3597" y="1252"/>
              <a:ext cx="655" cy="162"/>
            </a:xfrm>
            <a:prstGeom prst="rect">
              <a:avLst/>
            </a:prstGeom>
            <a:noFill/>
            <a:ln w="19050">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79705" lvl="0" indent="0" eaLnBrk="1" hangingPunct="1">
                <a:spcBef>
                  <a:spcPct val="50000"/>
                </a:spcBef>
                <a:buNone/>
              </a:pPr>
              <a:r>
                <a:rPr lang="en-US" altLang="zh-CN" sz="1500" b="1" dirty="0">
                  <a:solidFill>
                    <a:schemeClr val="accent2"/>
                  </a:solidFill>
                </a:rPr>
                <a:t>Excel</a:t>
              </a:r>
            </a:p>
          </p:txBody>
        </p:sp>
        <p:sp>
          <p:nvSpPr>
            <p:cNvPr id="241" name="Text Box 52"/>
            <p:cNvSpPr txBox="1">
              <a:spLocks noChangeArrowheads="1"/>
            </p:cNvSpPr>
            <p:nvPr/>
          </p:nvSpPr>
          <p:spPr bwMode="auto">
            <a:xfrm>
              <a:off x="4797" y="1918"/>
              <a:ext cx="707" cy="280"/>
            </a:xfrm>
            <a:prstGeom prst="rect">
              <a:avLst/>
            </a:prstGeom>
            <a:noFill/>
            <a:ln>
              <a:noFill/>
            </a:ln>
          </p:spPr>
          <p:txBody>
            <a:bodyPr lIns="67751" tIns="33879" rIns="67751" bIns="33879"/>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marL="137033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1" lang="zh-CN" altLang="en-US" sz="1275"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统计报表</a:t>
              </a:r>
              <a:endParaRPr kumimoji="1"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28013" name="Picture 53" descr="ANd9GcTEhRopd8rfyRuVNdpV-BMPr20OZUbfl0qhQUdXT_13pbRGMOOGArosYc3Ycw"/>
            <p:cNvPicPr>
              <a:picLocks noChangeAspect="1"/>
            </p:cNvPicPr>
            <p:nvPr/>
          </p:nvPicPr>
          <p:blipFill>
            <a:blip r:embed="rId4"/>
            <a:srcRect l="23190" t="31798" r="48318" b="20059"/>
            <a:stretch>
              <a:fillRect/>
            </a:stretch>
          </p:blipFill>
          <p:spPr>
            <a:xfrm>
              <a:off x="2961" y="1288"/>
              <a:ext cx="389" cy="657"/>
            </a:xfrm>
            <a:prstGeom prst="rect">
              <a:avLst/>
            </a:prstGeom>
            <a:noFill/>
            <a:ln w="9525">
              <a:noFill/>
            </a:ln>
          </p:spPr>
        </p:pic>
        <p:sp>
          <p:nvSpPr>
            <p:cNvPr id="128014" name="AutoShape 54"/>
            <p:cNvSpPr/>
            <p:nvPr/>
          </p:nvSpPr>
          <p:spPr>
            <a:xfrm>
              <a:off x="3361" y="1530"/>
              <a:ext cx="198" cy="121"/>
            </a:xfrm>
            <a:prstGeom prst="rightArrow">
              <a:avLst>
                <a:gd name="adj1" fmla="val 50000"/>
                <a:gd name="adj2" fmla="val 40909"/>
              </a:avLst>
            </a:prstGeom>
            <a:solidFill>
              <a:srgbClr val="91D5BE"/>
            </a:solidFill>
            <a:ln w="1905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28015" name="AutoShape 55"/>
            <p:cNvSpPr/>
            <p:nvPr/>
          </p:nvSpPr>
          <p:spPr>
            <a:xfrm>
              <a:off x="4445" y="1513"/>
              <a:ext cx="198" cy="121"/>
            </a:xfrm>
            <a:prstGeom prst="rightArrow">
              <a:avLst>
                <a:gd name="adj1" fmla="val 50000"/>
                <a:gd name="adj2" fmla="val 40909"/>
              </a:avLst>
            </a:prstGeom>
            <a:solidFill>
              <a:srgbClr val="91D5BE"/>
            </a:solidFill>
            <a:ln w="1905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grpSp>
      <p:sp>
        <p:nvSpPr>
          <p:cNvPr id="128007" name="矩形 3"/>
          <p:cNvSpPr/>
          <p:nvPr/>
        </p:nvSpPr>
        <p:spPr>
          <a:xfrm>
            <a:off x="919163" y="47625"/>
            <a:ext cx="4306887" cy="1076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1.3.2 </a:t>
            </a:r>
            <a:r>
              <a:rPr lang="zh-CN" altLang="en-US" sz="4000" b="1" dirty="0">
                <a:latin typeface="黑体" panose="02010609060101010101" pitchFamily="49" charset="-122"/>
                <a:ea typeface="黑体" panose="02010609060101010101" pitchFamily="49" charset="-122"/>
              </a:rPr>
              <a:t>计算机软件</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图片 2"/>
          <p:cNvPicPr>
            <a:picLocks noChangeAspect="1"/>
          </p:cNvPicPr>
          <p:nvPr/>
        </p:nvPicPr>
        <p:blipFill>
          <a:blip r:embed="rId2"/>
          <a:stretch>
            <a:fillRect/>
          </a:stretch>
        </p:blipFill>
        <p:spPr>
          <a:xfrm>
            <a:off x="3249613" y="1609725"/>
            <a:ext cx="3011487" cy="1944688"/>
          </a:xfrm>
          <a:prstGeom prst="rect">
            <a:avLst/>
          </a:prstGeom>
          <a:noFill/>
          <a:ln w="9525">
            <a:noFill/>
          </a:ln>
        </p:spPr>
      </p:pic>
      <p:pic>
        <p:nvPicPr>
          <p:cNvPr id="134147" name="图片 3"/>
          <p:cNvPicPr>
            <a:picLocks noChangeAspect="1"/>
          </p:cNvPicPr>
          <p:nvPr/>
        </p:nvPicPr>
        <p:blipFill>
          <a:blip r:embed="rId3"/>
          <a:stretch>
            <a:fillRect/>
          </a:stretch>
        </p:blipFill>
        <p:spPr>
          <a:xfrm>
            <a:off x="5492750" y="3771900"/>
            <a:ext cx="3241675" cy="1822450"/>
          </a:xfrm>
          <a:prstGeom prst="rect">
            <a:avLst/>
          </a:prstGeom>
          <a:noFill/>
          <a:ln w="9525">
            <a:noFill/>
          </a:ln>
        </p:spPr>
      </p:pic>
      <p:grpSp>
        <p:nvGrpSpPr>
          <p:cNvPr id="134148" name="组合 33"/>
          <p:cNvGrpSpPr/>
          <p:nvPr/>
        </p:nvGrpSpPr>
        <p:grpSpPr>
          <a:xfrm>
            <a:off x="409575" y="3557588"/>
            <a:ext cx="2200275" cy="2038350"/>
            <a:chOff x="1142999" y="1791171"/>
            <a:chExt cx="2240432" cy="2355717"/>
          </a:xfrm>
        </p:grpSpPr>
        <p:sp>
          <p:nvSpPr>
            <p:cNvPr id="22" name="AutoShape 3"/>
            <p:cNvSpPr>
              <a:spLocks noChangeArrowheads="1"/>
            </p:cNvSpPr>
            <p:nvPr/>
          </p:nvSpPr>
          <p:spPr bwMode="gray">
            <a:xfrm>
              <a:off x="1142999" y="2077380"/>
              <a:ext cx="2221034" cy="2069508"/>
            </a:xfrm>
            <a:prstGeom prst="bevel">
              <a:avLst>
                <a:gd name="adj" fmla="val 1495"/>
              </a:avLst>
            </a:prstGeom>
            <a:gradFill rotWithShape="1">
              <a:gsLst>
                <a:gs pos="0">
                  <a:srgbClr val="81D8F3"/>
                </a:gs>
                <a:gs pos="100000">
                  <a:srgbClr val="81D8F3">
                    <a:gamma/>
                    <a:tint val="43922"/>
                    <a:invGamma/>
                  </a:srgbClr>
                </a:gs>
              </a:gsLst>
              <a:lin ang="5400000" scaled="1"/>
            </a:gradFill>
            <a:ln w="19050" algn="ctr">
              <a:solidFill>
                <a:srgbClr val="FFFFFF"/>
              </a:solidFill>
              <a:miter lim="800000"/>
            </a:ln>
            <a:effectLst>
              <a:outerShdw dist="107763"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23" name="AutoShape 4"/>
            <p:cNvSpPr>
              <a:spLocks noChangeArrowheads="1"/>
            </p:cNvSpPr>
            <p:nvPr/>
          </p:nvSpPr>
          <p:spPr bwMode="gray">
            <a:xfrm>
              <a:off x="1477609" y="1791171"/>
              <a:ext cx="1637487" cy="506369"/>
            </a:xfrm>
            <a:prstGeom prst="roundRect">
              <a:avLst>
                <a:gd name="adj" fmla="val 0"/>
              </a:avLst>
            </a:prstGeom>
            <a:gradFill rotWithShape="1">
              <a:gsLst>
                <a:gs pos="0">
                  <a:srgbClr val="0061B2"/>
                </a:gs>
                <a:gs pos="100000">
                  <a:srgbClr val="0061B2">
                    <a:gamma/>
                    <a:tint val="33333"/>
                    <a:invGamma/>
                  </a:srgbClr>
                </a:gs>
              </a:gsLst>
              <a:lin ang="5400000" scaled="1"/>
            </a:gradFill>
            <a:ln w="19050">
              <a:solidFill>
                <a:srgbClr val="FFFFFF"/>
              </a:solidFill>
              <a:round/>
            </a:ln>
            <a:effectLst>
              <a:outerShdw dist="53882" dir="2700000" algn="ctr" rotWithShape="0">
                <a:srgbClr val="292929">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4" name="Rectangle 5"/>
            <p:cNvSpPr>
              <a:spLocks noChangeArrowheads="1"/>
            </p:cNvSpPr>
            <p:nvPr/>
          </p:nvSpPr>
          <p:spPr bwMode="gray">
            <a:xfrm>
              <a:off x="1734628" y="1870061"/>
              <a:ext cx="1134764" cy="427479"/>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系统软件</a:t>
              </a:r>
              <a:endParaRPr kumimoji="0" lang="en-US" altLang="zh-CN" sz="18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34164" name="Rectangle 12"/>
            <p:cNvSpPr/>
            <p:nvPr/>
          </p:nvSpPr>
          <p:spPr>
            <a:xfrm>
              <a:off x="1242028" y="2458679"/>
              <a:ext cx="2141403" cy="151500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10000"/>
                </a:lnSpc>
                <a:spcBef>
                  <a:spcPct val="0"/>
                </a:spcBef>
                <a:buNone/>
              </a:pPr>
              <a:r>
                <a:rPr lang="zh-CN" altLang="en-US" sz="1800" b="1" dirty="0"/>
                <a:t>指控制和协调计算机及外部设备，支持应用软件开发和运行的系统</a:t>
              </a:r>
              <a:r>
                <a:rPr lang="zh-CN" altLang="en-US" sz="1800" dirty="0"/>
                <a:t>。</a:t>
              </a:r>
              <a:endParaRPr lang="en-US" altLang="zh-CN" sz="1800" dirty="0"/>
            </a:p>
          </p:txBody>
        </p:sp>
      </p:grpSp>
      <p:grpSp>
        <p:nvGrpSpPr>
          <p:cNvPr id="134149" name="组合 20"/>
          <p:cNvGrpSpPr/>
          <p:nvPr/>
        </p:nvGrpSpPr>
        <p:grpSpPr>
          <a:xfrm>
            <a:off x="2849563" y="3625850"/>
            <a:ext cx="2181225" cy="538163"/>
            <a:chOff x="753292" y="2414118"/>
            <a:chExt cx="2908560" cy="1047240"/>
          </a:xfrm>
        </p:grpSpPr>
        <p:sp>
          <p:nvSpPr>
            <p:cNvPr id="30" name="AutoShape 6"/>
            <p:cNvSpPr>
              <a:spLocks noChangeArrowheads="1"/>
            </p:cNvSpPr>
            <p:nvPr/>
          </p:nvSpPr>
          <p:spPr bwMode="gray">
            <a:xfrm>
              <a:off x="753292" y="2414118"/>
              <a:ext cx="2908560" cy="1016348"/>
            </a:xfrm>
            <a:prstGeom prst="bevel">
              <a:avLst>
                <a:gd name="adj" fmla="val 1495"/>
              </a:avLst>
            </a:prstGeom>
            <a:gradFill rotWithShape="1">
              <a:gsLst>
                <a:gs pos="0">
                  <a:srgbClr val="C5F381"/>
                </a:gs>
                <a:gs pos="100000">
                  <a:srgbClr val="C5F381">
                    <a:gamma/>
                    <a:tint val="43922"/>
                    <a:invGamma/>
                  </a:srgbClr>
                </a:gs>
              </a:gsLst>
              <a:lin ang="5400000" scaled="1"/>
            </a:gradFill>
            <a:ln w="19050" algn="ctr">
              <a:solidFill>
                <a:srgbClr val="FFFFFF"/>
              </a:solidFill>
              <a:miter lim="800000"/>
            </a:ln>
            <a:effectLst>
              <a:outerShdw dist="107763"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31" name="Rectangle 13"/>
            <p:cNvSpPr>
              <a:spLocks noChangeArrowheads="1"/>
            </p:cNvSpPr>
            <p:nvPr/>
          </p:nvSpPr>
          <p:spPr bwMode="black">
            <a:xfrm>
              <a:off x="852784" y="2689058"/>
              <a:ext cx="2709576" cy="772300"/>
            </a:xfrm>
            <a:prstGeom prst="rect">
              <a:avLst/>
            </a:prstGeom>
            <a:noFill/>
            <a:ln>
              <a:noFill/>
            </a:ln>
          </p:spPr>
          <p:txBody>
            <a:bodyPr>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1C1C1C"/>
                  </a:solidFill>
                  <a:effectLst/>
                  <a:uLnTx/>
                  <a:uFillTx/>
                  <a:latin typeface="Arial" panose="020B0604020202020204" pitchFamily="34" charset="0"/>
                  <a:ea typeface="宋体" panose="02010600030101010101" pitchFamily="2" charset="-122"/>
                  <a:cs typeface="+mn-cs"/>
                </a:rPr>
                <a:t>操作系统</a:t>
              </a:r>
              <a:endParaRPr kumimoji="0" lang="en-US" altLang="zh-CN" sz="1800" b="1" i="0" u="none" strike="noStrike" kern="0" cap="none" spc="0" normalizeH="0" baseline="0" noProof="0" dirty="0">
                <a:ln>
                  <a:noFill/>
                </a:ln>
                <a:solidFill>
                  <a:srgbClr val="1C1C1C"/>
                </a:solidFill>
                <a:effectLst/>
                <a:uLnTx/>
                <a:uFillTx/>
                <a:latin typeface="Arial" panose="020B0604020202020204" pitchFamily="34" charset="0"/>
                <a:ea typeface="宋体" panose="02010600030101010101" pitchFamily="2" charset="-122"/>
                <a:cs typeface="+mn-cs"/>
              </a:endParaRPr>
            </a:p>
          </p:txBody>
        </p:sp>
      </p:grpSp>
      <p:grpSp>
        <p:nvGrpSpPr>
          <p:cNvPr id="134150" name="组合 31"/>
          <p:cNvGrpSpPr/>
          <p:nvPr/>
        </p:nvGrpSpPr>
        <p:grpSpPr>
          <a:xfrm>
            <a:off x="2879725" y="4391025"/>
            <a:ext cx="2103438" cy="539750"/>
            <a:chOff x="753292" y="2414118"/>
            <a:chExt cx="2908560" cy="1047240"/>
          </a:xfrm>
        </p:grpSpPr>
        <p:sp>
          <p:nvSpPr>
            <p:cNvPr id="33" name="AutoShape 6"/>
            <p:cNvSpPr>
              <a:spLocks noChangeArrowheads="1"/>
            </p:cNvSpPr>
            <p:nvPr/>
          </p:nvSpPr>
          <p:spPr bwMode="gray">
            <a:xfrm>
              <a:off x="753292" y="2414118"/>
              <a:ext cx="2908560" cy="1013360"/>
            </a:xfrm>
            <a:prstGeom prst="bevel">
              <a:avLst>
                <a:gd name="adj" fmla="val 1495"/>
              </a:avLst>
            </a:prstGeom>
            <a:gradFill rotWithShape="1">
              <a:gsLst>
                <a:gs pos="0">
                  <a:srgbClr val="C5F381"/>
                </a:gs>
                <a:gs pos="100000">
                  <a:srgbClr val="C5F381">
                    <a:gamma/>
                    <a:tint val="43922"/>
                    <a:invGamma/>
                  </a:srgbClr>
                </a:gs>
              </a:gsLst>
              <a:lin ang="5400000" scaled="1"/>
            </a:gradFill>
            <a:ln w="19050" algn="ctr">
              <a:solidFill>
                <a:srgbClr val="FFFFFF"/>
              </a:solidFill>
              <a:miter lim="800000"/>
            </a:ln>
            <a:effectLst>
              <a:outerShdw dist="107763"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35" name="Rectangle 13"/>
            <p:cNvSpPr>
              <a:spLocks noChangeArrowheads="1"/>
            </p:cNvSpPr>
            <p:nvPr/>
          </p:nvSpPr>
          <p:spPr bwMode="black">
            <a:xfrm>
              <a:off x="852074" y="2688249"/>
              <a:ext cx="2710996" cy="773109"/>
            </a:xfrm>
            <a:prstGeom prst="rect">
              <a:avLst/>
            </a:prstGeom>
            <a:noFill/>
            <a:ln>
              <a:noFill/>
            </a:ln>
          </p:spPr>
          <p:txBody>
            <a:bodyPr>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1C1C1C"/>
                  </a:solidFill>
                  <a:effectLst/>
                  <a:uLnTx/>
                  <a:uFillTx/>
                  <a:latin typeface="Arial" panose="020B0604020202020204" pitchFamily="34" charset="0"/>
                  <a:ea typeface="宋体" panose="02010600030101010101" pitchFamily="2" charset="-122"/>
                  <a:cs typeface="+mn-cs"/>
                </a:rPr>
                <a:t>语言处理程序</a:t>
              </a:r>
              <a:endParaRPr kumimoji="0" lang="en-US" altLang="zh-CN" sz="1800" b="1" i="0" u="none" strike="noStrike" kern="0" cap="none" spc="0" normalizeH="0" baseline="0" noProof="0" dirty="0">
                <a:ln>
                  <a:noFill/>
                </a:ln>
                <a:solidFill>
                  <a:srgbClr val="1C1C1C"/>
                </a:solidFill>
                <a:effectLst/>
                <a:uLnTx/>
                <a:uFillTx/>
                <a:latin typeface="Arial" panose="020B0604020202020204" pitchFamily="34" charset="0"/>
                <a:ea typeface="宋体" panose="02010600030101010101" pitchFamily="2" charset="-122"/>
                <a:cs typeface="+mn-cs"/>
              </a:endParaRPr>
            </a:p>
          </p:txBody>
        </p:sp>
      </p:grpSp>
      <p:grpSp>
        <p:nvGrpSpPr>
          <p:cNvPr id="134151" name="组合 35"/>
          <p:cNvGrpSpPr/>
          <p:nvPr/>
        </p:nvGrpSpPr>
        <p:grpSpPr>
          <a:xfrm>
            <a:off x="2879725" y="5156200"/>
            <a:ext cx="2103438" cy="592138"/>
            <a:chOff x="753292" y="2414118"/>
            <a:chExt cx="2908560" cy="1014882"/>
          </a:xfrm>
        </p:grpSpPr>
        <p:sp>
          <p:nvSpPr>
            <p:cNvPr id="37" name="AutoShape 6"/>
            <p:cNvSpPr>
              <a:spLocks noChangeArrowheads="1"/>
            </p:cNvSpPr>
            <p:nvPr/>
          </p:nvSpPr>
          <p:spPr bwMode="gray">
            <a:xfrm>
              <a:off x="753292" y="2414118"/>
              <a:ext cx="2908560" cy="1014882"/>
            </a:xfrm>
            <a:prstGeom prst="bevel">
              <a:avLst>
                <a:gd name="adj" fmla="val 1495"/>
              </a:avLst>
            </a:prstGeom>
            <a:gradFill rotWithShape="1">
              <a:gsLst>
                <a:gs pos="0">
                  <a:srgbClr val="C5F381"/>
                </a:gs>
                <a:gs pos="100000">
                  <a:srgbClr val="C5F381">
                    <a:gamma/>
                    <a:tint val="43922"/>
                    <a:invGamma/>
                  </a:srgbClr>
                </a:gs>
              </a:gsLst>
              <a:lin ang="5400000" scaled="1"/>
            </a:gradFill>
            <a:ln w="19050" algn="ctr">
              <a:solidFill>
                <a:srgbClr val="FFFFFF"/>
              </a:solidFill>
              <a:miter lim="800000"/>
            </a:ln>
            <a:effectLst>
              <a:outerShdw dist="107763"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38" name="Rectangle 13"/>
            <p:cNvSpPr>
              <a:spLocks noChangeArrowheads="1"/>
            </p:cNvSpPr>
            <p:nvPr/>
          </p:nvSpPr>
          <p:spPr bwMode="black">
            <a:xfrm>
              <a:off x="852074" y="2688926"/>
              <a:ext cx="2710996" cy="680215"/>
            </a:xfrm>
            <a:prstGeom prst="rect">
              <a:avLst/>
            </a:prstGeom>
            <a:noFill/>
            <a:ln>
              <a:noFill/>
            </a:ln>
          </p:spPr>
          <p:txBody>
            <a:bodyPr>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1C1C1C"/>
                  </a:solidFill>
                  <a:effectLst/>
                  <a:uLnTx/>
                  <a:uFillTx/>
                  <a:latin typeface="Arial" panose="020B0604020202020204" pitchFamily="34" charset="0"/>
                  <a:ea typeface="宋体" panose="02010600030101010101" pitchFamily="2" charset="-122"/>
                  <a:cs typeface="+mn-cs"/>
                </a:rPr>
                <a:t>数据库管理系统</a:t>
              </a:r>
              <a:endParaRPr kumimoji="0" lang="en-US" altLang="zh-CN" sz="1800" b="1" i="0" u="none" strike="noStrike" kern="0" cap="none" spc="0" normalizeH="0" baseline="0" noProof="0" dirty="0">
                <a:ln>
                  <a:noFill/>
                </a:ln>
                <a:solidFill>
                  <a:srgbClr val="1C1C1C"/>
                </a:solidFill>
                <a:effectLst/>
                <a:uLnTx/>
                <a:uFillTx/>
                <a:latin typeface="Arial" panose="020B0604020202020204" pitchFamily="34" charset="0"/>
                <a:ea typeface="宋体" panose="02010600030101010101" pitchFamily="2" charset="-122"/>
                <a:cs typeface="+mn-cs"/>
              </a:endParaRPr>
            </a:p>
          </p:txBody>
        </p:sp>
      </p:grpSp>
      <p:sp>
        <p:nvSpPr>
          <p:cNvPr id="27" name="AutoShape 23"/>
          <p:cNvSpPr>
            <a:spLocks noChangeArrowheads="1"/>
          </p:cNvSpPr>
          <p:nvPr/>
        </p:nvSpPr>
        <p:spPr bwMode="auto">
          <a:xfrm>
            <a:off x="306388" y="1898650"/>
            <a:ext cx="1795463" cy="574675"/>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anchor="ctr">
            <a:spAutoFit/>
          </a:bodyPr>
          <a:lstStyle/>
          <a:p>
            <a:pPr marL="0" marR="0" lvl="0" indent="0" algn="dist" defTabSz="914400" rtl="0" eaLnBrk="1" fontAlgn="auto" latinLnBrk="0" hangingPunct="1">
              <a:lnSpc>
                <a:spcPct val="100000"/>
              </a:lnSpc>
              <a:spcBef>
                <a:spcPts val="0"/>
              </a:spcBef>
              <a:spcAft>
                <a:spcPts val="0"/>
              </a:spcAft>
              <a:buClr>
                <a:schemeClr val="hlink"/>
              </a:buClr>
              <a:buSzPct val="75000"/>
              <a:buFont typeface="Arial" panose="020B0604020202020204" pitchFamily="34" charset="0"/>
              <a:buNone/>
              <a:defRPr/>
            </a:pPr>
            <a:r>
              <a:rPr kumimoji="0" lang="zh-CN" altLang="en-US" sz="2400" b="0" i="0" u="none" strike="noStrike" kern="1200" cap="none" spc="0" normalizeH="0" baseline="0" noProof="0" dirty="0">
                <a:ln>
                  <a:noFill/>
                </a:ln>
                <a:solidFill>
                  <a:srgbClr val="FFFF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软件的分类</a:t>
            </a:r>
          </a:p>
        </p:txBody>
      </p:sp>
      <p:pic>
        <p:nvPicPr>
          <p:cNvPr id="29" name="图片 28"/>
          <p:cNvPicPr>
            <a:picLocks noChangeAspect="1"/>
          </p:cNvPicPr>
          <p:nvPr/>
        </p:nvPicPr>
        <p:blipFill rotWithShape="1">
          <a:blip r:embed="rId4"/>
          <a:srcRect l="17736" t="15677" r="17736" b="21240"/>
          <a:stretch>
            <a:fillRect/>
          </a:stretch>
        </p:blipFill>
        <p:spPr>
          <a:xfrm>
            <a:off x="6373813" y="1639888"/>
            <a:ext cx="2552700" cy="186848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34154" name="矩形 19"/>
          <p:cNvSpPr/>
          <p:nvPr/>
        </p:nvSpPr>
        <p:spPr>
          <a:xfrm>
            <a:off x="919163" y="47625"/>
            <a:ext cx="4306887" cy="1076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1.3.2 </a:t>
            </a:r>
            <a:r>
              <a:rPr lang="zh-CN" altLang="en-US" sz="4000" b="1" dirty="0">
                <a:latin typeface="黑体" panose="02010609060101010101" pitchFamily="49" charset="-122"/>
                <a:ea typeface="黑体" panose="02010609060101010101" pitchFamily="49" charset="-122"/>
              </a:rPr>
              <a:t>计算机软件</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图片 5"/>
          <p:cNvPicPr>
            <a:picLocks noChangeAspect="1"/>
          </p:cNvPicPr>
          <p:nvPr/>
        </p:nvPicPr>
        <p:blipFill>
          <a:blip r:embed="rId2"/>
          <a:stretch>
            <a:fillRect/>
          </a:stretch>
        </p:blipFill>
        <p:spPr>
          <a:xfrm>
            <a:off x="3081338" y="1739900"/>
            <a:ext cx="2909887" cy="1800225"/>
          </a:xfrm>
          <a:prstGeom prst="rect">
            <a:avLst/>
          </a:prstGeom>
          <a:noFill/>
          <a:ln w="9525">
            <a:noFill/>
          </a:ln>
        </p:spPr>
      </p:pic>
      <p:grpSp>
        <p:nvGrpSpPr>
          <p:cNvPr id="135171" name="组合 33"/>
          <p:cNvGrpSpPr/>
          <p:nvPr/>
        </p:nvGrpSpPr>
        <p:grpSpPr>
          <a:xfrm>
            <a:off x="390525" y="1946275"/>
            <a:ext cx="2181225" cy="2054225"/>
            <a:chOff x="3581013" y="1785938"/>
            <a:chExt cx="2221266" cy="2373652"/>
          </a:xfrm>
        </p:grpSpPr>
        <p:sp>
          <p:nvSpPr>
            <p:cNvPr id="25" name="AutoShape 6"/>
            <p:cNvSpPr>
              <a:spLocks noChangeArrowheads="1"/>
            </p:cNvSpPr>
            <p:nvPr/>
          </p:nvSpPr>
          <p:spPr bwMode="gray">
            <a:xfrm>
              <a:off x="3581013" y="2077601"/>
              <a:ext cx="2221266" cy="2081989"/>
            </a:xfrm>
            <a:prstGeom prst="bevel">
              <a:avLst>
                <a:gd name="adj" fmla="val 1495"/>
              </a:avLst>
            </a:prstGeom>
            <a:gradFill rotWithShape="1">
              <a:gsLst>
                <a:gs pos="0">
                  <a:srgbClr val="C5F381"/>
                </a:gs>
                <a:gs pos="100000">
                  <a:srgbClr val="C5F381">
                    <a:gamma/>
                    <a:tint val="43922"/>
                    <a:invGamma/>
                  </a:srgbClr>
                </a:gs>
              </a:gsLst>
              <a:lin ang="5400000" scaled="1"/>
            </a:gradFill>
            <a:ln w="19050" algn="ctr">
              <a:solidFill>
                <a:srgbClr val="FFFFFF"/>
              </a:solidFill>
              <a:miter lim="800000"/>
            </a:ln>
            <a:effectLst>
              <a:outerShdw dist="107763"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26" name="AutoShape 7"/>
            <p:cNvSpPr>
              <a:spLocks noChangeArrowheads="1"/>
            </p:cNvSpPr>
            <p:nvPr/>
          </p:nvSpPr>
          <p:spPr bwMode="gray">
            <a:xfrm>
              <a:off x="3844526" y="1785938"/>
              <a:ext cx="1639275" cy="506281"/>
            </a:xfrm>
            <a:prstGeom prst="roundRect">
              <a:avLst>
                <a:gd name="adj" fmla="val 0"/>
              </a:avLst>
            </a:prstGeom>
            <a:gradFill rotWithShape="1">
              <a:gsLst>
                <a:gs pos="0">
                  <a:srgbClr val="0061B2"/>
                </a:gs>
                <a:gs pos="100000">
                  <a:srgbClr val="0061B2">
                    <a:gamma/>
                    <a:tint val="33333"/>
                    <a:invGamma/>
                  </a:srgbClr>
                </a:gs>
              </a:gsLst>
              <a:lin ang="5400000" scaled="1"/>
            </a:gradFill>
            <a:ln w="19050">
              <a:solidFill>
                <a:srgbClr val="FFFFFF"/>
              </a:solidFill>
              <a:round/>
            </a:ln>
            <a:effectLst>
              <a:outerShdw dist="53882" dir="2700000" algn="ctr" rotWithShape="0">
                <a:srgbClr val="292929">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7" name="Rectangle 8"/>
            <p:cNvSpPr>
              <a:spLocks noChangeArrowheads="1"/>
            </p:cNvSpPr>
            <p:nvPr/>
          </p:nvSpPr>
          <p:spPr bwMode="gray">
            <a:xfrm>
              <a:off x="4103189" y="1862981"/>
              <a:ext cx="1134883" cy="427405"/>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应用软件</a:t>
              </a:r>
              <a:endParaRPr kumimoji="0" lang="en-US" altLang="zh-CN" sz="18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Rectangle 13"/>
            <p:cNvSpPr>
              <a:spLocks noChangeArrowheads="1"/>
            </p:cNvSpPr>
            <p:nvPr/>
          </p:nvSpPr>
          <p:spPr bwMode="black">
            <a:xfrm>
              <a:off x="3689329" y="2477489"/>
              <a:ext cx="2069302" cy="1515175"/>
            </a:xfrm>
            <a:prstGeom prst="rect">
              <a:avLst/>
            </a:prstGeom>
            <a:noFill/>
            <a:ln>
              <a:noFill/>
            </a:ln>
          </p:spPr>
          <p:txBody>
            <a:bodyPr>
              <a:spAutoFit/>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为满足用户不同领域、不同问题的应用需求而开发的软件。</a:t>
              </a:r>
              <a:endParaRPr kumimoji="0" lang="en-US" altLang="zh-CN" sz="1800" b="1" i="0" u="none" strike="noStrike" kern="0" cap="none" spc="0" normalizeH="0" baseline="0" noProof="0" dirty="0">
                <a:ln>
                  <a:noFill/>
                </a:ln>
                <a:solidFill>
                  <a:srgbClr val="1C1C1C"/>
                </a:solidFill>
                <a:effectLst/>
                <a:uLnTx/>
                <a:uFillTx/>
                <a:latin typeface="Arial" panose="020B0604020202020204" pitchFamily="34" charset="0"/>
                <a:ea typeface="宋体" panose="02010600030101010101" pitchFamily="2" charset="-122"/>
                <a:cs typeface="+mn-cs"/>
              </a:endParaRPr>
            </a:p>
          </p:txBody>
        </p:sp>
      </p:grpSp>
      <p:grpSp>
        <p:nvGrpSpPr>
          <p:cNvPr id="135172" name="组合 9"/>
          <p:cNvGrpSpPr/>
          <p:nvPr/>
        </p:nvGrpSpPr>
        <p:grpSpPr>
          <a:xfrm>
            <a:off x="649288" y="4416425"/>
            <a:ext cx="4937125" cy="1263650"/>
            <a:chOff x="753292" y="2414118"/>
            <a:chExt cx="2908560" cy="1014882"/>
          </a:xfrm>
        </p:grpSpPr>
        <p:sp>
          <p:nvSpPr>
            <p:cNvPr id="11" name="AutoShape 6"/>
            <p:cNvSpPr>
              <a:spLocks noChangeArrowheads="1"/>
            </p:cNvSpPr>
            <p:nvPr/>
          </p:nvSpPr>
          <p:spPr bwMode="gray">
            <a:xfrm>
              <a:off x="753292" y="2414118"/>
              <a:ext cx="2908560" cy="1014882"/>
            </a:xfrm>
            <a:prstGeom prst="bevel">
              <a:avLst>
                <a:gd name="adj" fmla="val 1495"/>
              </a:avLst>
            </a:prstGeom>
            <a:gradFill rotWithShape="1">
              <a:gsLst>
                <a:gs pos="0">
                  <a:srgbClr val="C5F381"/>
                </a:gs>
                <a:gs pos="100000">
                  <a:srgbClr val="C5F381">
                    <a:gamma/>
                    <a:tint val="43922"/>
                    <a:invGamma/>
                  </a:srgbClr>
                </a:gs>
              </a:gsLst>
              <a:lin ang="5400000" scaled="1"/>
            </a:gradFill>
            <a:ln w="19050" algn="ctr">
              <a:solidFill>
                <a:srgbClr val="FFFFFF"/>
              </a:solidFill>
              <a:miter lim="800000"/>
            </a:ln>
            <a:effectLst>
              <a:outerShdw dist="107763"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2" name="Rectangle 13"/>
            <p:cNvSpPr>
              <a:spLocks noChangeArrowheads="1"/>
            </p:cNvSpPr>
            <p:nvPr/>
          </p:nvSpPr>
          <p:spPr bwMode="black">
            <a:xfrm>
              <a:off x="852426" y="2689513"/>
              <a:ext cx="2710292" cy="518916"/>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rPr>
                <a:t>文字处理软件、媒体播放软件、辅助设计软件、信息管理软件、导航系统等。</a:t>
              </a:r>
            </a:p>
          </p:txBody>
        </p:sp>
      </p:grpSp>
      <p:pic>
        <p:nvPicPr>
          <p:cNvPr id="135173" name="图片 3"/>
          <p:cNvPicPr>
            <a:picLocks noChangeAspect="1"/>
          </p:cNvPicPr>
          <p:nvPr/>
        </p:nvPicPr>
        <p:blipFill>
          <a:blip r:embed="rId3"/>
          <a:stretch>
            <a:fillRect/>
          </a:stretch>
        </p:blipFill>
        <p:spPr>
          <a:xfrm>
            <a:off x="6211888" y="1689100"/>
            <a:ext cx="2690812" cy="1800225"/>
          </a:xfrm>
          <a:prstGeom prst="rect">
            <a:avLst/>
          </a:prstGeom>
          <a:noFill/>
          <a:ln w="9525">
            <a:noFill/>
          </a:ln>
        </p:spPr>
      </p:pic>
      <p:pic>
        <p:nvPicPr>
          <p:cNvPr id="135174" name="图片 6"/>
          <p:cNvPicPr>
            <a:picLocks noChangeAspect="1"/>
          </p:cNvPicPr>
          <p:nvPr/>
        </p:nvPicPr>
        <p:blipFill>
          <a:blip r:embed="rId4"/>
          <a:stretch>
            <a:fillRect/>
          </a:stretch>
        </p:blipFill>
        <p:spPr>
          <a:xfrm>
            <a:off x="6291263" y="3817938"/>
            <a:ext cx="2532062" cy="1998662"/>
          </a:xfrm>
          <a:prstGeom prst="rect">
            <a:avLst/>
          </a:prstGeom>
          <a:noFill/>
          <a:ln w="9525">
            <a:noFill/>
          </a:ln>
        </p:spPr>
      </p:pic>
      <p:sp>
        <p:nvSpPr>
          <p:cNvPr id="135175" name="矩形 12"/>
          <p:cNvSpPr/>
          <p:nvPr/>
        </p:nvSpPr>
        <p:spPr>
          <a:xfrm>
            <a:off x="1130300" y="47625"/>
            <a:ext cx="4305300" cy="1076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1.3.2 </a:t>
            </a:r>
            <a:r>
              <a:rPr lang="zh-CN" altLang="en-US" sz="4000" b="1" dirty="0">
                <a:latin typeface="黑体" panose="02010609060101010101" pitchFamily="49" charset="-122"/>
                <a:ea typeface="黑体" panose="02010609060101010101" pitchFamily="49" charset="-122"/>
              </a:rPr>
              <a:t>计算机软件</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object 3"/>
          <p:cNvGrpSpPr/>
          <p:nvPr/>
        </p:nvGrpSpPr>
        <p:grpSpPr>
          <a:xfrm>
            <a:off x="4449763" y="1419225"/>
            <a:ext cx="4076700" cy="4814888"/>
            <a:chOff x="5343029" y="1544574"/>
            <a:chExt cx="4076700" cy="4813935"/>
          </a:xfrm>
        </p:grpSpPr>
        <p:pic>
          <p:nvPicPr>
            <p:cNvPr id="16398" name="object 4"/>
            <p:cNvPicPr>
              <a:picLocks noChangeAspect="1"/>
            </p:cNvPicPr>
            <p:nvPr/>
          </p:nvPicPr>
          <p:blipFill>
            <a:blip r:embed="rId2"/>
            <a:stretch>
              <a:fillRect/>
            </a:stretch>
          </p:blipFill>
          <p:spPr>
            <a:xfrm>
              <a:off x="6632333" y="1544574"/>
              <a:ext cx="1306830" cy="1514855"/>
            </a:xfrm>
            <a:prstGeom prst="rect">
              <a:avLst/>
            </a:prstGeom>
            <a:noFill/>
            <a:ln w="9525">
              <a:noFill/>
            </a:ln>
          </p:spPr>
        </p:pic>
        <p:pic>
          <p:nvPicPr>
            <p:cNvPr id="16399" name="object 5"/>
            <p:cNvPicPr>
              <a:picLocks noChangeAspect="1"/>
            </p:cNvPicPr>
            <p:nvPr/>
          </p:nvPicPr>
          <p:blipFill>
            <a:blip r:embed="rId3"/>
            <a:stretch>
              <a:fillRect/>
            </a:stretch>
          </p:blipFill>
          <p:spPr>
            <a:xfrm>
              <a:off x="5845949" y="3014472"/>
              <a:ext cx="845819" cy="749807"/>
            </a:xfrm>
            <a:prstGeom prst="rect">
              <a:avLst/>
            </a:prstGeom>
            <a:noFill/>
            <a:ln w="9525">
              <a:noFill/>
            </a:ln>
          </p:spPr>
        </p:pic>
        <p:pic>
          <p:nvPicPr>
            <p:cNvPr id="16400" name="object 6"/>
            <p:cNvPicPr>
              <a:picLocks noChangeAspect="1"/>
            </p:cNvPicPr>
            <p:nvPr/>
          </p:nvPicPr>
          <p:blipFill>
            <a:blip r:embed="rId4"/>
            <a:stretch>
              <a:fillRect/>
            </a:stretch>
          </p:blipFill>
          <p:spPr>
            <a:xfrm>
              <a:off x="5464949" y="3741419"/>
              <a:ext cx="2377440" cy="990600"/>
            </a:xfrm>
            <a:prstGeom prst="rect">
              <a:avLst/>
            </a:prstGeom>
            <a:noFill/>
            <a:ln w="9525">
              <a:noFill/>
            </a:ln>
          </p:spPr>
        </p:pic>
        <p:pic>
          <p:nvPicPr>
            <p:cNvPr id="16401" name="object 7"/>
            <p:cNvPicPr>
              <a:picLocks noChangeAspect="1"/>
            </p:cNvPicPr>
            <p:nvPr/>
          </p:nvPicPr>
          <p:blipFill>
            <a:blip r:embed="rId5"/>
            <a:stretch>
              <a:fillRect/>
            </a:stretch>
          </p:blipFill>
          <p:spPr>
            <a:xfrm>
              <a:off x="5487809" y="4709159"/>
              <a:ext cx="1813559" cy="114300"/>
            </a:xfrm>
            <a:prstGeom prst="rect">
              <a:avLst/>
            </a:prstGeom>
            <a:noFill/>
            <a:ln w="9525">
              <a:noFill/>
            </a:ln>
          </p:spPr>
        </p:pic>
        <p:pic>
          <p:nvPicPr>
            <p:cNvPr id="16402" name="object 8"/>
            <p:cNvPicPr>
              <a:picLocks noChangeAspect="1"/>
            </p:cNvPicPr>
            <p:nvPr/>
          </p:nvPicPr>
          <p:blipFill>
            <a:blip r:embed="rId6"/>
            <a:stretch>
              <a:fillRect/>
            </a:stretch>
          </p:blipFill>
          <p:spPr>
            <a:xfrm>
              <a:off x="5487809" y="4823459"/>
              <a:ext cx="1813559" cy="22860"/>
            </a:xfrm>
            <a:prstGeom prst="rect">
              <a:avLst/>
            </a:prstGeom>
            <a:noFill/>
            <a:ln w="9525">
              <a:noFill/>
            </a:ln>
          </p:spPr>
        </p:pic>
        <p:sp>
          <p:nvSpPr>
            <p:cNvPr id="16403" name="object 9"/>
            <p:cNvSpPr/>
            <p:nvPr/>
          </p:nvSpPr>
          <p:spPr>
            <a:xfrm>
              <a:off x="5495429" y="5025389"/>
              <a:ext cx="7620" cy="0"/>
            </a:xfrm>
            <a:custGeom>
              <a:avLst/>
              <a:gdLst/>
              <a:ahLst/>
              <a:cxnLst>
                <a:cxn ang="0">
                  <a:pos x="0" y="0"/>
                </a:cxn>
                <a:cxn ang="0">
                  <a:pos x="7620" y="0"/>
                </a:cxn>
              </a:cxnLst>
              <a:rect l="0" t="0" r="0" b="0"/>
              <a:pathLst>
                <a:path w="7620">
                  <a:moveTo>
                    <a:pt x="0" y="0"/>
                  </a:moveTo>
                  <a:lnTo>
                    <a:pt x="7620" y="0"/>
                  </a:lnTo>
                </a:path>
              </a:pathLst>
            </a:custGeom>
            <a:noFill/>
            <a:ln w="7620" cap="flat" cmpd="sng">
              <a:solidFill>
                <a:srgbClr val="FDFBFD">
                  <a:alpha val="100000"/>
                </a:srgbClr>
              </a:solidFill>
              <a:prstDash val="solid"/>
              <a:round/>
              <a:headEnd type="none" w="med" len="med"/>
              <a:tailEnd type="none" w="med" len="med"/>
            </a:ln>
          </p:spPr>
          <p:txBody>
            <a:bodyPr/>
            <a:lstStyle/>
            <a:p>
              <a:endParaRPr lang="zh-CN" altLang="en-US"/>
            </a:p>
          </p:txBody>
        </p:sp>
        <p:pic>
          <p:nvPicPr>
            <p:cNvPr id="16404" name="object 10"/>
            <p:cNvPicPr>
              <a:picLocks noChangeAspect="1"/>
            </p:cNvPicPr>
            <p:nvPr/>
          </p:nvPicPr>
          <p:blipFill>
            <a:blip r:embed="rId7"/>
            <a:stretch>
              <a:fillRect/>
            </a:stretch>
          </p:blipFill>
          <p:spPr>
            <a:xfrm>
              <a:off x="5457329" y="4838700"/>
              <a:ext cx="1844039" cy="335279"/>
            </a:xfrm>
            <a:prstGeom prst="rect">
              <a:avLst/>
            </a:prstGeom>
            <a:noFill/>
            <a:ln w="9525">
              <a:noFill/>
            </a:ln>
          </p:spPr>
        </p:pic>
        <p:sp>
          <p:nvSpPr>
            <p:cNvPr id="16405" name="object 11"/>
            <p:cNvSpPr/>
            <p:nvPr/>
          </p:nvSpPr>
          <p:spPr>
            <a:xfrm>
              <a:off x="7301369" y="5025389"/>
              <a:ext cx="7620" cy="0"/>
            </a:xfrm>
            <a:custGeom>
              <a:avLst/>
              <a:gdLst/>
              <a:ahLst/>
              <a:cxnLst>
                <a:cxn ang="0">
                  <a:pos x="0" y="0"/>
                </a:cxn>
                <a:cxn ang="0">
                  <a:pos x="7620" y="0"/>
                </a:cxn>
              </a:cxnLst>
              <a:rect l="0" t="0" r="0" b="0"/>
              <a:pathLst>
                <a:path w="7620">
                  <a:moveTo>
                    <a:pt x="0" y="0"/>
                  </a:moveTo>
                  <a:lnTo>
                    <a:pt x="7620" y="0"/>
                  </a:lnTo>
                </a:path>
              </a:pathLst>
            </a:custGeom>
            <a:noFill/>
            <a:ln w="7620" cap="flat" cmpd="sng">
              <a:solidFill>
                <a:srgbClr val="FEFCFE">
                  <a:alpha val="100000"/>
                </a:srgbClr>
              </a:solidFill>
              <a:prstDash val="solid"/>
              <a:round/>
              <a:headEnd type="none" w="med" len="med"/>
              <a:tailEnd type="none" w="med" len="med"/>
            </a:ln>
          </p:spPr>
          <p:txBody>
            <a:bodyPr/>
            <a:lstStyle/>
            <a:p>
              <a:endParaRPr lang="zh-CN" altLang="en-US"/>
            </a:p>
          </p:txBody>
        </p:sp>
        <p:pic>
          <p:nvPicPr>
            <p:cNvPr id="16406" name="object 12"/>
            <p:cNvPicPr>
              <a:picLocks noChangeAspect="1"/>
            </p:cNvPicPr>
            <p:nvPr/>
          </p:nvPicPr>
          <p:blipFill>
            <a:blip r:embed="rId8"/>
            <a:stretch>
              <a:fillRect/>
            </a:stretch>
          </p:blipFill>
          <p:spPr>
            <a:xfrm>
              <a:off x="5434469" y="5158739"/>
              <a:ext cx="1912620" cy="60960"/>
            </a:xfrm>
            <a:prstGeom prst="rect">
              <a:avLst/>
            </a:prstGeom>
            <a:noFill/>
            <a:ln w="9525">
              <a:noFill/>
            </a:ln>
          </p:spPr>
        </p:pic>
        <p:sp>
          <p:nvSpPr>
            <p:cNvPr id="16407" name="object 13"/>
            <p:cNvSpPr/>
            <p:nvPr/>
          </p:nvSpPr>
          <p:spPr>
            <a:xfrm>
              <a:off x="7301369" y="5200650"/>
              <a:ext cx="7620" cy="0"/>
            </a:xfrm>
            <a:custGeom>
              <a:avLst/>
              <a:gdLst/>
              <a:ahLst/>
              <a:cxnLst>
                <a:cxn ang="0">
                  <a:pos x="0" y="0"/>
                </a:cxn>
                <a:cxn ang="0">
                  <a:pos x="7620" y="0"/>
                </a:cxn>
              </a:cxnLst>
              <a:rect l="0" t="0" r="0" b="0"/>
              <a:pathLst>
                <a:path w="7620">
                  <a:moveTo>
                    <a:pt x="0" y="0"/>
                  </a:moveTo>
                  <a:lnTo>
                    <a:pt x="7620" y="0"/>
                  </a:lnTo>
                </a:path>
              </a:pathLst>
            </a:custGeom>
            <a:noFill/>
            <a:ln w="7620" cap="flat" cmpd="sng">
              <a:solidFill>
                <a:srgbClr val="FDFBFD">
                  <a:alpha val="100000"/>
                </a:srgbClr>
              </a:solidFill>
              <a:prstDash val="solid"/>
              <a:round/>
              <a:headEnd type="none" w="med" len="med"/>
              <a:tailEnd type="none" w="med" len="med"/>
            </a:ln>
          </p:spPr>
          <p:txBody>
            <a:bodyPr/>
            <a:lstStyle/>
            <a:p>
              <a:endParaRPr lang="zh-CN" altLang="en-US"/>
            </a:p>
          </p:txBody>
        </p:sp>
        <p:sp>
          <p:nvSpPr>
            <p:cNvPr id="16408" name="object 14"/>
            <p:cNvSpPr/>
            <p:nvPr/>
          </p:nvSpPr>
          <p:spPr>
            <a:xfrm>
              <a:off x="7255636" y="5215889"/>
              <a:ext cx="7620" cy="0"/>
            </a:xfrm>
            <a:custGeom>
              <a:avLst/>
              <a:gdLst/>
              <a:ahLst/>
              <a:cxnLst>
                <a:cxn ang="0">
                  <a:pos x="0" y="0"/>
                </a:cxn>
                <a:cxn ang="0">
                  <a:pos x="7620" y="0"/>
                </a:cxn>
              </a:cxnLst>
              <a:rect l="0" t="0" r="0" b="0"/>
              <a:pathLst>
                <a:path w="7620">
                  <a:moveTo>
                    <a:pt x="0" y="0"/>
                  </a:moveTo>
                  <a:lnTo>
                    <a:pt x="7620" y="0"/>
                  </a:lnTo>
                </a:path>
              </a:pathLst>
            </a:custGeom>
            <a:noFill/>
            <a:ln w="7620" cap="flat" cmpd="sng">
              <a:solidFill>
                <a:srgbClr val="FEFCFE">
                  <a:alpha val="100000"/>
                </a:srgbClr>
              </a:solidFill>
              <a:prstDash val="solid"/>
              <a:round/>
              <a:headEnd type="none" w="med" len="med"/>
              <a:tailEnd type="none" w="med" len="med"/>
            </a:ln>
          </p:spPr>
          <p:txBody>
            <a:bodyPr/>
            <a:lstStyle/>
            <a:p>
              <a:endParaRPr lang="zh-CN" altLang="en-US"/>
            </a:p>
          </p:txBody>
        </p:sp>
        <p:sp>
          <p:nvSpPr>
            <p:cNvPr id="16409" name="object 15"/>
            <p:cNvSpPr/>
            <p:nvPr/>
          </p:nvSpPr>
          <p:spPr>
            <a:xfrm>
              <a:off x="7286129" y="5215889"/>
              <a:ext cx="7620" cy="0"/>
            </a:xfrm>
            <a:custGeom>
              <a:avLst/>
              <a:gdLst/>
              <a:ahLst/>
              <a:cxnLst>
                <a:cxn ang="0">
                  <a:pos x="0" y="0"/>
                </a:cxn>
                <a:cxn ang="0">
                  <a:pos x="7620" y="0"/>
                </a:cxn>
              </a:cxnLst>
              <a:rect l="0" t="0" r="0" b="0"/>
              <a:pathLst>
                <a:path w="7620">
                  <a:moveTo>
                    <a:pt x="0" y="0"/>
                  </a:moveTo>
                  <a:lnTo>
                    <a:pt x="7620" y="0"/>
                  </a:lnTo>
                </a:path>
              </a:pathLst>
            </a:custGeom>
            <a:noFill/>
            <a:ln w="7620" cap="flat" cmpd="sng">
              <a:solidFill>
                <a:srgbClr val="FDFBFD">
                  <a:alpha val="100000"/>
                </a:srgbClr>
              </a:solidFill>
              <a:prstDash val="solid"/>
              <a:round/>
              <a:headEnd type="none" w="med" len="med"/>
              <a:tailEnd type="none" w="med" len="med"/>
            </a:ln>
          </p:spPr>
          <p:txBody>
            <a:bodyPr/>
            <a:lstStyle/>
            <a:p>
              <a:endParaRPr lang="zh-CN" altLang="en-US"/>
            </a:p>
          </p:txBody>
        </p:sp>
        <p:pic>
          <p:nvPicPr>
            <p:cNvPr id="16410" name="object 16"/>
            <p:cNvPicPr>
              <a:picLocks noChangeAspect="1"/>
            </p:cNvPicPr>
            <p:nvPr/>
          </p:nvPicPr>
          <p:blipFill>
            <a:blip r:embed="rId9"/>
            <a:stretch>
              <a:fillRect/>
            </a:stretch>
          </p:blipFill>
          <p:spPr>
            <a:xfrm>
              <a:off x="5426849" y="5212080"/>
              <a:ext cx="1691640" cy="38100"/>
            </a:xfrm>
            <a:prstGeom prst="rect">
              <a:avLst/>
            </a:prstGeom>
            <a:noFill/>
            <a:ln w="9525">
              <a:noFill/>
            </a:ln>
          </p:spPr>
        </p:pic>
        <p:pic>
          <p:nvPicPr>
            <p:cNvPr id="16411" name="object 17"/>
            <p:cNvPicPr>
              <a:picLocks noChangeAspect="1"/>
            </p:cNvPicPr>
            <p:nvPr/>
          </p:nvPicPr>
          <p:blipFill>
            <a:blip r:embed="rId10"/>
            <a:stretch>
              <a:fillRect/>
            </a:stretch>
          </p:blipFill>
          <p:spPr>
            <a:xfrm>
              <a:off x="5343029" y="5219700"/>
              <a:ext cx="1805939" cy="220979"/>
            </a:xfrm>
            <a:prstGeom prst="rect">
              <a:avLst/>
            </a:prstGeom>
            <a:noFill/>
            <a:ln w="9525">
              <a:noFill/>
            </a:ln>
          </p:spPr>
        </p:pic>
        <p:pic>
          <p:nvPicPr>
            <p:cNvPr id="16412" name="object 18"/>
            <p:cNvPicPr>
              <a:picLocks noChangeAspect="1"/>
            </p:cNvPicPr>
            <p:nvPr/>
          </p:nvPicPr>
          <p:blipFill>
            <a:blip r:embed="rId11"/>
            <a:stretch>
              <a:fillRect/>
            </a:stretch>
          </p:blipFill>
          <p:spPr>
            <a:xfrm>
              <a:off x="5464949" y="5417820"/>
              <a:ext cx="2042160" cy="940307"/>
            </a:xfrm>
            <a:prstGeom prst="rect">
              <a:avLst/>
            </a:prstGeom>
            <a:noFill/>
            <a:ln w="9525">
              <a:noFill/>
            </a:ln>
          </p:spPr>
        </p:pic>
        <p:pic>
          <p:nvPicPr>
            <p:cNvPr id="16413" name="object 19"/>
            <p:cNvPicPr>
              <a:picLocks noChangeAspect="1"/>
            </p:cNvPicPr>
            <p:nvPr/>
          </p:nvPicPr>
          <p:blipFill>
            <a:blip r:embed="rId12"/>
            <a:stretch>
              <a:fillRect/>
            </a:stretch>
          </p:blipFill>
          <p:spPr>
            <a:xfrm>
              <a:off x="6321425" y="3008376"/>
              <a:ext cx="1223772" cy="457200"/>
            </a:xfrm>
            <a:prstGeom prst="rect">
              <a:avLst/>
            </a:prstGeom>
            <a:noFill/>
            <a:ln w="9525">
              <a:noFill/>
            </a:ln>
          </p:spPr>
        </p:pic>
        <p:pic>
          <p:nvPicPr>
            <p:cNvPr id="16414" name="object 20"/>
            <p:cNvPicPr>
              <a:picLocks noChangeAspect="1"/>
            </p:cNvPicPr>
            <p:nvPr/>
          </p:nvPicPr>
          <p:blipFill>
            <a:blip r:embed="rId13"/>
            <a:stretch>
              <a:fillRect/>
            </a:stretch>
          </p:blipFill>
          <p:spPr>
            <a:xfrm>
              <a:off x="8102993" y="3152394"/>
              <a:ext cx="975360" cy="328421"/>
            </a:xfrm>
            <a:prstGeom prst="rect">
              <a:avLst/>
            </a:prstGeom>
            <a:noFill/>
            <a:ln w="9525">
              <a:noFill/>
            </a:ln>
          </p:spPr>
        </p:pic>
        <p:pic>
          <p:nvPicPr>
            <p:cNvPr id="16415" name="object 21"/>
            <p:cNvPicPr>
              <a:picLocks noChangeAspect="1"/>
            </p:cNvPicPr>
            <p:nvPr/>
          </p:nvPicPr>
          <p:blipFill>
            <a:blip r:embed="rId14"/>
            <a:stretch>
              <a:fillRect/>
            </a:stretch>
          </p:blipFill>
          <p:spPr>
            <a:xfrm>
              <a:off x="8115173" y="3462528"/>
              <a:ext cx="944880" cy="79247"/>
            </a:xfrm>
            <a:prstGeom prst="rect">
              <a:avLst/>
            </a:prstGeom>
            <a:noFill/>
            <a:ln w="9525">
              <a:noFill/>
            </a:ln>
          </p:spPr>
        </p:pic>
        <p:pic>
          <p:nvPicPr>
            <p:cNvPr id="16416" name="object 22"/>
            <p:cNvPicPr>
              <a:picLocks noChangeAspect="1"/>
            </p:cNvPicPr>
            <p:nvPr/>
          </p:nvPicPr>
          <p:blipFill>
            <a:blip r:embed="rId15"/>
            <a:stretch>
              <a:fillRect/>
            </a:stretch>
          </p:blipFill>
          <p:spPr>
            <a:xfrm>
              <a:off x="7359281" y="3523487"/>
              <a:ext cx="2060448" cy="2773679"/>
            </a:xfrm>
            <a:prstGeom prst="rect">
              <a:avLst/>
            </a:prstGeom>
            <a:noFill/>
            <a:ln w="9525">
              <a:noFill/>
            </a:ln>
          </p:spPr>
        </p:pic>
      </p:grpSp>
      <p:grpSp>
        <p:nvGrpSpPr>
          <p:cNvPr id="17411" name="object 23"/>
          <p:cNvGrpSpPr/>
          <p:nvPr/>
        </p:nvGrpSpPr>
        <p:grpSpPr>
          <a:xfrm>
            <a:off x="3295650" y="3576638"/>
            <a:ext cx="946150" cy="657225"/>
            <a:chOff x="4189171" y="3701605"/>
            <a:chExt cx="945515" cy="657225"/>
          </a:xfrm>
        </p:grpSpPr>
        <p:sp>
          <p:nvSpPr>
            <p:cNvPr id="16396" name="object 24"/>
            <p:cNvSpPr/>
            <p:nvPr/>
          </p:nvSpPr>
          <p:spPr>
            <a:xfrm>
              <a:off x="4193933" y="3706367"/>
              <a:ext cx="935990" cy="647700"/>
            </a:xfrm>
            <a:custGeom>
              <a:avLst/>
              <a:gdLst/>
              <a:ahLst/>
              <a:cxnLst>
                <a:cxn ang="0">
                  <a:pos x="935744" y="323850"/>
                </a:cxn>
                <a:cxn ang="0">
                  <a:pos x="605036" y="0"/>
                </a:cxn>
                <a:cxn ang="0">
                  <a:pos x="605036" y="149352"/>
                </a:cxn>
                <a:cxn ang="0">
                  <a:pos x="0" y="149352"/>
                </a:cxn>
                <a:cxn ang="0">
                  <a:pos x="0" y="498348"/>
                </a:cxn>
                <a:cxn ang="0">
                  <a:pos x="605036" y="498348"/>
                </a:cxn>
                <a:cxn ang="0">
                  <a:pos x="605036" y="647700"/>
                </a:cxn>
                <a:cxn ang="0">
                  <a:pos x="935744" y="323850"/>
                </a:cxn>
              </a:cxnLst>
              <a:rect l="0" t="0" r="0" b="0"/>
              <a:pathLst>
                <a:path w="935989" h="647700">
                  <a:moveTo>
                    <a:pt x="935735" y="323850"/>
                  </a:moveTo>
                  <a:lnTo>
                    <a:pt x="605027" y="0"/>
                  </a:lnTo>
                  <a:lnTo>
                    <a:pt x="605027" y="149352"/>
                  </a:lnTo>
                  <a:lnTo>
                    <a:pt x="0" y="149352"/>
                  </a:lnTo>
                  <a:lnTo>
                    <a:pt x="0" y="498348"/>
                  </a:lnTo>
                  <a:lnTo>
                    <a:pt x="605027" y="498348"/>
                  </a:lnTo>
                  <a:lnTo>
                    <a:pt x="605027" y="647700"/>
                  </a:lnTo>
                  <a:lnTo>
                    <a:pt x="935735" y="323850"/>
                  </a:lnTo>
                  <a:close/>
                </a:path>
              </a:pathLst>
            </a:custGeom>
            <a:solidFill>
              <a:srgbClr val="E6E6E6">
                <a:alpha val="100000"/>
              </a:srgbClr>
            </a:solidFill>
            <a:ln w="9525">
              <a:noFill/>
            </a:ln>
          </p:spPr>
          <p:txBody>
            <a:bodyPr/>
            <a:lstStyle/>
            <a:p>
              <a:endParaRPr lang="zh-CN" altLang="en-US"/>
            </a:p>
          </p:txBody>
        </p:sp>
        <p:sp>
          <p:nvSpPr>
            <p:cNvPr id="16397" name="object 25"/>
            <p:cNvSpPr/>
            <p:nvPr/>
          </p:nvSpPr>
          <p:spPr>
            <a:xfrm>
              <a:off x="4193933" y="3706367"/>
              <a:ext cx="935990" cy="647700"/>
            </a:xfrm>
            <a:custGeom>
              <a:avLst/>
              <a:gdLst/>
              <a:ahLst/>
              <a:cxnLst>
                <a:cxn ang="0">
                  <a:pos x="605036" y="0"/>
                </a:cxn>
                <a:cxn ang="0">
                  <a:pos x="605036" y="149352"/>
                </a:cxn>
                <a:cxn ang="0">
                  <a:pos x="0" y="149352"/>
                </a:cxn>
                <a:cxn ang="0">
                  <a:pos x="0" y="498348"/>
                </a:cxn>
                <a:cxn ang="0">
                  <a:pos x="605036" y="498348"/>
                </a:cxn>
                <a:cxn ang="0">
                  <a:pos x="605036" y="647700"/>
                </a:cxn>
                <a:cxn ang="0">
                  <a:pos x="935745" y="323850"/>
                </a:cxn>
                <a:cxn ang="0">
                  <a:pos x="605036" y="0"/>
                </a:cxn>
              </a:cxnLst>
              <a:rect l="0" t="0" r="0" b="0"/>
              <a:pathLst>
                <a:path w="935989" h="647700">
                  <a:moveTo>
                    <a:pt x="605027" y="0"/>
                  </a:moveTo>
                  <a:lnTo>
                    <a:pt x="605027" y="149352"/>
                  </a:lnTo>
                  <a:lnTo>
                    <a:pt x="0" y="149352"/>
                  </a:lnTo>
                  <a:lnTo>
                    <a:pt x="0" y="498348"/>
                  </a:lnTo>
                  <a:lnTo>
                    <a:pt x="605027" y="498348"/>
                  </a:lnTo>
                  <a:lnTo>
                    <a:pt x="605027" y="647700"/>
                  </a:lnTo>
                  <a:lnTo>
                    <a:pt x="935736" y="323850"/>
                  </a:lnTo>
                  <a:lnTo>
                    <a:pt x="605027" y="0"/>
                  </a:lnTo>
                  <a:close/>
                </a:path>
              </a:pathLst>
            </a:custGeom>
            <a:noFill/>
            <a:ln w="9525" cap="flat" cmpd="sng">
              <a:solidFill>
                <a:srgbClr val="000000">
                  <a:alpha val="100000"/>
                </a:srgbClr>
              </a:solidFill>
              <a:prstDash val="dot"/>
              <a:round/>
              <a:headEnd type="none" w="med" len="med"/>
              <a:tailEnd type="none" w="med" len="med"/>
            </a:ln>
          </p:spPr>
          <p:txBody>
            <a:bodyPr/>
            <a:lstStyle/>
            <a:p>
              <a:endParaRPr lang="zh-CN" altLang="en-US"/>
            </a:p>
          </p:txBody>
        </p:sp>
      </p:grpSp>
      <p:sp>
        <p:nvSpPr>
          <p:cNvPr id="27" name="object 26"/>
          <p:cNvSpPr txBox="1"/>
          <p:nvPr/>
        </p:nvSpPr>
        <p:spPr>
          <a:xfrm>
            <a:off x="838200" y="5011738"/>
            <a:ext cx="2058988" cy="330200"/>
          </a:xfrm>
          <a:prstGeom prst="rect">
            <a:avLst/>
          </a:prstGeom>
        </p:spPr>
        <p:txBody>
          <a:bodyPr lIns="0" tIns="12065" rIns="0" bIns="0">
            <a:spAutoFit/>
          </a:bodyPr>
          <a:lstStyle/>
          <a:p>
            <a:pPr marL="12700" marR="0" defTabSz="914400">
              <a:spcBef>
                <a:spcPts val="95"/>
              </a:spcBef>
              <a:buClrTx/>
              <a:buSzTx/>
              <a:buFontTx/>
              <a:buNone/>
              <a:defRPr/>
            </a:pPr>
            <a:r>
              <a:rPr kumimoji="0" sz="2000" b="1" kern="1200" cap="none" spc="-30" normalizeH="0" baseline="0" noProof="0" dirty="0">
                <a:solidFill>
                  <a:srgbClr val="3333CC"/>
                </a:solidFill>
                <a:latin typeface="宋体" panose="02010600030101010101" pitchFamily="2" charset="-122"/>
                <a:ea typeface="宋体" panose="02010600030101010101" pitchFamily="2" charset="-122"/>
                <a:cs typeface="宋体" panose="02010600030101010101" pitchFamily="2" charset="-122"/>
              </a:rPr>
              <a:t>传统“计算机器</a:t>
            </a:r>
            <a:r>
              <a:rPr kumimoji="0" sz="2000" b="1" kern="1200" cap="none" spc="-50" normalizeH="0" baseline="0" noProof="0" dirty="0">
                <a:solidFill>
                  <a:srgbClr val="3333CC"/>
                </a:solidFill>
                <a:latin typeface="宋体" panose="02010600030101010101" pitchFamily="2" charset="-122"/>
                <a:ea typeface="宋体" panose="02010600030101010101" pitchFamily="2" charset="-122"/>
                <a:cs typeface="宋体" panose="02010600030101010101" pitchFamily="2" charset="-122"/>
              </a:rPr>
              <a:t>”</a:t>
            </a:r>
            <a:endParaRPr kumimoji="0" sz="20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p:txBody>
      </p:sp>
      <p:sp>
        <p:nvSpPr>
          <p:cNvPr id="28" name="object 27"/>
          <p:cNvSpPr txBox="1"/>
          <p:nvPr/>
        </p:nvSpPr>
        <p:spPr>
          <a:xfrm>
            <a:off x="3287713" y="6259513"/>
            <a:ext cx="5613400" cy="330200"/>
          </a:xfrm>
          <a:prstGeom prst="rect">
            <a:avLst/>
          </a:prstGeom>
        </p:spPr>
        <p:txBody>
          <a:bodyPr lIns="0" tIns="12065" rIns="0" bIns="0">
            <a:spAutoFit/>
          </a:bodyPr>
          <a:lstStyle/>
          <a:p>
            <a:pPr marL="12700" marR="0" defTabSz="914400">
              <a:spcBef>
                <a:spcPts val="95"/>
              </a:spcBef>
              <a:buClrTx/>
              <a:buSzTx/>
              <a:buFontTx/>
              <a:buNone/>
              <a:defRPr/>
            </a:pPr>
            <a:r>
              <a:rPr kumimoji="0" sz="2000" b="1" kern="1200" cap="none" spc="-30" normalizeH="0" baseline="0" noProof="0" dirty="0">
                <a:solidFill>
                  <a:srgbClr val="3333CC"/>
                </a:solidFill>
                <a:latin typeface="宋体" panose="02010600030101010101" pitchFamily="2" charset="-122"/>
                <a:ea typeface="宋体" panose="02010600030101010101" pitchFamily="2" charset="-122"/>
                <a:cs typeface="宋体" panose="02010600030101010101" pitchFamily="2" charset="-122"/>
              </a:rPr>
              <a:t>多样化的“计算机器”，各种设备的“大脑”系</a:t>
            </a:r>
            <a:r>
              <a:rPr kumimoji="0" sz="2000" b="1" kern="1200" cap="none" spc="-50" normalizeH="0" baseline="0" noProof="0" dirty="0">
                <a:solidFill>
                  <a:srgbClr val="3333CC"/>
                </a:solidFill>
                <a:latin typeface="宋体" panose="02010600030101010101" pitchFamily="2" charset="-122"/>
                <a:ea typeface="宋体" panose="02010600030101010101" pitchFamily="2" charset="-122"/>
                <a:cs typeface="宋体" panose="02010600030101010101" pitchFamily="2" charset="-122"/>
              </a:rPr>
              <a:t>统</a:t>
            </a:r>
            <a:endParaRPr kumimoji="0" sz="2000" kern="1200" cap="none" spc="0" normalizeH="0" baseline="0" noProof="0">
              <a:latin typeface="宋体" panose="02010600030101010101" pitchFamily="2" charset="-122"/>
              <a:ea typeface="宋体" panose="02010600030101010101" pitchFamily="2" charset="-122"/>
              <a:cs typeface="宋体" panose="02010600030101010101" pitchFamily="2" charset="-122"/>
            </a:endParaRPr>
          </a:p>
        </p:txBody>
      </p:sp>
      <p:grpSp>
        <p:nvGrpSpPr>
          <p:cNvPr id="16390" name="object 28"/>
          <p:cNvGrpSpPr/>
          <p:nvPr/>
        </p:nvGrpSpPr>
        <p:grpSpPr>
          <a:xfrm>
            <a:off x="107950" y="2636838"/>
            <a:ext cx="2830513" cy="2259012"/>
            <a:chOff x="1001153" y="2761488"/>
            <a:chExt cx="2830830" cy="2259330"/>
          </a:xfrm>
        </p:grpSpPr>
        <p:pic>
          <p:nvPicPr>
            <p:cNvPr id="16392" name="object 29"/>
            <p:cNvPicPr>
              <a:picLocks noChangeAspect="1"/>
            </p:cNvPicPr>
            <p:nvPr/>
          </p:nvPicPr>
          <p:blipFill>
            <a:blip r:embed="rId16"/>
            <a:stretch>
              <a:fillRect/>
            </a:stretch>
          </p:blipFill>
          <p:spPr>
            <a:xfrm>
              <a:off x="2348369" y="3310890"/>
              <a:ext cx="1265682" cy="729234"/>
            </a:xfrm>
            <a:prstGeom prst="rect">
              <a:avLst/>
            </a:prstGeom>
            <a:noFill/>
            <a:ln w="9525">
              <a:noFill/>
            </a:ln>
          </p:spPr>
        </p:pic>
        <p:pic>
          <p:nvPicPr>
            <p:cNvPr id="16393" name="object 30"/>
            <p:cNvPicPr>
              <a:picLocks noChangeAspect="1"/>
            </p:cNvPicPr>
            <p:nvPr/>
          </p:nvPicPr>
          <p:blipFill>
            <a:blip r:embed="rId17"/>
            <a:stretch>
              <a:fillRect/>
            </a:stretch>
          </p:blipFill>
          <p:spPr>
            <a:xfrm>
              <a:off x="2163965" y="4014977"/>
              <a:ext cx="1668017" cy="310134"/>
            </a:xfrm>
            <a:prstGeom prst="rect">
              <a:avLst/>
            </a:prstGeom>
            <a:noFill/>
            <a:ln w="9525">
              <a:noFill/>
            </a:ln>
          </p:spPr>
        </p:pic>
        <p:pic>
          <p:nvPicPr>
            <p:cNvPr id="16394" name="object 31"/>
            <p:cNvPicPr>
              <a:picLocks noChangeAspect="1"/>
            </p:cNvPicPr>
            <p:nvPr/>
          </p:nvPicPr>
          <p:blipFill>
            <a:blip r:embed="rId18"/>
            <a:stretch>
              <a:fillRect/>
            </a:stretch>
          </p:blipFill>
          <p:spPr>
            <a:xfrm>
              <a:off x="2063381" y="4299966"/>
              <a:ext cx="1743456" cy="720852"/>
            </a:xfrm>
            <a:prstGeom prst="rect">
              <a:avLst/>
            </a:prstGeom>
            <a:noFill/>
            <a:ln w="9525">
              <a:noFill/>
            </a:ln>
          </p:spPr>
        </p:pic>
        <p:pic>
          <p:nvPicPr>
            <p:cNvPr id="16395" name="object 32"/>
            <p:cNvPicPr>
              <a:picLocks noChangeAspect="1"/>
            </p:cNvPicPr>
            <p:nvPr/>
          </p:nvPicPr>
          <p:blipFill>
            <a:blip r:embed="rId19"/>
            <a:stretch>
              <a:fillRect/>
            </a:stretch>
          </p:blipFill>
          <p:spPr>
            <a:xfrm>
              <a:off x="1001153" y="2761488"/>
              <a:ext cx="1792223" cy="1719072"/>
            </a:xfrm>
            <a:prstGeom prst="rect">
              <a:avLst/>
            </a:prstGeom>
            <a:noFill/>
            <a:ln w="9525">
              <a:noFill/>
            </a:ln>
          </p:spPr>
        </p:pic>
      </p:grpSp>
      <p:sp>
        <p:nvSpPr>
          <p:cNvPr id="17415" name="文本框 33"/>
          <p:cNvSpPr txBox="1"/>
          <p:nvPr/>
        </p:nvSpPr>
        <p:spPr>
          <a:xfrm>
            <a:off x="341313" y="1462088"/>
            <a:ext cx="2570162"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600" b="1" dirty="0"/>
              <a:t>计算机无处不在</a:t>
            </a:r>
          </a:p>
        </p:txBody>
      </p:sp>
      <p:sp>
        <p:nvSpPr>
          <p:cNvPr id="3" name="矩形 2"/>
          <p:cNvSpPr/>
          <p:nvPr/>
        </p:nvSpPr>
        <p:spPr>
          <a:xfrm>
            <a:off x="1259205" y="332740"/>
            <a:ext cx="2563495" cy="5835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认识计算机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1000"/>
                                        <p:tgtEl>
                                          <p:spTgt spid="17411"/>
                                        </p:tgtEl>
                                      </p:cBhvr>
                                    </p:animEffect>
                                    <p:anim calcmode="lin" valueType="num">
                                      <p:cBhvr>
                                        <p:cTn id="8" dur="1000" fill="hold"/>
                                        <p:tgtEl>
                                          <p:spTgt spid="17411"/>
                                        </p:tgtEl>
                                        <p:attrNameLst>
                                          <p:attrName>ppt_x</p:attrName>
                                        </p:attrNameLst>
                                      </p:cBhvr>
                                      <p:tavLst>
                                        <p:tav tm="0">
                                          <p:val>
                                            <p:strVal val="#ppt_x"/>
                                          </p:val>
                                        </p:tav>
                                        <p:tav tm="100000">
                                          <p:val>
                                            <p:strVal val="#ppt_x"/>
                                          </p:val>
                                        </p:tav>
                                      </p:tavLst>
                                    </p:anim>
                                    <p:anim calcmode="lin" valueType="num">
                                      <p:cBhvr>
                                        <p:cTn id="9" dur="1000" fill="hold"/>
                                        <p:tgtEl>
                                          <p:spTgt spid="174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1000"/>
                                        <p:tgtEl>
                                          <p:spTgt spid="17410"/>
                                        </p:tgtEl>
                                      </p:cBhvr>
                                    </p:animEffect>
                                    <p:anim calcmode="lin" valueType="num">
                                      <p:cBhvr>
                                        <p:cTn id="13" dur="1000" fill="hold"/>
                                        <p:tgtEl>
                                          <p:spTgt spid="17410"/>
                                        </p:tgtEl>
                                        <p:attrNameLst>
                                          <p:attrName>ppt_x</p:attrName>
                                        </p:attrNameLst>
                                      </p:cBhvr>
                                      <p:tavLst>
                                        <p:tav tm="0">
                                          <p:val>
                                            <p:strVal val="#ppt_x"/>
                                          </p:val>
                                        </p:tav>
                                        <p:tav tm="100000">
                                          <p:val>
                                            <p:strVal val="#ppt_x"/>
                                          </p:val>
                                        </p:tav>
                                      </p:tavLst>
                                    </p:anim>
                                    <p:anim calcmode="lin" valueType="num">
                                      <p:cBhvr>
                                        <p:cTn id="14" dur="1000" fill="hold"/>
                                        <p:tgtEl>
                                          <p:spTgt spid="174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415"/>
                                        </p:tgtEl>
                                        <p:attrNameLst>
                                          <p:attrName>style.visibility</p:attrName>
                                        </p:attrNameLst>
                                      </p:cBhvr>
                                      <p:to>
                                        <p:strVal val="visible"/>
                                      </p:to>
                                    </p:set>
                                    <p:animEffect transition="in" filter="fade">
                                      <p:cBhvr>
                                        <p:cTn id="24" dur="1000"/>
                                        <p:tgtEl>
                                          <p:spTgt spid="17415"/>
                                        </p:tgtEl>
                                      </p:cBhvr>
                                    </p:animEffect>
                                    <p:anim calcmode="lin" valueType="num">
                                      <p:cBhvr>
                                        <p:cTn id="25" dur="1000" fill="hold"/>
                                        <p:tgtEl>
                                          <p:spTgt spid="17415"/>
                                        </p:tgtEl>
                                        <p:attrNameLst>
                                          <p:attrName>ppt_x</p:attrName>
                                        </p:attrNameLst>
                                      </p:cBhvr>
                                      <p:tavLst>
                                        <p:tav tm="0">
                                          <p:val>
                                            <p:strVal val="#ppt_x"/>
                                          </p:val>
                                        </p:tav>
                                        <p:tav tm="100000">
                                          <p:val>
                                            <p:strVal val="#ppt_x"/>
                                          </p:val>
                                        </p:tav>
                                      </p:tavLst>
                                    </p:anim>
                                    <p:anim calcmode="lin" valueType="num">
                                      <p:cBhvr>
                                        <p:cTn id="26" dur="1000" fill="hold"/>
                                        <p:tgtEl>
                                          <p:spTgt spid="174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74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a:xfrm>
            <a:off x="436563" y="1412875"/>
            <a:ext cx="3240087" cy="647700"/>
          </a:xfrm>
        </p:spPr>
        <p:txBody>
          <a:bodyPr vert="horz" wrap="square" lIns="91440" tIns="45720" rIns="91440" bIns="45720" anchor="ctr" anchorCtr="0"/>
          <a:lstStyle/>
          <a:p>
            <a:pPr algn="just"/>
            <a:r>
              <a:rPr lang="en-US" altLang="zh-CN" sz="2400" b="1" dirty="0">
                <a:solidFill>
                  <a:srgbClr val="FF0000"/>
                </a:solidFill>
              </a:rPr>
              <a:t>OS</a:t>
            </a:r>
            <a:r>
              <a:rPr lang="zh-CN" altLang="en-US" sz="2400" b="1" dirty="0">
                <a:solidFill>
                  <a:srgbClr val="FF0000"/>
                </a:solidFill>
              </a:rPr>
              <a:t>的地位</a:t>
            </a:r>
          </a:p>
        </p:txBody>
      </p:sp>
      <p:sp>
        <p:nvSpPr>
          <p:cNvPr id="136195" name="Rectangle 2"/>
          <p:cNvSpPr/>
          <p:nvPr/>
        </p:nvSpPr>
        <p:spPr>
          <a:xfrm>
            <a:off x="0" y="684213"/>
            <a:ext cx="138113" cy="346075"/>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pic>
        <p:nvPicPr>
          <p:cNvPr id="136196" name="图片 9"/>
          <p:cNvPicPr>
            <a:picLocks noChangeAspect="1"/>
          </p:cNvPicPr>
          <p:nvPr/>
        </p:nvPicPr>
        <p:blipFill>
          <a:blip r:embed="rId2"/>
          <a:stretch>
            <a:fillRect/>
          </a:stretch>
        </p:blipFill>
        <p:spPr>
          <a:xfrm>
            <a:off x="5372100" y="2147888"/>
            <a:ext cx="3248025" cy="2447925"/>
          </a:xfrm>
          <a:prstGeom prst="rect">
            <a:avLst/>
          </a:prstGeom>
          <a:noFill/>
          <a:ln w="9525">
            <a:noFill/>
          </a:ln>
        </p:spPr>
      </p:pic>
      <p:sp>
        <p:nvSpPr>
          <p:cNvPr id="11" name="矩形 10"/>
          <p:cNvSpPr/>
          <p:nvPr/>
        </p:nvSpPr>
        <p:spPr>
          <a:xfrm>
            <a:off x="369888" y="2270125"/>
            <a:ext cx="4778375" cy="3243263"/>
          </a:xfrm>
          <a:prstGeom prst="rect">
            <a:avLst/>
          </a:prstGeom>
        </p:spPr>
        <p:txBody>
          <a:bodyPr>
            <a:spAutoFit/>
          </a:bodyPr>
          <a:lstStyle/>
          <a:p>
            <a:pPr marL="214630" marR="0" lvl="0" indent="-214630" algn="just" defTabSz="914400" rtl="0" eaLnBrk="1" fontAlgn="base" latinLnBrk="0" hangingPunct="1">
              <a:lnSpc>
                <a:spcPct val="120000"/>
              </a:lnSpc>
              <a:spcBef>
                <a:spcPts val="600"/>
              </a:spcBef>
              <a:spcAft>
                <a:spcPts val="600"/>
              </a:spcAft>
              <a:buClrTx/>
              <a:buSzTx/>
              <a:buFont typeface="Wingdings" panose="05000000000000000000" pitchFamily="2" charset="2"/>
              <a:buChar char="u"/>
              <a:defRPr/>
            </a:pPr>
            <a:r>
              <a:rPr kumimoji="0" lang="zh-CN" altLang="zh-CN" sz="2200" b="1" i="0" u="none" strike="noStrike" kern="100" cap="none" spc="0" normalizeH="0" baseline="0" noProof="0" dirty="0">
                <a:ln>
                  <a:noFill/>
                </a:ln>
                <a:solidFill>
                  <a:schemeClr val="tx1"/>
                </a:solidFill>
                <a:effectLst/>
                <a:uLnTx/>
                <a:uFillTx/>
                <a:latin typeface="等线" panose="02010600030101010101" pitchFamily="2" charset="-122"/>
                <a:ea typeface="宋体" panose="02010600030101010101" pitchFamily="2" charset="-122"/>
                <a:cs typeface="Times New Roman" panose="02020603050405020304" pitchFamily="18" charset="0"/>
              </a:rPr>
              <a:t>操作系统是紧挨着硬件的第一层，是对硬件功能的首次扩充</a:t>
            </a:r>
            <a:r>
              <a:rPr kumimoji="0" lang="zh-CN" altLang="en-US" sz="2200" b="1" i="0" u="none" strike="noStrike" kern="100" cap="none" spc="0" normalizeH="0" baseline="0" noProof="0" dirty="0">
                <a:ln>
                  <a:noFill/>
                </a:ln>
                <a:solidFill>
                  <a:schemeClr val="tx1"/>
                </a:solidFill>
                <a:effectLst/>
                <a:uLnTx/>
                <a:uFillTx/>
                <a:latin typeface="等线" panose="02010600030101010101" pitchFamily="2" charset="-122"/>
                <a:ea typeface="宋体" panose="02010600030101010101" pitchFamily="2" charset="-122"/>
                <a:cs typeface="Times New Roman" panose="02020603050405020304" pitchFamily="18" charset="0"/>
              </a:rPr>
              <a:t>。</a:t>
            </a:r>
            <a:endParaRPr kumimoji="0" lang="en-US" altLang="zh-CN" sz="2200" b="1" i="0" u="none" strike="noStrike" kern="100" cap="none" spc="0" normalizeH="0" baseline="0" noProof="0" dirty="0">
              <a:ln>
                <a:noFill/>
              </a:ln>
              <a:solidFill>
                <a:schemeClr val="tx1"/>
              </a:solidFill>
              <a:effectLst/>
              <a:uLnTx/>
              <a:uFillTx/>
              <a:latin typeface="等线" panose="02010600030101010101" pitchFamily="2" charset="-122"/>
              <a:ea typeface="宋体" panose="02010600030101010101" pitchFamily="2" charset="-122"/>
              <a:cs typeface="Times New Roman" panose="02020603050405020304" pitchFamily="18" charset="0"/>
            </a:endParaRPr>
          </a:p>
          <a:p>
            <a:pPr marL="214630" marR="0" lvl="0" indent="-214630" algn="just" defTabSz="914400" rtl="0" eaLnBrk="1" fontAlgn="base" latinLnBrk="0" hangingPunct="1">
              <a:lnSpc>
                <a:spcPct val="120000"/>
              </a:lnSpc>
              <a:spcBef>
                <a:spcPts val="600"/>
              </a:spcBef>
              <a:spcAft>
                <a:spcPts val="600"/>
              </a:spcAft>
              <a:buClrTx/>
              <a:buSzTx/>
              <a:buFont typeface="Wingdings" panose="05000000000000000000" pitchFamily="2" charset="2"/>
              <a:buChar char="u"/>
              <a:defRPr/>
            </a:pPr>
            <a:r>
              <a:rPr kumimoji="0" lang="zh-CN" altLang="zh-CN" sz="2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只有在操作系统的支撑下，其他系统软件如各类编译系统、程序库和运行支持环境才得以取得运行条件。</a:t>
            </a:r>
            <a:endParaRPr kumimoji="0" lang="en-US" altLang="zh-CN" sz="2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214630" marR="0" lvl="0" indent="-214630" algn="just" defTabSz="914400" rtl="0" eaLnBrk="1" fontAlgn="base" latinLnBrk="0" hangingPunct="1">
              <a:lnSpc>
                <a:spcPct val="120000"/>
              </a:lnSpc>
              <a:spcBef>
                <a:spcPts val="600"/>
              </a:spcBef>
              <a:spcAft>
                <a:spcPts val="600"/>
              </a:spcAft>
              <a:buClrTx/>
              <a:buSzTx/>
              <a:buFont typeface="Wingdings" panose="05000000000000000000" pitchFamily="2" charset="2"/>
              <a:buChar char="u"/>
              <a:defRPr/>
            </a:pPr>
            <a:r>
              <a:rPr kumimoji="0" lang="zh-CN" altLang="zh-CN" sz="2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没有操作系统，任何应用软件都无法运行。</a:t>
            </a:r>
            <a:endParaRPr kumimoji="0" lang="zh-CN" altLang="en-US" sz="2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6198" name="矩形 5"/>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矩形 1"/>
          <p:cNvSpPr/>
          <p:nvPr/>
        </p:nvSpPr>
        <p:spPr>
          <a:xfrm>
            <a:off x="468313" y="1916113"/>
            <a:ext cx="8281987" cy="3160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ts val="600"/>
              </a:spcBef>
              <a:spcAft>
                <a:spcPts val="600"/>
              </a:spcAft>
              <a:buClr>
                <a:srgbClr val="C00000"/>
              </a:buClr>
              <a:buFont typeface="Wingdings" panose="05000000000000000000" pitchFamily="2" charset="2"/>
              <a:buChar char="n"/>
            </a:pPr>
            <a:r>
              <a:rPr lang="zh-CN" altLang="en-US" sz="2200" b="1" dirty="0">
                <a:latin typeface="Century Gothic" panose="020B0502020202020204" pitchFamily="34" charset="0"/>
              </a:rPr>
              <a:t>如果没有操作系统，用户直接使用计算机不仅要熟悉计算机硬件系统，还要了解各种外部设备的物理特性。</a:t>
            </a:r>
            <a:endParaRPr lang="en-US" altLang="zh-CN" sz="2200" b="1" dirty="0">
              <a:latin typeface="Century Gothic" panose="020B0502020202020204" pitchFamily="34" charset="0"/>
            </a:endParaRPr>
          </a:p>
          <a:p>
            <a:pPr marL="0" lvl="0" indent="0" algn="just">
              <a:lnSpc>
                <a:spcPct val="110000"/>
              </a:lnSpc>
              <a:spcBef>
                <a:spcPts val="600"/>
              </a:spcBef>
              <a:spcAft>
                <a:spcPts val="600"/>
              </a:spcAft>
              <a:buClr>
                <a:srgbClr val="C00000"/>
              </a:buClr>
              <a:buFont typeface="Wingdings" panose="05000000000000000000" pitchFamily="2" charset="2"/>
              <a:buChar char="n"/>
            </a:pPr>
            <a:r>
              <a:rPr lang="zh-CN" altLang="en-US" sz="2200" b="1" dirty="0">
                <a:latin typeface="Century Gothic" panose="020B0502020202020204" pitchFamily="34" charset="0"/>
              </a:rPr>
              <a:t>程序如何存储在外存？程序如何装载到内存？装载到哪里？ </a:t>
            </a:r>
            <a:endParaRPr lang="en-US" altLang="zh-CN" sz="2200" b="1" dirty="0">
              <a:solidFill>
                <a:srgbClr val="000000"/>
              </a:solidFill>
              <a:latin typeface="Century Gothic" panose="020B0502020202020204" pitchFamily="34" charset="0"/>
            </a:endParaRPr>
          </a:p>
          <a:p>
            <a:pPr marL="0" lvl="0" indent="0" algn="just">
              <a:lnSpc>
                <a:spcPct val="110000"/>
              </a:lnSpc>
              <a:spcBef>
                <a:spcPts val="600"/>
              </a:spcBef>
              <a:spcAft>
                <a:spcPts val="600"/>
              </a:spcAft>
              <a:buClr>
                <a:srgbClr val="C00000"/>
              </a:buClr>
              <a:buFont typeface="Wingdings" panose="05000000000000000000" pitchFamily="2" charset="2"/>
              <a:buChar char="n"/>
            </a:pPr>
            <a:r>
              <a:rPr lang="zh-CN" altLang="en-US" sz="2200" b="1" dirty="0">
                <a:solidFill>
                  <a:srgbClr val="000000"/>
                </a:solidFill>
                <a:latin typeface="Century Gothic" panose="020B0502020202020204" pitchFamily="34" charset="0"/>
              </a:rPr>
              <a:t>在多道多任务环境下，</a:t>
            </a:r>
            <a:r>
              <a:rPr lang="zh-CN" altLang="en-US" sz="2200" b="1" dirty="0">
                <a:solidFill>
                  <a:srgbClr val="FF0000"/>
                </a:solidFill>
                <a:latin typeface="Century Gothic" panose="020B0502020202020204" pitchFamily="34" charset="0"/>
              </a:rPr>
              <a:t>资源</a:t>
            </a:r>
            <a:r>
              <a:rPr lang="en-US" altLang="zh-CN" sz="2200" b="1" dirty="0">
                <a:solidFill>
                  <a:srgbClr val="FF0000"/>
                </a:solidFill>
                <a:latin typeface="Century Gothic" panose="020B0502020202020204" pitchFamily="34" charset="0"/>
              </a:rPr>
              <a:t>(</a:t>
            </a:r>
            <a:r>
              <a:rPr lang="zh-CN" altLang="en-US" sz="2200" b="1" dirty="0">
                <a:solidFill>
                  <a:srgbClr val="FF0000"/>
                </a:solidFill>
                <a:latin typeface="Century Gothic" panose="020B0502020202020204" pitchFamily="34" charset="0"/>
              </a:rPr>
              <a:t>软件、硬件</a:t>
            </a:r>
            <a:r>
              <a:rPr lang="en-US" altLang="zh-CN" sz="2200" b="1" dirty="0">
                <a:solidFill>
                  <a:srgbClr val="FF0000"/>
                </a:solidFill>
                <a:latin typeface="Century Gothic" panose="020B0502020202020204" pitchFamily="34" charset="0"/>
              </a:rPr>
              <a:t>)</a:t>
            </a:r>
            <a:r>
              <a:rPr lang="zh-CN" altLang="en-US" sz="2200" b="1" dirty="0">
                <a:solidFill>
                  <a:srgbClr val="FF0000"/>
                </a:solidFill>
                <a:latin typeface="Century Gothic" panose="020B0502020202020204" pitchFamily="34" charset="0"/>
              </a:rPr>
              <a:t>竞争不可避免！</a:t>
            </a:r>
            <a:r>
              <a:rPr lang="zh-CN" altLang="en-US" sz="2200" b="1" dirty="0">
                <a:latin typeface="Century Gothic" panose="020B0502020202020204" pitchFamily="34" charset="0"/>
              </a:rPr>
              <a:t>如何实现资源调度？</a:t>
            </a:r>
            <a:endParaRPr lang="en-US" altLang="zh-CN" sz="2200" b="1" dirty="0">
              <a:latin typeface="Century Gothic" panose="020B0502020202020204" pitchFamily="34" charset="0"/>
            </a:endParaRPr>
          </a:p>
          <a:p>
            <a:pPr marL="0" lvl="0" indent="0" algn="just">
              <a:lnSpc>
                <a:spcPct val="110000"/>
              </a:lnSpc>
              <a:spcBef>
                <a:spcPts val="600"/>
              </a:spcBef>
              <a:spcAft>
                <a:spcPts val="600"/>
              </a:spcAft>
              <a:buClr>
                <a:srgbClr val="C00000"/>
              </a:buClr>
              <a:buFont typeface="Wingdings" panose="05000000000000000000" pitchFamily="2" charset="2"/>
              <a:buChar char="n"/>
            </a:pPr>
            <a:r>
              <a:rPr lang="zh-CN" altLang="en-US" sz="2200" b="1" dirty="0">
                <a:solidFill>
                  <a:srgbClr val="000000"/>
                </a:solidFill>
                <a:latin typeface="Century Gothic" panose="020B0502020202020204" pitchFamily="34" charset="0"/>
              </a:rPr>
              <a:t>操作系统是计算机资源的管理者，按照一定的策略管理和调度计算机软硬件资源来满足用户对计算机的</a:t>
            </a:r>
            <a:r>
              <a:rPr lang="zh-CN" altLang="en-US" sz="2200" b="1" dirty="0">
                <a:solidFill>
                  <a:srgbClr val="2901D5"/>
                </a:solidFill>
                <a:latin typeface="Century Gothic" panose="020B0502020202020204" pitchFamily="34" charset="0"/>
              </a:rPr>
              <a:t>基本操作需求</a:t>
            </a:r>
            <a:r>
              <a:rPr lang="zh-CN" altLang="en-US" sz="2200" b="1" dirty="0">
                <a:solidFill>
                  <a:srgbClr val="000000"/>
                </a:solidFill>
                <a:latin typeface="Century Gothic" panose="020B0502020202020204" pitchFamily="34" charset="0"/>
              </a:rPr>
              <a:t>。</a:t>
            </a:r>
            <a:endParaRPr lang="en-US" altLang="zh-CN" sz="2200" b="1" dirty="0">
              <a:solidFill>
                <a:srgbClr val="000000"/>
              </a:solidFill>
              <a:latin typeface="Century Gothic" panose="020B0502020202020204" pitchFamily="34" charset="0"/>
            </a:endParaRPr>
          </a:p>
        </p:txBody>
      </p:sp>
      <p:sp>
        <p:nvSpPr>
          <p:cNvPr id="137219" name="矩形 1"/>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矩形 4"/>
          <p:cNvSpPr>
            <a:spLocks noChangeArrowheads="1"/>
          </p:cNvSpPr>
          <p:nvPr/>
        </p:nvSpPr>
        <p:spPr bwMode="auto">
          <a:xfrm>
            <a:off x="463550" y="1508125"/>
            <a:ext cx="8150225" cy="1938338"/>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操作系统简称</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OS</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是</a:t>
            </a:r>
            <a:r>
              <a:rPr kumimoji="0" lang="zh-CN" altLang="zh-CN" sz="20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控制和管理整个计算机系统的软件和硬件资源</a:t>
            </a:r>
            <a:r>
              <a:rPr kumimoji="0" lang="zh-CN" altLang="en-US" sz="20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a:t>
            </a:r>
            <a:r>
              <a:rPr kumimoji="0" lang="zh-CN" altLang="zh-CN" sz="20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并合理地组织调度计算机工作和资源分配</a:t>
            </a:r>
            <a:r>
              <a:rPr kumimoji="0" lang="zh-CN" altLang="en-US" sz="20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a:t>
            </a:r>
            <a:r>
              <a:rPr kumimoji="0" lang="zh-CN" altLang="zh-CN" sz="20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以提供给用户和其他软件方便的接口和环境的</a:t>
            </a:r>
            <a:r>
              <a:rPr kumimoji="0" lang="zh-CN" altLang="zh-CN" sz="2000" b="1"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rPr>
              <a:t>程序集合</a:t>
            </a:r>
            <a:r>
              <a:rPr kumimoji="0" lang="zh-CN" altLang="en-US" sz="20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a:t>
            </a:r>
            <a:r>
              <a:rPr kumimoji="0" lang="zh-CN" altLang="zh-CN" sz="20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是计算机中最基本也是最为重要的基础性</a:t>
            </a:r>
            <a:r>
              <a:rPr kumimoji="0" lang="en-US" altLang="zh-CN" sz="2000" b="1" i="0" u="none" strike="noStrike" kern="1200" cap="none" spc="0" normalizeH="0" baseline="0" noProof="0" dirty="0" err="1">
                <a:ln>
                  <a:noFill/>
                </a:ln>
                <a:solidFill>
                  <a:schemeClr val="tx1"/>
                </a:solidFill>
                <a:effectLst/>
                <a:uLnTx/>
                <a:uFillTx/>
                <a:latin typeface="+mn-ea"/>
                <a:ea typeface="+mn-ea"/>
                <a:cs typeface="Times New Roman" panose="02020603050405020304" pitchFamily="18" charset="0"/>
              </a:rPr>
              <a:t>系统</a:t>
            </a:r>
            <a:r>
              <a:rPr kumimoji="0" lang="zh-CN" altLang="en-US" sz="2000" b="1" i="0" u="none" strike="noStrike" kern="1200" cap="none" spc="0" normalizeH="0" baseline="0" noProof="0" dirty="0">
                <a:ln>
                  <a:noFill/>
                </a:ln>
                <a:solidFill>
                  <a:schemeClr val="tx1"/>
                </a:solidFill>
                <a:effectLst/>
                <a:uLnTx/>
                <a:uFillTx/>
                <a:latin typeface="+mn-ea"/>
                <a:ea typeface="+mn-ea"/>
                <a:cs typeface="Times New Roman" panose="02020603050405020304" pitchFamily="18" charset="0"/>
              </a:rPr>
              <a:t>软件，实现了对计算机资源的抽象。</a:t>
            </a:r>
            <a:endParaRPr kumimoji="0" lang="zh-CN" altLang="en-US" sz="2000" b="1" i="0" u="none" strike="noStrike" kern="1200" cap="none" spc="0" normalizeH="0" baseline="0" noProof="0" dirty="0">
              <a:ln>
                <a:noFill/>
              </a:ln>
              <a:solidFill>
                <a:schemeClr val="tx1"/>
              </a:solidFill>
              <a:effectLst/>
              <a:uLnTx/>
              <a:uFillTx/>
              <a:latin typeface="+mn-ea"/>
              <a:ea typeface="+mn-ea"/>
              <a:cs typeface="+mn-cs"/>
            </a:endParaRPr>
          </a:p>
        </p:txBody>
      </p:sp>
      <p:grpSp>
        <p:nvGrpSpPr>
          <p:cNvPr id="139267" name="组合 21"/>
          <p:cNvGrpSpPr/>
          <p:nvPr/>
        </p:nvGrpSpPr>
        <p:grpSpPr>
          <a:xfrm>
            <a:off x="2051050" y="3775075"/>
            <a:ext cx="4144963" cy="2408238"/>
            <a:chOff x="2482315" y="3646967"/>
            <a:chExt cx="6575858" cy="3211033"/>
          </a:xfrm>
        </p:grpSpPr>
        <p:sp>
          <p:nvSpPr>
            <p:cNvPr id="6" name="立方体 5"/>
            <p:cNvSpPr/>
            <p:nvPr/>
          </p:nvSpPr>
          <p:spPr>
            <a:xfrm>
              <a:off x="4210020" y="6108689"/>
              <a:ext cx="2636892" cy="7493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lt1"/>
                  </a:solidFill>
                  <a:effectLst/>
                  <a:uLnTx/>
                  <a:uFillTx/>
                  <a:latin typeface="+mn-lt"/>
                  <a:ea typeface="+mn-ea"/>
                  <a:cs typeface="+mn-cs"/>
                </a:rPr>
                <a:t>计算机硬件</a:t>
              </a:r>
            </a:p>
          </p:txBody>
        </p:sp>
        <p:sp>
          <p:nvSpPr>
            <p:cNvPr id="7" name="矩形: 圆角 6"/>
            <p:cNvSpPr/>
            <p:nvPr/>
          </p:nvSpPr>
          <p:spPr>
            <a:xfrm>
              <a:off x="3353509" y="5278353"/>
              <a:ext cx="4674072" cy="830997"/>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914400" rtl="0" eaLnBrk="0" fontAlgn="ctr" latinLnBrk="0" hangingPunct="0">
                <a:lnSpc>
                  <a:spcPct val="100000"/>
                </a:lnSpc>
                <a:spcBef>
                  <a:spcPct val="0"/>
                </a:spcBef>
                <a:spcAft>
                  <a:spcPct val="0"/>
                </a:spcAft>
                <a:buClr>
                  <a:srgbClr val="FF0000"/>
                </a:buClr>
                <a:buSzPct val="70000"/>
                <a:buFont typeface="Arial" panose="020B0604020202020204" pitchFamily="34" charset="0"/>
                <a:buNone/>
                <a:defRPr/>
              </a:pPr>
              <a:r>
                <a:rPr kumimoji="0" lang="zh-CN" altLang="en-US" sz="1800" b="0" i="0" u="none" strike="noStrike" kern="1200" cap="none" spc="0" normalizeH="0" baseline="0" noProof="0" dirty="0">
                  <a:ln>
                    <a:noFill/>
                  </a:ln>
                  <a:solidFill>
                    <a:schemeClr val="bg1"/>
                  </a:solidFill>
                  <a:effectLst>
                    <a:reflection blurRad="6350" stA="50000" endA="300" endPos="50000" dist="29997" dir="5400000" sy="-100000" algn="bl" rotWithShape="0"/>
                  </a:effectLst>
                  <a:uLnTx/>
                  <a:uFillTx/>
                  <a:latin typeface="微软雅黑" panose="020B0503020204020204" pitchFamily="34" charset="-122"/>
                  <a:ea typeface="微软雅黑" panose="020B0503020204020204" pitchFamily="34" charset="-122"/>
                  <a:cs typeface="+mn-cs"/>
                </a:rPr>
                <a:t>操作系统</a:t>
              </a:r>
            </a:p>
          </p:txBody>
        </p:sp>
        <p:sp>
          <p:nvSpPr>
            <p:cNvPr id="8" name="矩形: 折角 7"/>
            <p:cNvSpPr/>
            <p:nvPr/>
          </p:nvSpPr>
          <p:spPr>
            <a:xfrm>
              <a:off x="6326372" y="3646967"/>
              <a:ext cx="1817913" cy="830997"/>
            </a:xfrm>
            <a:prstGeom prst="foldedCorner">
              <a:avLst/>
            </a:prstGeom>
            <a:gradFill flip="none" rotWithShape="1">
              <a:gsLst>
                <a:gs pos="0">
                  <a:srgbClr val="6EFF01"/>
                </a:gs>
                <a:gs pos="90000">
                  <a:srgbClr val="0F5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914400" rtl="0" eaLnBrk="0" fontAlgn="ctr" latinLnBrk="0" hangingPunct="0">
                <a:lnSpc>
                  <a:spcPct val="100000"/>
                </a:lnSpc>
                <a:spcBef>
                  <a:spcPct val="0"/>
                </a:spcBef>
                <a:spcAft>
                  <a:spcPct val="0"/>
                </a:spcAft>
                <a:buClr>
                  <a:srgbClr val="FF0000"/>
                </a:buClr>
                <a:buSzPct val="70000"/>
                <a:buFont typeface="Arial" panose="020B0604020202020204" pitchFamily="34" charset="0"/>
                <a:buNone/>
                <a:defRPr/>
              </a:pPr>
              <a:r>
                <a:rPr kumimoji="0" lang="zh-CN" altLang="en-US" sz="1800" b="0" i="0" u="none" strike="noStrike" kern="1200" cap="none" spc="0" normalizeH="0" baseline="0" noProof="0" dirty="0">
                  <a:ln>
                    <a:noFill/>
                  </a:ln>
                  <a:solidFill>
                    <a:schemeClr val="bg1"/>
                  </a:solidFill>
                  <a:effectLst>
                    <a:reflection blurRad="6350" stA="50000" endA="300" endPos="50000" dist="29997" dir="5400000" sy="-100000" algn="bl" rotWithShape="0"/>
                  </a:effectLst>
                  <a:uLnTx/>
                  <a:uFillTx/>
                  <a:latin typeface="微软雅黑" panose="020B0503020204020204" pitchFamily="34" charset="-122"/>
                  <a:ea typeface="微软雅黑" panose="020B0503020204020204" pitchFamily="34" charset="-122"/>
                  <a:cs typeface="+mn-cs"/>
                </a:rPr>
                <a:t>应用软件</a:t>
              </a:r>
            </a:p>
          </p:txBody>
        </p:sp>
        <p:pic>
          <p:nvPicPr>
            <p:cNvPr id="139272" name="图片 8"/>
            <p:cNvPicPr>
              <a:picLocks noChangeAspect="1"/>
            </p:cNvPicPr>
            <p:nvPr/>
          </p:nvPicPr>
          <p:blipFill>
            <a:blip r:embed="rId3"/>
            <a:srcRect l="18166" t="14021" r="11601" b="5949"/>
            <a:stretch>
              <a:fillRect/>
            </a:stretch>
          </p:blipFill>
          <p:spPr>
            <a:xfrm>
              <a:off x="3729231" y="3646967"/>
              <a:ext cx="1330685" cy="856573"/>
            </a:xfrm>
            <a:prstGeom prst="rect">
              <a:avLst/>
            </a:prstGeom>
            <a:noFill/>
            <a:ln w="9525">
              <a:noFill/>
            </a:ln>
          </p:spPr>
        </p:pic>
        <p:cxnSp>
          <p:nvCxnSpPr>
            <p:cNvPr id="11" name="直接箭头连接符 10"/>
            <p:cNvCxnSpPr>
              <a:stCxn id="139272" idx="2"/>
            </p:cNvCxnSpPr>
            <p:nvPr/>
          </p:nvCxnSpPr>
          <p:spPr>
            <a:xfrm>
              <a:off x="4393873" y="4504231"/>
              <a:ext cx="67999" cy="774712"/>
            </a:xfrm>
            <a:prstGeom prst="straightConnector1">
              <a:avLst/>
            </a:prstGeom>
            <a:ln w="76200" cmpd="tri">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274" name="矩形 11"/>
            <p:cNvSpPr/>
            <p:nvPr/>
          </p:nvSpPr>
          <p:spPr>
            <a:xfrm>
              <a:off x="2482317" y="4598604"/>
              <a:ext cx="1861226" cy="4924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rgbClr val="000000"/>
                  </a:solidFill>
                </a:rPr>
                <a:t>人机接口</a:t>
              </a:r>
              <a:endParaRPr lang="zh-CN" altLang="en-US" sz="1800" b="1" dirty="0"/>
            </a:p>
          </p:txBody>
        </p:sp>
        <p:cxnSp>
          <p:nvCxnSpPr>
            <p:cNvPr id="13" name="直接箭头连接符 12"/>
            <p:cNvCxnSpPr/>
            <p:nvPr/>
          </p:nvCxnSpPr>
          <p:spPr>
            <a:xfrm flipH="1">
              <a:off x="7091208" y="4504231"/>
              <a:ext cx="0" cy="774712"/>
            </a:xfrm>
            <a:prstGeom prst="straightConnector1">
              <a:avLst/>
            </a:prstGeom>
            <a:ln w="76200" cmpd="tri">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276" name="矩形 13"/>
            <p:cNvSpPr/>
            <p:nvPr/>
          </p:nvSpPr>
          <p:spPr>
            <a:xfrm>
              <a:off x="7209644" y="4621456"/>
              <a:ext cx="1030591" cy="4924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t>支持</a:t>
              </a:r>
            </a:p>
          </p:txBody>
        </p:sp>
        <p:cxnSp>
          <p:nvCxnSpPr>
            <p:cNvPr id="16" name="连接符: 曲线 15"/>
            <p:cNvCxnSpPr>
              <a:stCxn id="7" idx="1"/>
              <a:endCxn id="6" idx="2"/>
            </p:cNvCxnSpPr>
            <p:nvPr/>
          </p:nvCxnSpPr>
          <p:spPr>
            <a:xfrm rot="10800000" flipH="1" flipV="1">
              <a:off x="3351205" y="5693816"/>
              <a:ext cx="858815" cy="882663"/>
            </a:xfrm>
            <a:prstGeom prst="curvedConnector3">
              <a:avLst>
                <a:gd name="adj1" fmla="val -26675"/>
              </a:avLst>
            </a:prstGeom>
            <a:ln w="76200" cmpd="tri">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p:cNvCxnSpPr>
              <a:stCxn id="7" idx="3"/>
            </p:cNvCxnSpPr>
            <p:nvPr/>
          </p:nvCxnSpPr>
          <p:spPr>
            <a:xfrm flipH="1">
              <a:off x="6846912" y="5693816"/>
              <a:ext cx="1181185" cy="831862"/>
            </a:xfrm>
            <a:prstGeom prst="curvedConnector3">
              <a:avLst>
                <a:gd name="adj1" fmla="val -19369"/>
              </a:avLst>
            </a:prstGeom>
            <a:ln w="76200" cmpd="tri">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279" name="矩形 19"/>
            <p:cNvSpPr/>
            <p:nvPr/>
          </p:nvSpPr>
          <p:spPr>
            <a:xfrm>
              <a:off x="8027582" y="6229759"/>
              <a:ext cx="1030591" cy="4924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t>管理</a:t>
              </a:r>
            </a:p>
          </p:txBody>
        </p:sp>
        <p:sp>
          <p:nvSpPr>
            <p:cNvPr id="139280" name="矩形 20"/>
            <p:cNvSpPr/>
            <p:nvPr/>
          </p:nvSpPr>
          <p:spPr>
            <a:xfrm>
              <a:off x="2482315" y="6135555"/>
              <a:ext cx="1030591" cy="4924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t>管理</a:t>
              </a:r>
            </a:p>
          </p:txBody>
        </p:sp>
        <p:cxnSp>
          <p:nvCxnSpPr>
            <p:cNvPr id="23" name="直接箭头连接符 22"/>
            <p:cNvCxnSpPr>
              <a:stCxn id="139272" idx="3"/>
              <a:endCxn id="8" idx="1"/>
            </p:cNvCxnSpPr>
            <p:nvPr/>
          </p:nvCxnSpPr>
          <p:spPr>
            <a:xfrm flipV="1">
              <a:off x="5058762" y="4061840"/>
              <a:ext cx="1266815" cy="12700"/>
            </a:xfrm>
            <a:prstGeom prst="straightConnector1">
              <a:avLst/>
            </a:prstGeom>
            <a:ln w="76200" cmpd="tri">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9268" name="矩形 1"/>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13"/>
          <p:cNvSpPr txBox="1"/>
          <p:nvPr/>
        </p:nvSpPr>
        <p:spPr>
          <a:xfrm>
            <a:off x="577850" y="1238250"/>
            <a:ext cx="6611938" cy="492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600" b="1" dirty="0">
                <a:solidFill>
                  <a:srgbClr val="2901D5"/>
                </a:solidFill>
                <a:latin typeface="Century Gothic" panose="020B0502020202020204" pitchFamily="34" charset="0"/>
              </a:rPr>
              <a:t>操作系统的用户界面</a:t>
            </a:r>
            <a:r>
              <a:rPr lang="en-US" altLang="zh-CN" sz="2600" b="1" dirty="0">
                <a:solidFill>
                  <a:srgbClr val="2901D5"/>
                </a:solidFill>
              </a:rPr>
              <a:t>——</a:t>
            </a:r>
            <a:r>
              <a:rPr lang="zh-CN" altLang="en-US" sz="2600" b="1" dirty="0">
                <a:solidFill>
                  <a:srgbClr val="2901D5"/>
                </a:solidFill>
                <a:latin typeface="Century Gothic" panose="020B0502020202020204" pitchFamily="34" charset="0"/>
              </a:rPr>
              <a:t>命令行界面</a:t>
            </a:r>
          </a:p>
        </p:txBody>
      </p:sp>
      <p:pic>
        <p:nvPicPr>
          <p:cNvPr id="143363" name="Picture 14"/>
          <p:cNvPicPr>
            <a:picLocks noChangeAspect="1"/>
          </p:cNvPicPr>
          <p:nvPr/>
        </p:nvPicPr>
        <p:blipFill>
          <a:blip r:embed="rId3"/>
          <a:stretch>
            <a:fillRect/>
          </a:stretch>
        </p:blipFill>
        <p:spPr>
          <a:xfrm>
            <a:off x="2659063" y="3289300"/>
            <a:ext cx="5970587" cy="3321050"/>
          </a:xfrm>
          <a:prstGeom prst="rect">
            <a:avLst/>
          </a:prstGeom>
          <a:noFill/>
          <a:ln w="9525">
            <a:noFill/>
          </a:ln>
        </p:spPr>
      </p:pic>
      <p:grpSp>
        <p:nvGrpSpPr>
          <p:cNvPr id="143364" name="Group 20"/>
          <p:cNvGrpSpPr/>
          <p:nvPr/>
        </p:nvGrpSpPr>
        <p:grpSpPr>
          <a:xfrm>
            <a:off x="747713" y="3844925"/>
            <a:ext cx="1911350" cy="2387600"/>
            <a:chOff x="87" y="1797"/>
            <a:chExt cx="1204" cy="1453"/>
          </a:xfrm>
        </p:grpSpPr>
        <p:sp>
          <p:nvSpPr>
            <p:cNvPr id="143367" name="Line 15"/>
            <p:cNvSpPr/>
            <p:nvPr/>
          </p:nvSpPr>
          <p:spPr>
            <a:xfrm>
              <a:off x="1120" y="1892"/>
              <a:ext cx="163" cy="0"/>
            </a:xfrm>
            <a:prstGeom prst="line">
              <a:avLst/>
            </a:prstGeom>
            <a:ln w="28575" cap="flat" cmpd="sng">
              <a:solidFill>
                <a:schemeClr val="folHlink"/>
              </a:solidFill>
              <a:prstDash val="solid"/>
              <a:headEnd type="none" w="med" len="med"/>
              <a:tailEnd type="none" w="med" len="med"/>
            </a:ln>
          </p:spPr>
          <p:txBody>
            <a:bodyPr/>
            <a:lstStyle/>
            <a:p>
              <a:endParaRPr lang="zh-CN" altLang="en-US"/>
            </a:p>
          </p:txBody>
        </p:sp>
        <p:sp>
          <p:nvSpPr>
            <p:cNvPr id="143368" name="Text Box 16"/>
            <p:cNvSpPr txBox="1"/>
            <p:nvPr/>
          </p:nvSpPr>
          <p:spPr>
            <a:xfrm>
              <a:off x="87" y="1797"/>
              <a:ext cx="1049" cy="256"/>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zh-CN" altLang="en-US" sz="2000" b="1" dirty="0">
                  <a:latin typeface="Times New Roman" panose="02020603050405020304" pitchFamily="18" charset="0"/>
                </a:rPr>
                <a:t>用户键入命令</a:t>
              </a:r>
              <a:endParaRPr lang="zh-CN" altLang="en-US" sz="2000" b="1" dirty="0">
                <a:latin typeface="Century Gothic" panose="020B0502020202020204" pitchFamily="34" charset="0"/>
              </a:endParaRPr>
            </a:p>
          </p:txBody>
        </p:sp>
        <p:sp>
          <p:nvSpPr>
            <p:cNvPr id="143369" name="AutoShape 17"/>
            <p:cNvSpPr/>
            <p:nvPr/>
          </p:nvSpPr>
          <p:spPr>
            <a:xfrm>
              <a:off x="1136" y="1981"/>
              <a:ext cx="155" cy="1269"/>
            </a:xfrm>
            <a:prstGeom prst="leftBrace">
              <a:avLst>
                <a:gd name="adj1" fmla="val 97373"/>
                <a:gd name="adj2" fmla="val 50000"/>
              </a:avLst>
            </a:prstGeom>
            <a:noFill/>
            <a:ln w="28575" cap="flat" cmpd="sng">
              <a:solidFill>
                <a:schemeClr val="folHlink"/>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Century Gothic" panose="020B0502020202020204" pitchFamily="34" charset="0"/>
              </a:endParaRPr>
            </a:p>
          </p:txBody>
        </p:sp>
        <p:sp>
          <p:nvSpPr>
            <p:cNvPr id="143370" name="Text Box 18"/>
            <p:cNvSpPr txBox="1"/>
            <p:nvPr/>
          </p:nvSpPr>
          <p:spPr>
            <a:xfrm>
              <a:off x="87" y="2402"/>
              <a:ext cx="1033" cy="492"/>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96000"/>
                </a:lnSpc>
                <a:spcBef>
                  <a:spcPct val="0"/>
                </a:spcBef>
                <a:buNone/>
              </a:pPr>
              <a:r>
                <a:rPr lang="zh-CN" altLang="en-US" sz="2000" b="1" dirty="0">
                  <a:latin typeface="Times New Roman" panose="02020603050405020304" pitchFamily="18" charset="0"/>
                </a:rPr>
                <a:t>操作系统执行命令的结果</a:t>
              </a:r>
              <a:endParaRPr lang="zh-CN" altLang="en-US" sz="2000" b="1" dirty="0">
                <a:latin typeface="Century Gothic" panose="020B0502020202020204" pitchFamily="34" charset="0"/>
              </a:endParaRPr>
            </a:p>
          </p:txBody>
        </p:sp>
      </p:grpSp>
      <p:sp>
        <p:nvSpPr>
          <p:cNvPr id="27654" name="文本框 1"/>
          <p:cNvSpPr txBox="1">
            <a:spLocks noChangeArrowheads="1"/>
          </p:cNvSpPr>
          <p:nvPr/>
        </p:nvSpPr>
        <p:spPr bwMode="auto">
          <a:xfrm>
            <a:off x="577850" y="1768475"/>
            <a:ext cx="8399463"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marL="342900" marR="0" lvl="0" indent="-342900" algn="just" defTabSz="914400" rtl="0" eaLnBrk="0" fontAlgn="base" latinLnBrk="0" hangingPunct="0">
              <a:lnSpc>
                <a:spcPct val="110000"/>
              </a:lnSpc>
              <a:spcBef>
                <a:spcPts val="600"/>
              </a:spcBef>
              <a:spcAft>
                <a:spcPct val="0"/>
              </a:spcAft>
              <a:buClr>
                <a:srgbClr val="C00000"/>
              </a:buClr>
              <a:buSzTx/>
              <a:buFont typeface="Wingdings" panose="05000000000000000000" pitchFamily="2" charset="2"/>
              <a:buChar char="n"/>
              <a:defRPr/>
            </a:pPr>
            <a:r>
              <a:rPr kumimoji="0" lang="zh-CN" altLang="en-US" sz="24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用户通过键盘在终端上键入命令和操作系统交互，操作系统执行命令的结果以字符界面的形式提供给用户。</a:t>
            </a:r>
            <a:endParaRPr kumimoji="0" lang="en-US" altLang="zh-CN" sz="24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just" defTabSz="914400" rtl="0" eaLnBrk="0" fontAlgn="base" latinLnBrk="0" hangingPunct="0">
              <a:lnSpc>
                <a:spcPct val="110000"/>
              </a:lnSpc>
              <a:spcBef>
                <a:spcPts val="600"/>
              </a:spcBef>
              <a:spcAft>
                <a:spcPct val="0"/>
              </a:spcAft>
              <a:buClr>
                <a:srgbClr val="C00000"/>
              </a:buClr>
              <a:buSzTx/>
              <a:buFont typeface="Wingdings" panose="05000000000000000000" pitchFamily="2" charset="2"/>
              <a:buChar char="n"/>
              <a:defRPr/>
            </a:pPr>
            <a:r>
              <a:rPr kumimoji="0" lang="en-US" altLang="zh-CN" sz="24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Dos</a:t>
            </a:r>
            <a:r>
              <a:rPr kumimoji="0" lang="zh-CN" altLang="en-US" sz="24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和</a:t>
            </a:r>
            <a:r>
              <a:rPr kumimoji="0" lang="en-US" altLang="zh-CN" sz="24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UNIX</a:t>
            </a:r>
            <a:r>
              <a:rPr kumimoji="0" lang="zh-CN" altLang="en-US" sz="24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都属于命令行界面。</a:t>
            </a:r>
          </a:p>
        </p:txBody>
      </p:sp>
      <p:sp>
        <p:nvSpPr>
          <p:cNvPr id="143366" name="矩形 5"/>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3"/>
          <p:cNvSpPr txBox="1"/>
          <p:nvPr/>
        </p:nvSpPr>
        <p:spPr>
          <a:xfrm>
            <a:off x="703263" y="1308100"/>
            <a:ext cx="8224837" cy="1981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600" b="1" dirty="0">
                <a:solidFill>
                  <a:srgbClr val="2901D5"/>
                </a:solidFill>
                <a:latin typeface="Century Gothic" panose="020B0502020202020204" pitchFamily="34" charset="0"/>
              </a:rPr>
              <a:t>操作系统的用户界面</a:t>
            </a:r>
            <a:r>
              <a:rPr lang="en-US" altLang="zh-CN" sz="2600" b="1" dirty="0">
                <a:solidFill>
                  <a:srgbClr val="2901D5"/>
                </a:solidFill>
              </a:rPr>
              <a:t>——</a:t>
            </a:r>
            <a:r>
              <a:rPr lang="zh-CN" altLang="en-US" sz="2600" b="1" dirty="0">
                <a:solidFill>
                  <a:srgbClr val="2901D5"/>
                </a:solidFill>
                <a:latin typeface="Century Gothic" panose="020B0502020202020204" pitchFamily="34" charset="0"/>
              </a:rPr>
              <a:t>图形用户界面</a:t>
            </a:r>
            <a:endParaRPr lang="en-US" altLang="zh-CN" sz="2600" b="1" dirty="0">
              <a:solidFill>
                <a:srgbClr val="2901D5"/>
              </a:solidFill>
              <a:latin typeface="Century Gothic" panose="020B0502020202020204" pitchFamily="34" charset="0"/>
            </a:endParaRPr>
          </a:p>
          <a:p>
            <a:pPr marL="0" lvl="0" indent="0" algn="just">
              <a:lnSpc>
                <a:spcPct val="110000"/>
              </a:lnSpc>
              <a:spcBef>
                <a:spcPts val="600"/>
              </a:spcBef>
              <a:buClr>
                <a:srgbClr val="C00000"/>
              </a:buClr>
              <a:buFont typeface="Wingdings" panose="05000000000000000000" pitchFamily="2" charset="2"/>
              <a:buChar char="n"/>
            </a:pPr>
            <a:r>
              <a:rPr lang="en-US" altLang="zh-CN" sz="2400" b="1" dirty="0">
                <a:solidFill>
                  <a:srgbClr val="000000"/>
                </a:solidFill>
                <a:latin typeface="Times New Roman" panose="02020603050405020304" pitchFamily="18" charset="0"/>
              </a:rPr>
              <a:t> Windows</a:t>
            </a:r>
            <a:r>
              <a:rPr lang="zh-CN" altLang="en-US" sz="2400" b="1" dirty="0">
                <a:solidFill>
                  <a:srgbClr val="000000"/>
                </a:solidFill>
                <a:latin typeface="Times New Roman" panose="02020603050405020304" pitchFamily="18" charset="0"/>
              </a:rPr>
              <a:t>属于图形用户界面，</a:t>
            </a:r>
            <a:r>
              <a:rPr lang="en-US" altLang="zh-CN" sz="2400" b="1" dirty="0">
                <a:solidFill>
                  <a:srgbClr val="000000"/>
                </a:solidFill>
                <a:latin typeface="Times New Roman" panose="02020603050405020304" pitchFamily="18" charset="0"/>
              </a:rPr>
              <a:t>UNIX</a:t>
            </a:r>
            <a:r>
              <a:rPr lang="zh-CN" altLang="en-US" sz="2400" b="1" dirty="0">
                <a:solidFill>
                  <a:srgbClr val="000000"/>
                </a:solidFill>
                <a:latin typeface="Times New Roman" panose="02020603050405020304" pitchFamily="18" charset="0"/>
              </a:rPr>
              <a:t>和</a:t>
            </a:r>
            <a:r>
              <a:rPr lang="en-US" altLang="zh-CN" sz="2400" b="1" dirty="0">
                <a:solidFill>
                  <a:srgbClr val="000000"/>
                </a:solidFill>
                <a:latin typeface="Times New Roman" panose="02020603050405020304" pitchFamily="18" charset="0"/>
              </a:rPr>
              <a:t>Linux</a:t>
            </a:r>
            <a:r>
              <a:rPr lang="zh-CN" altLang="en-US" sz="2400" b="1" dirty="0">
                <a:solidFill>
                  <a:srgbClr val="000000"/>
                </a:solidFill>
                <a:latin typeface="Times New Roman" panose="02020603050405020304" pitchFamily="18" charset="0"/>
              </a:rPr>
              <a:t>也提供了图形界面方式。</a:t>
            </a:r>
          </a:p>
          <a:p>
            <a:pPr marL="0" lvl="0" indent="0">
              <a:spcBef>
                <a:spcPct val="50000"/>
              </a:spcBef>
              <a:buNone/>
            </a:pPr>
            <a:endParaRPr lang="zh-CN" altLang="en-US" sz="2600" b="1" dirty="0">
              <a:solidFill>
                <a:srgbClr val="2901D5"/>
              </a:solidFill>
              <a:latin typeface="Century Gothic" panose="020B0502020202020204" pitchFamily="34" charset="0"/>
            </a:endParaRPr>
          </a:p>
        </p:txBody>
      </p:sp>
      <p:grpSp>
        <p:nvGrpSpPr>
          <p:cNvPr id="145411" name="Group 23"/>
          <p:cNvGrpSpPr/>
          <p:nvPr/>
        </p:nvGrpSpPr>
        <p:grpSpPr>
          <a:xfrm>
            <a:off x="2030413" y="2455863"/>
            <a:ext cx="7029450" cy="3197225"/>
            <a:chOff x="363" y="1398"/>
            <a:chExt cx="5166" cy="2314"/>
          </a:xfrm>
        </p:grpSpPr>
        <p:pic>
          <p:nvPicPr>
            <p:cNvPr id="145415" name="Picture 14"/>
            <p:cNvPicPr>
              <a:picLocks noChangeAspect="1"/>
            </p:cNvPicPr>
            <p:nvPr/>
          </p:nvPicPr>
          <p:blipFill>
            <a:blip r:embed="rId2"/>
            <a:stretch>
              <a:fillRect/>
            </a:stretch>
          </p:blipFill>
          <p:spPr>
            <a:xfrm>
              <a:off x="1111" y="1398"/>
              <a:ext cx="3806" cy="2314"/>
            </a:xfrm>
            <a:prstGeom prst="rect">
              <a:avLst/>
            </a:prstGeom>
            <a:noFill/>
            <a:ln w="9525">
              <a:noFill/>
            </a:ln>
          </p:spPr>
        </p:pic>
        <p:sp>
          <p:nvSpPr>
            <p:cNvPr id="145416" name="Oval 15"/>
            <p:cNvSpPr/>
            <p:nvPr/>
          </p:nvSpPr>
          <p:spPr>
            <a:xfrm>
              <a:off x="1125" y="2215"/>
              <a:ext cx="354" cy="346"/>
            </a:xfrm>
            <a:prstGeom prst="ellipse">
              <a:avLst/>
            </a:prstGeom>
            <a:solidFill>
              <a:schemeClr val="accent1">
                <a:alpha val="0"/>
              </a:schemeClr>
            </a:solidFill>
            <a:ln w="28575" cap="flat" cmpd="sng">
              <a:solidFill>
                <a:schemeClr val="folHlink"/>
              </a:solidFill>
              <a:prstDash val="dash"/>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Century Gothic" panose="020B0502020202020204" pitchFamily="34" charset="0"/>
              </a:endParaRPr>
            </a:p>
          </p:txBody>
        </p:sp>
        <p:sp>
          <p:nvSpPr>
            <p:cNvPr id="145417" name="Line 16"/>
            <p:cNvSpPr/>
            <p:nvPr/>
          </p:nvSpPr>
          <p:spPr>
            <a:xfrm flipH="1">
              <a:off x="780" y="2393"/>
              <a:ext cx="337" cy="0"/>
            </a:xfrm>
            <a:prstGeom prst="line">
              <a:avLst/>
            </a:prstGeom>
            <a:ln w="28575" cap="flat" cmpd="sng">
              <a:solidFill>
                <a:schemeClr val="folHlink"/>
              </a:solidFill>
              <a:prstDash val="solid"/>
              <a:headEnd type="none" w="med" len="med"/>
              <a:tailEnd type="none" w="med" len="med"/>
            </a:ln>
          </p:spPr>
          <p:txBody>
            <a:bodyPr/>
            <a:lstStyle/>
            <a:p>
              <a:endParaRPr lang="zh-CN" altLang="en-US"/>
            </a:p>
          </p:txBody>
        </p:sp>
        <p:sp>
          <p:nvSpPr>
            <p:cNvPr id="145418" name="Text Box 17"/>
            <p:cNvSpPr txBox="1"/>
            <p:nvPr/>
          </p:nvSpPr>
          <p:spPr>
            <a:xfrm>
              <a:off x="363" y="2251"/>
              <a:ext cx="479"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000" b="1" dirty="0">
                  <a:latin typeface="Century Gothic" panose="020B0502020202020204" pitchFamily="34" charset="0"/>
                </a:rPr>
                <a:t>图标</a:t>
              </a:r>
            </a:p>
          </p:txBody>
        </p:sp>
        <p:sp>
          <p:nvSpPr>
            <p:cNvPr id="145419" name="Line 18"/>
            <p:cNvSpPr/>
            <p:nvPr/>
          </p:nvSpPr>
          <p:spPr>
            <a:xfrm flipH="1">
              <a:off x="4742" y="2419"/>
              <a:ext cx="337" cy="0"/>
            </a:xfrm>
            <a:prstGeom prst="line">
              <a:avLst/>
            </a:prstGeom>
            <a:ln w="28575" cap="flat" cmpd="sng">
              <a:solidFill>
                <a:schemeClr val="folHlink"/>
              </a:solidFill>
              <a:prstDash val="solid"/>
              <a:headEnd type="none" w="med" len="med"/>
              <a:tailEnd type="none" w="med" len="med"/>
            </a:ln>
          </p:spPr>
          <p:txBody>
            <a:bodyPr/>
            <a:lstStyle/>
            <a:p>
              <a:endParaRPr lang="zh-CN" altLang="en-US"/>
            </a:p>
          </p:txBody>
        </p:sp>
        <p:sp>
          <p:nvSpPr>
            <p:cNvPr id="145420" name="Text Box 19"/>
            <p:cNvSpPr txBox="1"/>
            <p:nvPr/>
          </p:nvSpPr>
          <p:spPr>
            <a:xfrm>
              <a:off x="5050" y="2286"/>
              <a:ext cx="479"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000" b="1" dirty="0">
                  <a:latin typeface="Century Gothic" panose="020B0502020202020204" pitchFamily="34" charset="0"/>
                </a:rPr>
                <a:t>窗口</a:t>
              </a:r>
            </a:p>
          </p:txBody>
        </p:sp>
        <p:sp>
          <p:nvSpPr>
            <p:cNvPr id="145421" name="Oval 20"/>
            <p:cNvSpPr/>
            <p:nvPr/>
          </p:nvSpPr>
          <p:spPr>
            <a:xfrm>
              <a:off x="2330" y="1550"/>
              <a:ext cx="2392" cy="275"/>
            </a:xfrm>
            <a:prstGeom prst="ellipse">
              <a:avLst/>
            </a:prstGeom>
            <a:solidFill>
              <a:schemeClr val="accent1">
                <a:alpha val="0"/>
              </a:schemeClr>
            </a:solidFill>
            <a:ln w="28575" cap="flat" cmpd="sng">
              <a:solidFill>
                <a:schemeClr val="folHlink"/>
              </a:solidFill>
              <a:prstDash val="dash"/>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Century Gothic" panose="020B0502020202020204" pitchFamily="34" charset="0"/>
              </a:endParaRPr>
            </a:p>
          </p:txBody>
        </p:sp>
        <p:sp>
          <p:nvSpPr>
            <p:cNvPr id="145422" name="Line 21"/>
            <p:cNvSpPr/>
            <p:nvPr/>
          </p:nvSpPr>
          <p:spPr>
            <a:xfrm flipH="1">
              <a:off x="4724" y="1684"/>
              <a:ext cx="337" cy="0"/>
            </a:xfrm>
            <a:prstGeom prst="line">
              <a:avLst/>
            </a:prstGeom>
            <a:ln w="28575" cap="flat" cmpd="sng">
              <a:solidFill>
                <a:schemeClr val="folHlink"/>
              </a:solidFill>
              <a:prstDash val="solid"/>
              <a:headEnd type="none" w="med" len="med"/>
              <a:tailEnd type="none" w="med" len="med"/>
            </a:ln>
          </p:spPr>
          <p:txBody>
            <a:bodyPr/>
            <a:lstStyle/>
            <a:p>
              <a:endParaRPr lang="zh-CN" altLang="en-US"/>
            </a:p>
          </p:txBody>
        </p:sp>
        <p:sp>
          <p:nvSpPr>
            <p:cNvPr id="145423" name="Text Box 22"/>
            <p:cNvSpPr txBox="1"/>
            <p:nvPr/>
          </p:nvSpPr>
          <p:spPr>
            <a:xfrm>
              <a:off x="5032" y="1551"/>
              <a:ext cx="479"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000" b="1" dirty="0">
                  <a:latin typeface="Century Gothic" panose="020B0502020202020204" pitchFamily="34" charset="0"/>
                </a:rPr>
                <a:t>菜单</a:t>
              </a:r>
            </a:p>
          </p:txBody>
        </p:sp>
      </p:grpSp>
      <p:sp>
        <p:nvSpPr>
          <p:cNvPr id="145412" name="Rectangle 24"/>
          <p:cNvSpPr/>
          <p:nvPr/>
        </p:nvSpPr>
        <p:spPr>
          <a:xfrm>
            <a:off x="847725" y="5948363"/>
            <a:ext cx="8205788" cy="768350"/>
          </a:xfrm>
          <a:prstGeom prst="rect">
            <a:avLst/>
          </a:prstGeom>
          <a:noFill/>
          <a:ln w="28575" cap="flat" cmpd="sng">
            <a:solidFill>
              <a:schemeClr val="accent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zh-CN" altLang="en-US" sz="2200" b="1" dirty="0">
                <a:latin typeface="Century Gothic" panose="020B0502020202020204" pitchFamily="34" charset="0"/>
              </a:rPr>
              <a:t>图形用户界面需要更贵的图形显示系统、更大的内存空间、更大的磁盘空间、更快的处理器以及更复杂的软件做支持。 </a:t>
            </a:r>
          </a:p>
        </p:txBody>
      </p:sp>
      <p:sp>
        <p:nvSpPr>
          <p:cNvPr id="145413" name="文本框 1"/>
          <p:cNvSpPr txBox="1"/>
          <p:nvPr/>
        </p:nvSpPr>
        <p:spPr>
          <a:xfrm>
            <a:off x="847725" y="4498975"/>
            <a:ext cx="1614488" cy="908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spcBef>
                <a:spcPts val="600"/>
              </a:spcBef>
              <a:buClr>
                <a:srgbClr val="C00000"/>
              </a:buClr>
              <a:buFont typeface="Wingdings" panose="05000000000000000000" pitchFamily="2" charset="2"/>
              <a:buChar char="Ø"/>
            </a:pPr>
            <a:r>
              <a:rPr lang="zh-CN" altLang="en-US" sz="2400" b="1" dirty="0">
                <a:latin typeface="Century Gothic" panose="020B0502020202020204" pitchFamily="34" charset="0"/>
              </a:rPr>
              <a:t>直观化</a:t>
            </a:r>
            <a:endParaRPr lang="en-US" altLang="zh-CN" sz="2400" b="1" dirty="0">
              <a:latin typeface="Century Gothic" panose="020B0502020202020204" pitchFamily="34" charset="0"/>
            </a:endParaRPr>
          </a:p>
          <a:p>
            <a:pPr marL="342900" lvl="0" indent="-342900">
              <a:spcBef>
                <a:spcPts val="600"/>
              </a:spcBef>
              <a:buClr>
                <a:srgbClr val="C00000"/>
              </a:buClr>
              <a:buFont typeface="Wingdings" panose="05000000000000000000" pitchFamily="2" charset="2"/>
              <a:buChar char="Ø"/>
            </a:pPr>
            <a:r>
              <a:rPr lang="zh-CN" altLang="en-US" sz="2400" b="1" dirty="0">
                <a:latin typeface="Century Gothic" panose="020B0502020202020204" pitchFamily="34" charset="0"/>
              </a:rPr>
              <a:t>人性化</a:t>
            </a:r>
          </a:p>
        </p:txBody>
      </p:sp>
      <p:sp>
        <p:nvSpPr>
          <p:cNvPr id="145414" name="矩形 5"/>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5"/>
          <p:cNvSpPr txBox="1"/>
          <p:nvPr/>
        </p:nvSpPr>
        <p:spPr>
          <a:xfrm>
            <a:off x="581025" y="3043238"/>
            <a:ext cx="7440613" cy="8683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zh-CN" altLang="en-US" sz="2100" dirty="0">
                <a:latin typeface="黑体" panose="02010609060101010101" pitchFamily="49" charset="-122"/>
                <a:ea typeface="黑体" panose="02010609060101010101" pitchFamily="49" charset="-122"/>
              </a:rPr>
              <a:t>处理机管理的主要任务是对中央处理机的分配和运行实施有效的管理，提高</a:t>
            </a:r>
            <a:r>
              <a:rPr lang="en-US" altLang="zh-CN" sz="2100" dirty="0">
                <a:latin typeface="黑体" panose="02010609060101010101" pitchFamily="49" charset="-122"/>
                <a:ea typeface="黑体" panose="02010609060101010101" pitchFamily="49" charset="-122"/>
              </a:rPr>
              <a:t>CPU</a:t>
            </a:r>
            <a:r>
              <a:rPr lang="zh-CN" altLang="en-US" sz="2100" dirty="0">
                <a:latin typeface="黑体" panose="02010609060101010101" pitchFamily="49" charset="-122"/>
                <a:ea typeface="黑体" panose="02010609060101010101" pitchFamily="49" charset="-122"/>
              </a:rPr>
              <a:t>的利用率。</a:t>
            </a:r>
          </a:p>
        </p:txBody>
      </p:sp>
      <p:sp>
        <p:nvSpPr>
          <p:cNvPr id="11" name="AutoShape 23"/>
          <p:cNvSpPr>
            <a:spLocks noChangeArrowheads="1"/>
          </p:cNvSpPr>
          <p:nvPr/>
        </p:nvSpPr>
        <p:spPr bwMode="auto">
          <a:xfrm>
            <a:off x="201613" y="1674813"/>
            <a:ext cx="2989263" cy="573088"/>
          </a:xfrm>
          <a:prstGeom prst="flowChartDocument">
            <a:avLst/>
          </a:prstGeom>
          <a:gradFill rotWithShape="1">
            <a:gsLst>
              <a:gs pos="0">
                <a:srgbClr val="0000FF"/>
              </a:gs>
              <a:gs pos="50000">
                <a:srgbClr val="0000FF">
                  <a:gamma/>
                  <a:shade val="46275"/>
                  <a:invGamma/>
                </a:srgbClr>
              </a:gs>
              <a:gs pos="100000">
                <a:srgbClr val="0000FF"/>
              </a:gs>
            </a:gsLst>
            <a:lin ang="5400000" scaled="1"/>
          </a:gradFill>
          <a:ln w="9525" algn="ctr">
            <a:solidFill>
              <a:schemeClr val="tx1"/>
            </a:solidFill>
            <a:miter lim="800000"/>
          </a:ln>
          <a:effectLst/>
        </p:spPr>
        <p:txBody>
          <a:bodyPr anchor="ctr">
            <a:spAutoFit/>
          </a:bodyPr>
          <a:lstStyle/>
          <a:p>
            <a:pPr marL="0" marR="0" lvl="0" indent="0" algn="dist" defTabSz="914400" rtl="0" eaLnBrk="1" fontAlgn="auto" latinLnBrk="0" hangingPunct="1">
              <a:lnSpc>
                <a:spcPct val="100000"/>
              </a:lnSpc>
              <a:spcBef>
                <a:spcPts val="0"/>
              </a:spcBef>
              <a:spcAft>
                <a:spcPts val="0"/>
              </a:spcAft>
              <a:buClr>
                <a:schemeClr val="hlink"/>
              </a:buClr>
              <a:buSzPct val="75000"/>
              <a:buFont typeface="Arial" panose="020B0604020202020204" pitchFamily="34" charset="0"/>
              <a:buNone/>
              <a:defRPr/>
            </a:pPr>
            <a:r>
              <a:rPr kumimoji="0" lang="zh-CN" altLang="en-US" sz="2400" b="0" i="0" u="none" strike="noStrike" kern="1200" cap="none" spc="0" normalizeH="0" baseline="0" noProof="0" dirty="0">
                <a:ln>
                  <a:noFill/>
                </a:ln>
                <a:solidFill>
                  <a:srgbClr val="FFFF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操作系统的基本功能</a:t>
            </a:r>
          </a:p>
        </p:txBody>
      </p:sp>
      <p:sp>
        <p:nvSpPr>
          <p:cNvPr id="12" name="AutoShape 4"/>
          <p:cNvSpPr>
            <a:spLocks noChangeArrowheads="1"/>
          </p:cNvSpPr>
          <p:nvPr/>
        </p:nvSpPr>
        <p:spPr bwMode="gray">
          <a:xfrm>
            <a:off x="201613" y="2371725"/>
            <a:ext cx="2030413" cy="498475"/>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仿宋_GB2312" pitchFamily="49" charset="-122"/>
                <a:cs typeface="+mn-cs"/>
              </a:rPr>
              <a:t>处理机管理</a:t>
            </a:r>
            <a:endParaRPr kumimoji="0" lang="en-US" altLang="zh-CN" sz="21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宋体" panose="02010600030101010101" pitchFamily="2" charset="-122"/>
              <a:cs typeface="+mn-cs"/>
            </a:endParaRPr>
          </a:p>
        </p:txBody>
      </p:sp>
      <p:sp>
        <p:nvSpPr>
          <p:cNvPr id="13" name="五边形 5"/>
          <p:cNvSpPr/>
          <p:nvPr/>
        </p:nvSpPr>
        <p:spPr bwMode="auto">
          <a:xfrm>
            <a:off x="1864224" y="4025630"/>
            <a:ext cx="1728772" cy="681835"/>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438" name="TextBox 22"/>
          <p:cNvSpPr txBox="1"/>
          <p:nvPr/>
        </p:nvSpPr>
        <p:spPr>
          <a:xfrm>
            <a:off x="1863725" y="4181475"/>
            <a:ext cx="1547813"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rgbClr val="FFFFFF"/>
                </a:solidFill>
                <a:latin typeface="微软雅黑" panose="020B0503020204020204" pitchFamily="34" charset="-122"/>
                <a:ea typeface="微软雅黑" panose="020B0503020204020204" pitchFamily="34" charset="-122"/>
              </a:rPr>
              <a:t>进程控制</a:t>
            </a:r>
          </a:p>
        </p:txBody>
      </p:sp>
      <p:sp>
        <p:nvSpPr>
          <p:cNvPr id="16" name="五边形 5"/>
          <p:cNvSpPr/>
          <p:nvPr/>
        </p:nvSpPr>
        <p:spPr bwMode="auto">
          <a:xfrm>
            <a:off x="4707008" y="4025629"/>
            <a:ext cx="1621927" cy="651842"/>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440" name="TextBox 22"/>
          <p:cNvSpPr txBox="1"/>
          <p:nvPr/>
        </p:nvSpPr>
        <p:spPr>
          <a:xfrm>
            <a:off x="4645025" y="4165600"/>
            <a:ext cx="1547813"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rgbClr val="FFFFFF"/>
                </a:solidFill>
                <a:latin typeface="微软雅黑" panose="020B0503020204020204" pitchFamily="34" charset="-122"/>
                <a:ea typeface="微软雅黑" panose="020B0503020204020204" pitchFamily="34" charset="-122"/>
              </a:rPr>
              <a:t>进程调度</a:t>
            </a:r>
          </a:p>
        </p:txBody>
      </p:sp>
      <p:sp>
        <p:nvSpPr>
          <p:cNvPr id="20" name="五边形 5"/>
          <p:cNvSpPr/>
          <p:nvPr/>
        </p:nvSpPr>
        <p:spPr bwMode="auto">
          <a:xfrm>
            <a:off x="4707008" y="4924328"/>
            <a:ext cx="1621927" cy="681835"/>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442" name="TextBox 22"/>
          <p:cNvSpPr txBox="1"/>
          <p:nvPr/>
        </p:nvSpPr>
        <p:spPr>
          <a:xfrm>
            <a:off x="4645025" y="5097463"/>
            <a:ext cx="1547813"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rgbClr val="FFFFFF"/>
                </a:solidFill>
                <a:latin typeface="微软雅黑" panose="020B0503020204020204" pitchFamily="34" charset="-122"/>
                <a:ea typeface="微软雅黑" panose="020B0503020204020204" pitchFamily="34" charset="-122"/>
              </a:rPr>
              <a:t>进程同步</a:t>
            </a:r>
          </a:p>
        </p:txBody>
      </p:sp>
      <p:sp>
        <p:nvSpPr>
          <p:cNvPr id="23" name="五边形 5"/>
          <p:cNvSpPr/>
          <p:nvPr/>
        </p:nvSpPr>
        <p:spPr bwMode="auto">
          <a:xfrm>
            <a:off x="1864224" y="4933063"/>
            <a:ext cx="1728772" cy="681835"/>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444" name="TextBox 22"/>
          <p:cNvSpPr txBox="1"/>
          <p:nvPr/>
        </p:nvSpPr>
        <p:spPr>
          <a:xfrm>
            <a:off x="1863725" y="5108575"/>
            <a:ext cx="154781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rgbClr val="FFFFFF"/>
                </a:solidFill>
                <a:latin typeface="微软雅黑" panose="020B0503020204020204" pitchFamily="34" charset="-122"/>
                <a:ea typeface="微软雅黑" panose="020B0503020204020204" pitchFamily="34" charset="-122"/>
              </a:rPr>
              <a:t>进程通信</a:t>
            </a:r>
          </a:p>
        </p:txBody>
      </p:sp>
      <p:sp>
        <p:nvSpPr>
          <p:cNvPr id="146445" name="矩形 13"/>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3"/>
          <p:cNvSpPr txBox="1"/>
          <p:nvPr/>
        </p:nvSpPr>
        <p:spPr>
          <a:xfrm>
            <a:off x="488950" y="1384300"/>
            <a:ext cx="2676525" cy="520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800" b="1" dirty="0">
                <a:solidFill>
                  <a:srgbClr val="FF0000"/>
                </a:solidFill>
                <a:latin typeface="Century Gothic" panose="020B0502020202020204" pitchFamily="34" charset="0"/>
              </a:rPr>
              <a:t>处理器管理</a:t>
            </a:r>
            <a:r>
              <a:rPr lang="zh-CN" altLang="en-US" sz="2800" dirty="0">
                <a:solidFill>
                  <a:schemeClr val="folHlink"/>
                </a:solidFill>
                <a:latin typeface="Century Gothic" panose="020B0502020202020204" pitchFamily="34" charset="0"/>
              </a:rPr>
              <a:t> </a:t>
            </a:r>
          </a:p>
        </p:txBody>
      </p:sp>
      <p:sp>
        <p:nvSpPr>
          <p:cNvPr id="147459" name="Rectangle 4"/>
          <p:cNvSpPr/>
          <p:nvPr/>
        </p:nvSpPr>
        <p:spPr>
          <a:xfrm>
            <a:off x="4059238" y="2090738"/>
            <a:ext cx="4902200" cy="37528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lgn="just">
              <a:lnSpc>
                <a:spcPct val="110000"/>
              </a:lnSpc>
              <a:spcBef>
                <a:spcPts val="600"/>
              </a:spcBef>
              <a:spcAft>
                <a:spcPts val="600"/>
              </a:spcAft>
              <a:buClr>
                <a:srgbClr val="C00000"/>
              </a:buClr>
              <a:buFont typeface="Wingdings" panose="05000000000000000000" pitchFamily="2" charset="2"/>
              <a:buChar char="n"/>
            </a:pPr>
            <a:r>
              <a:rPr lang="zh-CN" altLang="en-US" sz="2600" b="1" dirty="0">
                <a:solidFill>
                  <a:srgbClr val="2901D5"/>
                </a:solidFill>
                <a:latin typeface="Times New Roman" panose="02020603050405020304" pitchFamily="18" charset="0"/>
              </a:rPr>
              <a:t>进程</a:t>
            </a:r>
            <a:r>
              <a:rPr lang="zh-CN" altLang="en-US" sz="2400" b="1" dirty="0">
                <a:latin typeface="Times New Roman" panose="02020603050405020304" pitchFamily="18" charset="0"/>
              </a:rPr>
              <a:t>是操作系统进行资源分配的基本单位，进程是程序在一个数据集合上的</a:t>
            </a:r>
            <a:r>
              <a:rPr lang="zh-CN" altLang="en-US" sz="2400" b="1" dirty="0">
                <a:solidFill>
                  <a:srgbClr val="2901D5"/>
                </a:solidFill>
                <a:latin typeface="Times New Roman" panose="02020603050405020304" pitchFamily="18" charset="0"/>
              </a:rPr>
              <a:t>一次运行过程</a:t>
            </a:r>
            <a:r>
              <a:rPr lang="zh-CN" altLang="en-US" sz="2400" b="1" dirty="0">
                <a:latin typeface="Times New Roman" panose="02020603050405020304" pitchFamily="18" charset="0"/>
              </a:rPr>
              <a:t>。</a:t>
            </a:r>
            <a:endParaRPr lang="en-US" altLang="zh-CN" sz="2400" b="1" dirty="0">
              <a:latin typeface="Times New Roman" panose="02020603050405020304" pitchFamily="18" charset="0"/>
            </a:endParaRPr>
          </a:p>
          <a:p>
            <a:pPr marL="342900" lvl="0" indent="-342900" algn="just">
              <a:lnSpc>
                <a:spcPct val="110000"/>
              </a:lnSpc>
              <a:spcBef>
                <a:spcPts val="600"/>
              </a:spcBef>
              <a:spcAft>
                <a:spcPts val="600"/>
              </a:spcAft>
              <a:buClr>
                <a:srgbClr val="C00000"/>
              </a:buClr>
              <a:buFont typeface="Wingdings" panose="05000000000000000000" pitchFamily="2" charset="2"/>
              <a:buChar char="n"/>
            </a:pPr>
            <a:r>
              <a:rPr lang="zh-CN" altLang="en-US" sz="2400" b="1" dirty="0">
                <a:solidFill>
                  <a:srgbClr val="FF0000"/>
                </a:solidFill>
                <a:latin typeface="Times New Roman" panose="02020603050405020304" pitchFamily="18" charset="0"/>
              </a:rPr>
              <a:t>程序是静态的；进程是动态的。</a:t>
            </a:r>
          </a:p>
          <a:p>
            <a:pPr marL="342900" lvl="0" indent="-342900" algn="just">
              <a:lnSpc>
                <a:spcPct val="110000"/>
              </a:lnSpc>
              <a:spcBef>
                <a:spcPts val="600"/>
              </a:spcBef>
              <a:spcAft>
                <a:spcPts val="600"/>
              </a:spcAft>
              <a:buClr>
                <a:srgbClr val="C00000"/>
              </a:buClr>
              <a:buFont typeface="Wingdings" panose="05000000000000000000" pitchFamily="2" charset="2"/>
              <a:buChar char="n"/>
            </a:pPr>
            <a:r>
              <a:rPr lang="zh-CN" altLang="en-US" sz="2400" b="1" dirty="0">
                <a:latin typeface="Times New Roman" panose="02020603050405020304" pitchFamily="18" charset="0"/>
              </a:rPr>
              <a:t>每个进程的有关信息存储在</a:t>
            </a:r>
            <a:r>
              <a:rPr lang="zh-CN" altLang="en-US" sz="2600" b="1" dirty="0">
                <a:solidFill>
                  <a:srgbClr val="2901D5"/>
                </a:solidFill>
                <a:latin typeface="Times New Roman" panose="02020603050405020304" pitchFamily="18" charset="0"/>
              </a:rPr>
              <a:t>进程控制块</a:t>
            </a:r>
            <a:r>
              <a:rPr lang="zh-CN" altLang="en-US" sz="2400" b="1" dirty="0">
                <a:latin typeface="Times New Roman" panose="02020603050405020304" pitchFamily="18" charset="0"/>
              </a:rPr>
              <a:t>中，包括进程状态、程序计数器、</a:t>
            </a:r>
            <a:r>
              <a:rPr lang="en-US" altLang="zh-CN" sz="2400" b="1" dirty="0">
                <a:latin typeface="Times New Roman" panose="02020603050405020304" pitchFamily="18" charset="0"/>
              </a:rPr>
              <a:t>CPU</a:t>
            </a:r>
            <a:r>
              <a:rPr lang="zh-CN" altLang="en-US" sz="2400" b="1" dirty="0">
                <a:latin typeface="Times New Roman" panose="02020603050405020304" pitchFamily="18" charset="0"/>
              </a:rPr>
              <a:t>寄存器、内存管理信息、</a:t>
            </a:r>
            <a:r>
              <a:rPr lang="en-US" altLang="zh-CN" sz="2400" b="1" dirty="0">
                <a:latin typeface="Times New Roman" panose="02020603050405020304" pitchFamily="18" charset="0"/>
              </a:rPr>
              <a:t>I/O</a:t>
            </a:r>
            <a:r>
              <a:rPr lang="zh-CN" altLang="en-US" sz="2400" b="1" dirty="0">
                <a:latin typeface="Times New Roman" panose="02020603050405020304" pitchFamily="18" charset="0"/>
              </a:rPr>
              <a:t>状态信息等。</a:t>
            </a:r>
          </a:p>
        </p:txBody>
      </p:sp>
      <p:pic>
        <p:nvPicPr>
          <p:cNvPr id="147460" name="Picture 8"/>
          <p:cNvPicPr>
            <a:picLocks noChangeAspect="1"/>
          </p:cNvPicPr>
          <p:nvPr/>
        </p:nvPicPr>
        <p:blipFill>
          <a:blip r:embed="rId3"/>
          <a:stretch>
            <a:fillRect/>
          </a:stretch>
        </p:blipFill>
        <p:spPr>
          <a:xfrm>
            <a:off x="488950" y="2135188"/>
            <a:ext cx="3533775" cy="3894137"/>
          </a:xfrm>
          <a:prstGeom prst="rect">
            <a:avLst/>
          </a:prstGeom>
          <a:noFill/>
          <a:ln w="9525">
            <a:noFill/>
          </a:ln>
        </p:spPr>
      </p:pic>
      <p:sp>
        <p:nvSpPr>
          <p:cNvPr id="147461" name="Rectangle 2"/>
          <p:cNvSpPr>
            <a:spLocks noGrp="1"/>
          </p:cNvSpPr>
          <p:nvPr>
            <p:ph type="title"/>
          </p:nvPr>
        </p:nvSpPr>
        <p:spPr>
          <a:xfrm>
            <a:off x="292100" y="188913"/>
            <a:ext cx="7461250" cy="641350"/>
          </a:xfrm>
        </p:spPr>
        <p:txBody>
          <a:bodyPr vert="horz" wrap="square" lIns="91440" tIns="45720" rIns="91440" bIns="45720" anchor="ctr" anchorCtr="0"/>
          <a:lstStyle/>
          <a:p>
            <a:pPr eaLnBrk="1" hangingPunct="1">
              <a:lnSpc>
                <a:spcPct val="160000"/>
              </a:lnSpc>
            </a:pPr>
            <a:r>
              <a:rPr lang="en-US" altLang="zh-CN" b="1" dirty="0">
                <a:latin typeface="黑体" panose="02010609060101010101" pitchFamily="49" charset="-122"/>
                <a:ea typeface="黑体" panose="02010609060101010101" pitchFamily="49" charset="-122"/>
              </a:rPr>
              <a:t>1.3.3 </a:t>
            </a:r>
            <a:r>
              <a:rPr lang="zh-CN" altLang="en-US" b="1" dirty="0">
                <a:latin typeface="黑体" panose="02010609060101010101" pitchFamily="49" charset="-122"/>
                <a:ea typeface="黑体" panose="02010609060101010101" pitchFamily="49" charset="-122"/>
              </a:rPr>
              <a:t>操作系统简介</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3"/>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87</a:t>
            </a:fld>
            <a:endParaRPr lang="en-US" altLang="zh-CN" sz="1400" dirty="0"/>
          </a:p>
        </p:txBody>
      </p:sp>
      <p:sp>
        <p:nvSpPr>
          <p:cNvPr id="8" name="Text Box 5"/>
          <p:cNvSpPr txBox="1">
            <a:spLocks noChangeArrowheads="1"/>
          </p:cNvSpPr>
          <p:nvPr/>
        </p:nvSpPr>
        <p:spPr bwMode="auto">
          <a:xfrm>
            <a:off x="468313" y="2000250"/>
            <a:ext cx="8424863" cy="904875"/>
          </a:xfrm>
          <a:prstGeom prst="rect">
            <a:avLst/>
          </a:prstGeom>
          <a:noFill/>
          <a:ln>
            <a:noFill/>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mn-ea"/>
                <a:ea typeface="+mn-ea"/>
                <a:cs typeface="+mn-cs"/>
              </a:rPr>
              <a:t>程序只有装入主存时才有可能被处理机执行，存储器管理为更多的任务分配所需的存储空间。</a:t>
            </a:r>
          </a:p>
        </p:txBody>
      </p:sp>
      <p:sp>
        <p:nvSpPr>
          <p:cNvPr id="9" name="AutoShape 4"/>
          <p:cNvSpPr>
            <a:spLocks noChangeArrowheads="1"/>
          </p:cNvSpPr>
          <p:nvPr/>
        </p:nvSpPr>
        <p:spPr bwMode="gray">
          <a:xfrm>
            <a:off x="395288" y="1298575"/>
            <a:ext cx="2030413" cy="498475"/>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仿宋_GB2312" pitchFamily="49" charset="-122"/>
                <a:cs typeface="+mn-cs"/>
              </a:rPr>
              <a:t>存储器管理</a:t>
            </a:r>
            <a:endParaRPr kumimoji="0" lang="en-US" altLang="zh-CN" sz="21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宋体" panose="02010600030101010101" pitchFamily="2" charset="-122"/>
              <a:cs typeface="+mn-cs"/>
            </a:endParaRPr>
          </a:p>
        </p:txBody>
      </p:sp>
      <p:sp>
        <p:nvSpPr>
          <p:cNvPr id="151557" name="TextBox 22"/>
          <p:cNvSpPr txBox="1"/>
          <p:nvPr/>
        </p:nvSpPr>
        <p:spPr>
          <a:xfrm>
            <a:off x="768350" y="3101975"/>
            <a:ext cx="1546225" cy="414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100" b="1" dirty="0">
                <a:solidFill>
                  <a:schemeClr val="bg1"/>
                </a:solidFill>
                <a:latin typeface="楷体_GB2312" pitchFamily="49" charset="-122"/>
              </a:rPr>
              <a:t>内存分配</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151558" name="TextBox 22"/>
          <p:cNvSpPr txBox="1"/>
          <p:nvPr/>
        </p:nvSpPr>
        <p:spPr>
          <a:xfrm>
            <a:off x="5724525" y="3178175"/>
            <a:ext cx="1547813"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b="1" dirty="0">
                <a:solidFill>
                  <a:schemeClr val="bg1"/>
                </a:solidFill>
                <a:latin typeface="黑体" panose="02010609060101010101" pitchFamily="49" charset="-122"/>
                <a:ea typeface="黑体" panose="02010609060101010101" pitchFamily="49" charset="-122"/>
              </a:rPr>
              <a:t>存储扩充</a:t>
            </a:r>
          </a:p>
        </p:txBody>
      </p:sp>
      <p:sp>
        <p:nvSpPr>
          <p:cNvPr id="151559" name="矩形 10"/>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
        <p:nvSpPr>
          <p:cNvPr id="13" name="矩形 12"/>
          <p:cNvSpPr/>
          <p:nvPr/>
        </p:nvSpPr>
        <p:spPr>
          <a:xfrm>
            <a:off x="401638" y="3178175"/>
            <a:ext cx="8491538" cy="2768600"/>
          </a:xfrm>
          <a:prstGeom prst="rect">
            <a:avLst/>
          </a:prstGeom>
        </p:spPr>
        <p:txBody>
          <a:bodyPr>
            <a:spAutoFit/>
          </a:bodyPr>
          <a:lstStyle/>
          <a:p>
            <a:pPr marL="342900" marR="0" lvl="0" indent="-342900" algn="just" defTabSz="914400" rtl="0" eaLnBrk="1" fontAlgn="base" latinLnBrk="0" hangingPunct="1">
              <a:lnSpc>
                <a:spcPct val="110000"/>
              </a:lnSpc>
              <a:spcBef>
                <a:spcPts val="600"/>
              </a:spcBef>
              <a:spcAft>
                <a:spcPts val="600"/>
              </a:spcAft>
              <a:buClrTx/>
              <a:buSzTx/>
              <a:buFont typeface="Wingdings" panose="05000000000000000000" pitchFamily="2" charset="2"/>
              <a:buChar char="u"/>
              <a:defRPr/>
            </a:pPr>
            <a:r>
              <a:rPr kumimoji="0" lang="zh-CN" altLang="zh-CN"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内存分配</a:t>
            </a:r>
            <a:r>
              <a:rPr kumimoji="0" lang="zh-CN" altLang="en-US"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a:t>
            </a:r>
            <a:r>
              <a:rPr kumimoji="0" lang="zh-CN" altLang="zh-CN"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为每个任务分配内存空间，任务终止之后再回收内存空间</a:t>
            </a:r>
            <a:r>
              <a:rPr kumimoji="0" lang="zh-CN" altLang="en-US"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a:t>
            </a:r>
            <a:endParaRPr kumimoji="0" lang="en-US" altLang="zh-CN"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endParaRPr>
          </a:p>
          <a:p>
            <a:pPr marL="342900" marR="0" lvl="0" indent="-342900" algn="just" defTabSz="914400" rtl="0" eaLnBrk="1" fontAlgn="base" latinLnBrk="0" hangingPunct="1">
              <a:lnSpc>
                <a:spcPct val="110000"/>
              </a:lnSpc>
              <a:spcBef>
                <a:spcPts val="600"/>
              </a:spcBef>
              <a:spcAft>
                <a:spcPts val="60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tx1"/>
                </a:solidFill>
                <a:effectLst/>
                <a:uLnTx/>
                <a:uFillTx/>
                <a:latin typeface="+mn-ea"/>
                <a:ea typeface="+mn-ea"/>
                <a:cs typeface="Arial" panose="020B0604020202020204" pitchFamily="34" charset="0"/>
              </a:rPr>
              <a:t>存储保护：</a:t>
            </a:r>
            <a:r>
              <a:rPr kumimoji="0" lang="zh-CN" altLang="zh-CN"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保护</a:t>
            </a:r>
            <a:r>
              <a:rPr kumimoji="0" lang="en-US" altLang="zh-CN"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OS</a:t>
            </a:r>
            <a:r>
              <a:rPr kumimoji="0" lang="zh-CN" altLang="zh-CN"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所在区域不被应用程序随意访问和修改，每个任务的专属存储区域不被其他任务随意访问和修改等</a:t>
            </a:r>
            <a:r>
              <a:rPr kumimoji="0" lang="zh-CN" altLang="en-US"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a:t>
            </a:r>
            <a:endParaRPr kumimoji="0" lang="en-US" altLang="zh-CN" sz="2000" b="1" i="0" u="none" strike="noStrike" kern="1200" cap="none" spc="0" normalizeH="0" baseline="0" noProof="0" dirty="0">
              <a:ln>
                <a:noFill/>
              </a:ln>
              <a:solidFill>
                <a:schemeClr val="tx1"/>
              </a:solidFill>
              <a:effectLst/>
              <a:uLnTx/>
              <a:uFillTx/>
              <a:latin typeface="+mn-ea"/>
              <a:ea typeface="+mn-ea"/>
              <a:cs typeface="Arial" panose="020B0604020202020204" pitchFamily="34" charset="0"/>
            </a:endParaRPr>
          </a:p>
          <a:p>
            <a:pPr marL="342900" marR="0" lvl="0" indent="-342900" algn="just" defTabSz="914400" rtl="0" eaLnBrk="1" fontAlgn="base" latinLnBrk="0" hangingPunct="1">
              <a:lnSpc>
                <a:spcPct val="110000"/>
              </a:lnSpc>
              <a:spcBef>
                <a:spcPts val="600"/>
              </a:spcBef>
              <a:spcAft>
                <a:spcPts val="600"/>
              </a:spcAft>
              <a:buClrTx/>
              <a:buSzTx/>
              <a:buFont typeface="Wingdings" panose="05000000000000000000" pitchFamily="2" charset="2"/>
              <a:buChar char="u"/>
              <a:defRPr/>
            </a:pPr>
            <a:r>
              <a:rPr kumimoji="0" lang="zh-CN" altLang="zh-CN"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存储扩充</a:t>
            </a:r>
            <a:r>
              <a:rPr kumimoji="0" lang="zh-CN" altLang="en-US"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（虚拟存储技术）：对</a:t>
            </a:r>
            <a:r>
              <a:rPr kumimoji="0" lang="zh-CN" altLang="zh-CN"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主存空间进行扩充，使任务的存储空间不受实际物理内存容量的限制。</a:t>
            </a:r>
            <a:r>
              <a:rPr kumimoji="0" lang="zh-CN" altLang="en-US" sz="2000" b="1" i="0" u="none" strike="noStrike" kern="100" cap="none" spc="0" normalizeH="0" baseline="0" noProof="0" dirty="0">
                <a:ln>
                  <a:noFill/>
                </a:ln>
                <a:solidFill>
                  <a:schemeClr val="tx1"/>
                </a:solidFill>
                <a:effectLst/>
                <a:uLnTx/>
                <a:uFillTx/>
                <a:latin typeface="+mn-ea"/>
                <a:ea typeface="+mn-ea"/>
                <a:cs typeface="Arial" panose="020B0604020202020204" pitchFamily="34" charset="0"/>
              </a:rPr>
              <a:t>每</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个程序启动运行后，只有一部分代码和数据装入内存中，其余都放在硬盘的一个专门区域中，该区域称为“虚拟内存”。每个程序都在各自的虚拟空间中工作。</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a:off x="836613" y="2162175"/>
            <a:ext cx="796131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92150" y="3768725"/>
            <a:ext cx="8274050" cy="2930525"/>
          </a:xfrm>
          <a:prstGeom prst="rect">
            <a:avLst/>
          </a:prstGeom>
        </p:spPr>
        <p:txBody>
          <a:bodyPr>
            <a:spAutoFit/>
          </a:bodyPr>
          <a:lstStyle/>
          <a:p>
            <a:pPr marL="342900" marR="0" lvl="0" indent="-342900" algn="just" defTabSz="914400" rtl="0" eaLnBrk="0" fontAlgn="base" latinLnBrk="0" hangingPunct="0">
              <a:lnSpc>
                <a:spcPct val="110000"/>
              </a:lnSpc>
              <a:spcBef>
                <a:spcPts val="600"/>
              </a:spcBef>
              <a:spcAft>
                <a:spcPct val="0"/>
              </a:spcAft>
              <a:buClr>
                <a:srgbClr val="C00000"/>
              </a:buClr>
              <a:buSzTx/>
              <a:buFont typeface="Wingdings" panose="05000000000000000000" pitchFamily="2" charset="2"/>
              <a:buChar char="n"/>
              <a:defRPr/>
            </a:pPr>
            <a:r>
              <a:rPr kumimoji="0" lang="zh-CN" altLang="en-US"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虚拟存储器 </a:t>
            </a:r>
            <a:r>
              <a:rPr kumimoji="0" lang="en-US" altLang="zh-CN"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 </a:t>
            </a:r>
            <a:r>
              <a:rPr kumimoji="0" lang="zh-CN" altLang="en-US"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物理内存 </a:t>
            </a:r>
            <a:r>
              <a:rPr kumimoji="0" lang="en-US" altLang="zh-CN"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 </a:t>
            </a:r>
            <a:r>
              <a:rPr kumimoji="0" lang="zh-CN" altLang="en-US"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辅助存储器。</a:t>
            </a:r>
            <a:r>
              <a:rPr kumimoji="1" lang="zh-CN" altLang="en-US" sz="2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程序可用内存容量超过实际物理容量。</a:t>
            </a:r>
            <a:endParaRPr kumimoji="0" lang="en-US" altLang="zh-CN"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just" defTabSz="914400" rtl="0" eaLnBrk="0" fontAlgn="base" latinLnBrk="0" hangingPunct="0">
              <a:lnSpc>
                <a:spcPct val="110000"/>
              </a:lnSpc>
              <a:spcBef>
                <a:spcPts val="600"/>
              </a:spcBef>
              <a:spcAft>
                <a:spcPct val="0"/>
              </a:spcAft>
              <a:buClr>
                <a:srgbClr val="C00000"/>
              </a:buClr>
              <a:buSzTx/>
              <a:buFont typeface="Wingdings" panose="05000000000000000000" pitchFamily="2" charset="2"/>
              <a:buChar char="n"/>
              <a:defRPr/>
            </a:pPr>
            <a:r>
              <a:rPr kumimoji="0" lang="zh-CN" altLang="en-US"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每个程序启动运行后，只有一部分代码和数据装入内存，其余都放在硬盘的一个专门区域中，该区域称为“虚拟内存”。</a:t>
            </a:r>
            <a:endParaRPr kumimoji="0" lang="en-US" altLang="zh-CN"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just" defTabSz="914400" rtl="0" eaLnBrk="0" fontAlgn="base" latinLnBrk="0" hangingPunct="0">
              <a:lnSpc>
                <a:spcPct val="110000"/>
              </a:lnSpc>
              <a:spcBef>
                <a:spcPts val="600"/>
              </a:spcBef>
              <a:spcAft>
                <a:spcPct val="0"/>
              </a:spcAft>
              <a:buClr>
                <a:srgbClr val="C00000"/>
              </a:buClr>
              <a:buSzTx/>
              <a:buFont typeface="Wingdings" panose="05000000000000000000" pitchFamily="2" charset="2"/>
              <a:buChar char="n"/>
              <a:defRPr/>
            </a:pPr>
            <a:r>
              <a:rPr kumimoji="0" lang="zh-CN" altLang="en-US"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Times New Roman" panose="02020603050405020304" pitchFamily="18" charset="0"/>
              </a:rPr>
              <a:t>实现基于程序的局部性原理，程序和数据</a:t>
            </a:r>
            <a:r>
              <a:rPr kumimoji="0" lang="zh-CN" altLang="zh-CN"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Times New Roman" panose="02020603050405020304" pitchFamily="18" charset="0"/>
              </a:rPr>
              <a:t>的调入和调出完全由</a:t>
            </a:r>
            <a:r>
              <a:rPr kumimoji="0" lang="en-US" altLang="zh-CN"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Times New Roman" panose="02020603050405020304" pitchFamily="18" charset="0"/>
              </a:rPr>
              <a:t>OS</a:t>
            </a:r>
            <a:r>
              <a:rPr kumimoji="0" lang="zh-CN" altLang="zh-CN"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Times New Roman" panose="02020603050405020304" pitchFamily="18" charset="0"/>
              </a:rPr>
              <a:t>自动完成</a:t>
            </a:r>
            <a:r>
              <a:rPr kumimoji="0" lang="zh-CN" altLang="en-US"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Times New Roman" panose="02020603050405020304" pitchFamily="18" charset="0"/>
              </a:rPr>
              <a:t>，对用户和程序员透明。</a:t>
            </a:r>
            <a:endParaRPr kumimoji="0" lang="en-US" altLang="zh-CN"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10000"/>
              </a:lnSpc>
              <a:spcBef>
                <a:spcPts val="600"/>
              </a:spcBef>
              <a:spcAft>
                <a:spcPct val="0"/>
              </a:spcAft>
              <a:buClr>
                <a:srgbClr val="C00000"/>
              </a:buClr>
              <a:buSzTx/>
              <a:buFont typeface="Wingdings" panose="05000000000000000000" pitchFamily="2" charset="2"/>
              <a:buChar char="n"/>
              <a:defRPr/>
            </a:pPr>
            <a:r>
              <a:rPr kumimoji="0" lang="zh-CN" altLang="en-US"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每个程序都在各自的虚拟空间中工作，</a:t>
            </a:r>
            <a:r>
              <a:rPr kumimoji="1" lang="zh-CN" altLang="en-US" sz="22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多个程序互不干扰。</a:t>
            </a:r>
          </a:p>
        </p:txBody>
      </p:sp>
      <p:sp>
        <p:nvSpPr>
          <p:cNvPr id="152580" name="Rectangle 2"/>
          <p:cNvSpPr>
            <a:spLocks noGrp="1"/>
          </p:cNvSpPr>
          <p:nvPr>
            <p:ph type="title"/>
          </p:nvPr>
        </p:nvSpPr>
        <p:spPr>
          <a:xfrm>
            <a:off x="312738" y="196850"/>
            <a:ext cx="7461250" cy="641350"/>
          </a:xfrm>
        </p:spPr>
        <p:txBody>
          <a:bodyPr vert="horz" wrap="square" lIns="91440" tIns="45720" rIns="91440" bIns="45720" anchor="ctr" anchorCtr="0"/>
          <a:lstStyle/>
          <a:p>
            <a:pPr eaLnBrk="1" hangingPunct="1">
              <a:lnSpc>
                <a:spcPct val="160000"/>
              </a:lnSpc>
            </a:pPr>
            <a:r>
              <a:rPr lang="en-US" altLang="zh-CN" b="1" dirty="0">
                <a:latin typeface="黑体" panose="02010609060101010101" pitchFamily="49" charset="-122"/>
                <a:ea typeface="黑体" panose="02010609060101010101" pitchFamily="49" charset="-122"/>
              </a:rPr>
              <a:t>1.3.3 </a:t>
            </a:r>
            <a:r>
              <a:rPr lang="zh-CN" altLang="en-US" b="1" dirty="0">
                <a:latin typeface="黑体" panose="02010609060101010101" pitchFamily="49" charset="-122"/>
                <a:ea typeface="黑体" panose="02010609060101010101" pitchFamily="49" charset="-122"/>
              </a:rPr>
              <a:t>操作系统简介</a:t>
            </a:r>
          </a:p>
        </p:txBody>
      </p:sp>
      <p:sp>
        <p:nvSpPr>
          <p:cNvPr id="17" name="矩形 16"/>
          <p:cNvSpPr/>
          <p:nvPr/>
        </p:nvSpPr>
        <p:spPr>
          <a:xfrm>
            <a:off x="2493963" y="1231900"/>
            <a:ext cx="638175" cy="53975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P1</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8" name="矩形 17"/>
          <p:cNvSpPr/>
          <p:nvPr/>
        </p:nvSpPr>
        <p:spPr>
          <a:xfrm>
            <a:off x="3773488" y="1231900"/>
            <a:ext cx="6540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P2</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9" name="矩形 18"/>
          <p:cNvSpPr/>
          <p:nvPr/>
        </p:nvSpPr>
        <p:spPr>
          <a:xfrm>
            <a:off x="5051425" y="1231900"/>
            <a:ext cx="744538" cy="5397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P3</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20" name="矩形 19"/>
          <p:cNvSpPr/>
          <p:nvPr/>
        </p:nvSpPr>
        <p:spPr>
          <a:xfrm>
            <a:off x="1795463" y="1917700"/>
            <a:ext cx="4281488" cy="4905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cs"/>
              </a:rPr>
              <a:t>操作系统内核</a:t>
            </a:r>
          </a:p>
        </p:txBody>
      </p:sp>
      <p:sp>
        <p:nvSpPr>
          <p:cNvPr id="21" name="椭圆 20"/>
          <p:cNvSpPr/>
          <p:nvPr/>
        </p:nvSpPr>
        <p:spPr>
          <a:xfrm>
            <a:off x="6478588" y="1792288"/>
            <a:ext cx="1762125" cy="784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cs"/>
              </a:rPr>
              <a:t>内存管理单元</a:t>
            </a:r>
          </a:p>
        </p:txBody>
      </p:sp>
      <p:graphicFrame>
        <p:nvGraphicFramePr>
          <p:cNvPr id="22" name="表格 21"/>
          <p:cNvGraphicFramePr>
            <a:graphicFrameLocks noGrp="1"/>
          </p:cNvGraphicFramePr>
          <p:nvPr/>
        </p:nvGraphicFramePr>
        <p:xfrm>
          <a:off x="3422650" y="2593975"/>
          <a:ext cx="4351340" cy="371475"/>
        </p:xfrm>
        <a:graphic>
          <a:graphicData uri="http://schemas.openxmlformats.org/drawingml/2006/table">
            <a:tbl>
              <a:tblPr firstRow="1" bandRow="1">
                <a:tableStyleId>{5C22544A-7EE6-4342-B048-85BDC9FD1C3A}</a:tableStyleId>
              </a:tblPr>
              <a:tblGrid>
                <a:gridCol w="621620">
                  <a:extLst>
                    <a:ext uri="{9D8B030D-6E8A-4147-A177-3AD203B41FA5}">
                      <a16:colId xmlns:a16="http://schemas.microsoft.com/office/drawing/2014/main" val="20000"/>
                    </a:ext>
                  </a:extLst>
                </a:gridCol>
                <a:gridCol w="621620">
                  <a:extLst>
                    <a:ext uri="{9D8B030D-6E8A-4147-A177-3AD203B41FA5}">
                      <a16:colId xmlns:a16="http://schemas.microsoft.com/office/drawing/2014/main" val="20001"/>
                    </a:ext>
                  </a:extLst>
                </a:gridCol>
                <a:gridCol w="621620">
                  <a:extLst>
                    <a:ext uri="{9D8B030D-6E8A-4147-A177-3AD203B41FA5}">
                      <a16:colId xmlns:a16="http://schemas.microsoft.com/office/drawing/2014/main" val="20002"/>
                    </a:ext>
                  </a:extLst>
                </a:gridCol>
                <a:gridCol w="621620">
                  <a:extLst>
                    <a:ext uri="{9D8B030D-6E8A-4147-A177-3AD203B41FA5}">
                      <a16:colId xmlns:a16="http://schemas.microsoft.com/office/drawing/2014/main" val="20003"/>
                    </a:ext>
                  </a:extLst>
                </a:gridCol>
                <a:gridCol w="621620">
                  <a:extLst>
                    <a:ext uri="{9D8B030D-6E8A-4147-A177-3AD203B41FA5}">
                      <a16:colId xmlns:a16="http://schemas.microsoft.com/office/drawing/2014/main" val="20004"/>
                    </a:ext>
                  </a:extLst>
                </a:gridCol>
                <a:gridCol w="621620">
                  <a:extLst>
                    <a:ext uri="{9D8B030D-6E8A-4147-A177-3AD203B41FA5}">
                      <a16:colId xmlns:a16="http://schemas.microsoft.com/office/drawing/2014/main" val="20005"/>
                    </a:ext>
                  </a:extLst>
                </a:gridCol>
                <a:gridCol w="621620">
                  <a:extLst>
                    <a:ext uri="{9D8B030D-6E8A-4147-A177-3AD203B41FA5}">
                      <a16:colId xmlns:a16="http://schemas.microsoft.com/office/drawing/2014/main" val="20006"/>
                    </a:ext>
                  </a:extLst>
                </a:gridCol>
              </a:tblGrid>
              <a:tr h="371475">
                <a:tc>
                  <a:txBody>
                    <a:bodyPr/>
                    <a:lstStyle/>
                    <a:p>
                      <a:r>
                        <a:rPr lang="en-US" altLang="zh-CN" sz="1800" dirty="0">
                          <a:solidFill>
                            <a:schemeClr val="tx1"/>
                          </a:solidFill>
                        </a:rPr>
                        <a:t>OS</a:t>
                      </a:r>
                      <a:endParaRPr lang="zh-CN" altLang="en-US" sz="1800" dirty="0">
                        <a:solidFill>
                          <a:schemeClr val="tx1"/>
                        </a:solidFill>
                      </a:endParaRPr>
                    </a:p>
                  </a:txBody>
                  <a:tcPr marL="91449" marR="91449"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sz="1800" dirty="0"/>
                    </a:p>
                  </a:txBody>
                  <a:tcPr marL="91449" marR="91449"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endParaRPr lang="zh-CN" altLang="en-US" sz="1800" dirty="0"/>
                    </a:p>
                  </a:txBody>
                  <a:tcPr marL="91449" marR="91449"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endParaRPr lang="zh-CN" altLang="en-US" sz="1800" dirty="0"/>
                    </a:p>
                  </a:txBody>
                  <a:tcPr marL="91449" marR="91449"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800" dirty="0"/>
                    </a:p>
                  </a:txBody>
                  <a:tcPr marL="91449" marR="91449"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ltLang="en-US" sz="1800" dirty="0"/>
                    </a:p>
                  </a:txBody>
                  <a:tcPr marL="91449" marR="91449"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endParaRPr lang="zh-CN" altLang="en-US" sz="1800" dirty="0"/>
                    </a:p>
                  </a:txBody>
                  <a:tcPr marL="91449" marR="91449"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bl>
          </a:graphicData>
        </a:graphic>
      </p:graphicFrame>
      <p:graphicFrame>
        <p:nvGraphicFramePr>
          <p:cNvPr id="23" name="表格 22"/>
          <p:cNvGraphicFramePr>
            <a:graphicFrameLocks noGrp="1"/>
          </p:cNvGraphicFramePr>
          <p:nvPr/>
        </p:nvGraphicFramePr>
        <p:xfrm>
          <a:off x="3422650" y="3192463"/>
          <a:ext cx="4516434" cy="371475"/>
        </p:xfrm>
        <a:graphic>
          <a:graphicData uri="http://schemas.openxmlformats.org/drawingml/2006/table">
            <a:tbl>
              <a:tblPr firstRow="1" bandRow="1">
                <a:tableStyleId>{5C22544A-7EE6-4342-B048-85BDC9FD1C3A}</a:tableStyleId>
              </a:tblPr>
              <a:tblGrid>
                <a:gridCol w="501826">
                  <a:extLst>
                    <a:ext uri="{9D8B030D-6E8A-4147-A177-3AD203B41FA5}">
                      <a16:colId xmlns:a16="http://schemas.microsoft.com/office/drawing/2014/main" val="20000"/>
                    </a:ext>
                  </a:extLst>
                </a:gridCol>
                <a:gridCol w="501826">
                  <a:extLst>
                    <a:ext uri="{9D8B030D-6E8A-4147-A177-3AD203B41FA5}">
                      <a16:colId xmlns:a16="http://schemas.microsoft.com/office/drawing/2014/main" val="20001"/>
                    </a:ext>
                  </a:extLst>
                </a:gridCol>
                <a:gridCol w="501826">
                  <a:extLst>
                    <a:ext uri="{9D8B030D-6E8A-4147-A177-3AD203B41FA5}">
                      <a16:colId xmlns:a16="http://schemas.microsoft.com/office/drawing/2014/main" val="20002"/>
                    </a:ext>
                  </a:extLst>
                </a:gridCol>
                <a:gridCol w="501826">
                  <a:extLst>
                    <a:ext uri="{9D8B030D-6E8A-4147-A177-3AD203B41FA5}">
                      <a16:colId xmlns:a16="http://schemas.microsoft.com/office/drawing/2014/main" val="20003"/>
                    </a:ext>
                  </a:extLst>
                </a:gridCol>
                <a:gridCol w="501826">
                  <a:extLst>
                    <a:ext uri="{9D8B030D-6E8A-4147-A177-3AD203B41FA5}">
                      <a16:colId xmlns:a16="http://schemas.microsoft.com/office/drawing/2014/main" val="20004"/>
                    </a:ext>
                  </a:extLst>
                </a:gridCol>
                <a:gridCol w="501826">
                  <a:extLst>
                    <a:ext uri="{9D8B030D-6E8A-4147-A177-3AD203B41FA5}">
                      <a16:colId xmlns:a16="http://schemas.microsoft.com/office/drawing/2014/main" val="20005"/>
                    </a:ext>
                  </a:extLst>
                </a:gridCol>
                <a:gridCol w="501826">
                  <a:extLst>
                    <a:ext uri="{9D8B030D-6E8A-4147-A177-3AD203B41FA5}">
                      <a16:colId xmlns:a16="http://schemas.microsoft.com/office/drawing/2014/main" val="20006"/>
                    </a:ext>
                  </a:extLst>
                </a:gridCol>
                <a:gridCol w="501826">
                  <a:extLst>
                    <a:ext uri="{9D8B030D-6E8A-4147-A177-3AD203B41FA5}">
                      <a16:colId xmlns:a16="http://schemas.microsoft.com/office/drawing/2014/main" val="20007"/>
                    </a:ext>
                  </a:extLst>
                </a:gridCol>
                <a:gridCol w="501826">
                  <a:extLst>
                    <a:ext uri="{9D8B030D-6E8A-4147-A177-3AD203B41FA5}">
                      <a16:colId xmlns:a16="http://schemas.microsoft.com/office/drawing/2014/main" val="20008"/>
                    </a:ext>
                  </a:extLst>
                </a:gridCol>
              </a:tblGrid>
              <a:tr h="371475">
                <a:tc>
                  <a:txBody>
                    <a:bodyPr/>
                    <a:lstStyle/>
                    <a:p>
                      <a:endParaRPr lang="zh-CN" altLang="en-US" sz="1800" dirty="0">
                        <a:solidFill>
                          <a:schemeClr val="tx1"/>
                        </a:solidFill>
                      </a:endParaRPr>
                    </a:p>
                  </a:txBody>
                  <a:tcPr marL="91444" marR="91444"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endParaRPr lang="zh-CN" altLang="en-US" sz="1800" dirty="0"/>
                    </a:p>
                  </a:txBody>
                  <a:tcPr marL="91444" marR="91444"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endParaRPr lang="zh-CN" altLang="en-US" sz="1800" dirty="0"/>
                    </a:p>
                  </a:txBody>
                  <a:tcPr marL="91444" marR="91444"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ltLang="en-US" sz="1800" dirty="0"/>
                    </a:p>
                  </a:txBody>
                  <a:tcPr marL="91444" marR="91444"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ltLang="en-US" sz="1800" dirty="0"/>
                    </a:p>
                  </a:txBody>
                  <a:tcPr marL="91444" marR="91444"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ltLang="en-US" sz="1800" dirty="0"/>
                    </a:p>
                  </a:txBody>
                  <a:tcPr marL="91444" marR="91444"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800" dirty="0"/>
                    </a:p>
                  </a:txBody>
                  <a:tcPr marL="91444" marR="91444"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800" dirty="0"/>
                    </a:p>
                  </a:txBody>
                  <a:tcPr marL="91444" marR="91444"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800" dirty="0"/>
                    </a:p>
                  </a:txBody>
                  <a:tcPr marL="91444" marR="91444"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52626" name="矩形 23"/>
          <p:cNvSpPr/>
          <p:nvPr/>
        </p:nvSpPr>
        <p:spPr>
          <a:xfrm>
            <a:off x="1708150" y="2576513"/>
            <a:ext cx="1319213" cy="431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200" b="1" dirty="0">
                <a:latin typeface="Century Gothic" panose="020B0502020202020204" pitchFamily="34" charset="0"/>
              </a:rPr>
              <a:t>物理内存</a:t>
            </a:r>
            <a:endParaRPr lang="zh-CN" altLang="en-US" sz="2200" dirty="0">
              <a:latin typeface="Century Gothic" panose="020B0502020202020204" pitchFamily="34" charset="0"/>
            </a:endParaRPr>
          </a:p>
        </p:txBody>
      </p:sp>
      <p:sp>
        <p:nvSpPr>
          <p:cNvPr id="152627" name="矩形 24"/>
          <p:cNvSpPr/>
          <p:nvPr/>
        </p:nvSpPr>
        <p:spPr>
          <a:xfrm>
            <a:off x="1406525" y="3140075"/>
            <a:ext cx="1603375" cy="430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200" b="1" dirty="0">
                <a:latin typeface="Century Gothic" panose="020B0502020202020204" pitchFamily="34" charset="0"/>
              </a:rPr>
              <a:t>辅助存储器</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3"/>
          <p:cNvSpPr txBox="1"/>
          <p:nvPr/>
        </p:nvSpPr>
        <p:spPr>
          <a:xfrm>
            <a:off x="430213" y="5476875"/>
            <a:ext cx="5778500" cy="441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en-US" altLang="zh-CN" sz="2100" b="1" dirty="0">
                <a:latin typeface="楷体_GB2312" pitchFamily="49" charset="-122"/>
              </a:rPr>
              <a:t>(1)</a:t>
            </a:r>
            <a:r>
              <a:rPr lang="en-US" altLang="zh-CN" sz="2100" b="1" dirty="0"/>
              <a:t> </a:t>
            </a:r>
            <a:r>
              <a:rPr lang="zh-CN" altLang="en-US" sz="2100" b="1" dirty="0">
                <a:latin typeface="楷体_GB2312" pitchFamily="49" charset="-122"/>
              </a:rPr>
              <a:t>文件存储空间的管理。</a:t>
            </a:r>
            <a:endParaRPr lang="zh-CN" altLang="en-US" sz="2100" b="1" dirty="0">
              <a:solidFill>
                <a:srgbClr val="000099"/>
              </a:solidFill>
              <a:latin typeface="楷体_GB2312" pitchFamily="49" charset="-122"/>
            </a:endParaRPr>
          </a:p>
        </p:txBody>
      </p:sp>
      <p:sp>
        <p:nvSpPr>
          <p:cNvPr id="153603" name="Text Box 4"/>
          <p:cNvSpPr txBox="1"/>
          <p:nvPr/>
        </p:nvSpPr>
        <p:spPr>
          <a:xfrm>
            <a:off x="3808413" y="5451475"/>
            <a:ext cx="5886450" cy="428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en-US" altLang="zh-CN" sz="2100" b="1" dirty="0">
                <a:latin typeface="楷体_GB2312" pitchFamily="49" charset="-122"/>
              </a:rPr>
              <a:t>(2) </a:t>
            </a:r>
            <a:r>
              <a:rPr lang="zh-CN" altLang="en-US" sz="2100" b="1" dirty="0">
                <a:latin typeface="楷体_GB2312" pitchFamily="49" charset="-122"/>
              </a:rPr>
              <a:t>目录管理。</a:t>
            </a:r>
          </a:p>
        </p:txBody>
      </p:sp>
      <p:sp>
        <p:nvSpPr>
          <p:cNvPr id="153604" name="Text Box 5"/>
          <p:cNvSpPr txBox="1"/>
          <p:nvPr/>
        </p:nvSpPr>
        <p:spPr>
          <a:xfrm>
            <a:off x="430213" y="5954713"/>
            <a:ext cx="2724150" cy="428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en-US" altLang="zh-CN" sz="2100" b="1" dirty="0">
                <a:latin typeface="楷体_GB2312" pitchFamily="49" charset="-122"/>
              </a:rPr>
              <a:t>(3) </a:t>
            </a:r>
            <a:r>
              <a:rPr lang="zh-CN" altLang="en-US" sz="2100" b="1" dirty="0">
                <a:latin typeface="楷体_GB2312" pitchFamily="49" charset="-122"/>
              </a:rPr>
              <a:t>文件保护。</a:t>
            </a:r>
          </a:p>
        </p:txBody>
      </p:sp>
      <p:sp>
        <p:nvSpPr>
          <p:cNvPr id="153605" name="Text Box 6"/>
          <p:cNvSpPr txBox="1"/>
          <p:nvPr/>
        </p:nvSpPr>
        <p:spPr>
          <a:xfrm>
            <a:off x="3817938" y="6002338"/>
            <a:ext cx="2981325" cy="428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en-US" altLang="zh-CN" sz="2100" b="1" dirty="0">
                <a:latin typeface="楷体_GB2312" pitchFamily="49" charset="-122"/>
              </a:rPr>
              <a:t>(4) </a:t>
            </a:r>
            <a:r>
              <a:rPr lang="zh-CN" altLang="en-US" sz="2100" b="1" dirty="0">
                <a:latin typeface="楷体_GB2312" pitchFamily="49" charset="-122"/>
              </a:rPr>
              <a:t>文件操作管理。</a:t>
            </a:r>
          </a:p>
        </p:txBody>
      </p:sp>
      <p:sp>
        <p:nvSpPr>
          <p:cNvPr id="101382" name="矩形 1"/>
          <p:cNvSpPr>
            <a:spLocks noChangeArrowheads="1"/>
          </p:cNvSpPr>
          <p:nvPr/>
        </p:nvSpPr>
        <p:spPr bwMode="auto">
          <a:xfrm>
            <a:off x="409575" y="2235200"/>
            <a:ext cx="8339138" cy="290830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2100" b="1" i="0" u="none" strike="noStrike" kern="1200" cap="none" spc="0" normalizeH="0" baseline="0" noProof="0" dirty="0">
                <a:ln>
                  <a:noFill/>
                </a:ln>
                <a:solidFill>
                  <a:schemeClr val="tx1"/>
                </a:solidFill>
                <a:effectLst/>
                <a:uLnTx/>
                <a:uFillTx/>
                <a:latin typeface="+mn-ea"/>
                <a:ea typeface="+mn-ea"/>
                <a:cs typeface="+mn-cs"/>
              </a:rPr>
              <a:t>文件管理解决如何管理好外存上的数据，对存储器的存储空间进行组织，分配和回收，负责数据的存储，检索，共享和保护。</a:t>
            </a:r>
            <a:endParaRPr kumimoji="0" lang="en-US" altLang="zh-CN" sz="2100" b="1" i="0" u="none" strike="noStrike" kern="1200" cap="none" spc="0" normalizeH="0" baseline="0" noProof="0" dirty="0">
              <a:ln>
                <a:noFill/>
              </a:ln>
              <a:solidFill>
                <a:schemeClr val="tx1"/>
              </a:solidFill>
              <a:effectLst/>
              <a:uLnTx/>
              <a:uFillTx/>
              <a:latin typeface="+mn-ea"/>
              <a:ea typeface="+mn-ea"/>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mn-cs"/>
              </a:rPr>
              <a:t>程序和数据都是以文件的形式存储在</a:t>
            </a:r>
            <a:r>
              <a:rPr kumimoji="0" lang="zh-CN" altLang="en-US" sz="2000" b="1" i="0" u="none" strike="noStrike" kern="1200" cap="none" spc="0" normalizeH="0" baseline="0" noProof="0" dirty="0">
                <a:ln>
                  <a:noFill/>
                </a:ln>
                <a:solidFill>
                  <a:srgbClr val="FF0000"/>
                </a:solidFill>
                <a:effectLst/>
                <a:uLnTx/>
                <a:uFillTx/>
                <a:latin typeface="Century Gothic" panose="020B0502020202020204" pitchFamily="34" charset="0"/>
                <a:ea typeface="宋体" panose="02010600030101010101" pitchFamily="2" charset="-122"/>
                <a:cs typeface="+mn-cs"/>
              </a:rPr>
              <a:t>磁盘（外存）</a:t>
            </a:r>
            <a:r>
              <a:rPr kumimoji="0" lang="zh-CN" altLang="en-US" sz="20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mn-cs"/>
              </a:rPr>
              <a:t>上，一般把文件存放在不同的</a:t>
            </a:r>
            <a:r>
              <a:rPr kumimoji="0" lang="zh-CN" altLang="en-US" sz="2000" b="1" i="0" u="none" strike="noStrike" kern="1200" cap="none" spc="0" normalizeH="0" baseline="0" noProof="0" dirty="0">
                <a:ln>
                  <a:noFill/>
                </a:ln>
                <a:solidFill>
                  <a:srgbClr val="2901D5"/>
                </a:solidFill>
                <a:effectLst/>
                <a:uLnTx/>
                <a:uFillTx/>
                <a:latin typeface="Century Gothic" panose="020B0502020202020204" pitchFamily="34" charset="0"/>
                <a:ea typeface="宋体" panose="02010600030101010101" pitchFamily="2" charset="-122"/>
                <a:cs typeface="+mn-cs"/>
              </a:rPr>
              <a:t>文件夹</a:t>
            </a:r>
            <a:r>
              <a:rPr kumimoji="0" lang="zh-CN" altLang="en-US" sz="20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mn-cs"/>
              </a:rPr>
              <a:t>里，所有文件夹以</a:t>
            </a:r>
            <a:r>
              <a:rPr kumimoji="0" lang="zh-CN" altLang="en-US" sz="2000" b="1" i="0" u="none" strike="noStrike" kern="1200" cap="none" spc="0" normalizeH="0" baseline="0" noProof="0" dirty="0">
                <a:ln>
                  <a:noFill/>
                </a:ln>
                <a:solidFill>
                  <a:srgbClr val="C00000"/>
                </a:solidFill>
                <a:effectLst/>
                <a:uLnTx/>
                <a:uFillTx/>
                <a:latin typeface="Century Gothic" panose="020B0502020202020204" pitchFamily="34" charset="0"/>
                <a:ea typeface="宋体" panose="02010600030101010101" pitchFamily="2" charset="-122"/>
                <a:cs typeface="+mn-cs"/>
              </a:rPr>
              <a:t>树结构</a:t>
            </a:r>
            <a:r>
              <a:rPr kumimoji="0" lang="zh-CN" altLang="en-US" sz="20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mn-cs"/>
              </a:rPr>
              <a:t>组织。文件是操作系统进行</a:t>
            </a:r>
            <a:r>
              <a:rPr kumimoji="0" lang="zh-CN" altLang="en-US" sz="2000" b="1" i="0" u="none" strike="noStrike" kern="1200" cap="none" spc="0" normalizeH="0" baseline="0" noProof="0" dirty="0">
                <a:ln>
                  <a:noFill/>
                </a:ln>
                <a:solidFill>
                  <a:srgbClr val="2901D5"/>
                </a:solidFill>
                <a:effectLst/>
                <a:uLnTx/>
                <a:uFillTx/>
                <a:latin typeface="Century Gothic" panose="020B0502020202020204" pitchFamily="34" charset="0"/>
                <a:ea typeface="宋体" panose="02010600030101010101" pitchFamily="2" charset="-122"/>
                <a:cs typeface="+mn-cs"/>
              </a:rPr>
              <a:t>数据管理</a:t>
            </a:r>
            <a:r>
              <a:rPr kumimoji="0" lang="zh-CN" altLang="en-US" sz="20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mn-cs"/>
              </a:rPr>
              <a:t>的基本单位，要对磁盘中的数据进行读写，必须首先按照文件名找到相应的文件。</a:t>
            </a:r>
          </a:p>
        </p:txBody>
      </p:sp>
      <p:sp>
        <p:nvSpPr>
          <p:cNvPr id="9" name="AutoShape 4"/>
          <p:cNvSpPr>
            <a:spLocks noChangeArrowheads="1"/>
          </p:cNvSpPr>
          <p:nvPr/>
        </p:nvSpPr>
        <p:spPr bwMode="gray">
          <a:xfrm>
            <a:off x="395288" y="1398588"/>
            <a:ext cx="2030413" cy="498475"/>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仿宋_GB2312" pitchFamily="49" charset="-122"/>
                <a:cs typeface="+mn-cs"/>
              </a:rPr>
              <a:t>文件管理</a:t>
            </a:r>
            <a:endParaRPr kumimoji="0" lang="en-US" altLang="zh-CN" sz="21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宋体" panose="02010600030101010101" pitchFamily="2" charset="-122"/>
              <a:cs typeface="+mn-cs"/>
            </a:endParaRPr>
          </a:p>
        </p:txBody>
      </p:sp>
      <p:sp>
        <p:nvSpPr>
          <p:cNvPr id="153608" name="矩形 7"/>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object 7"/>
          <p:cNvGrpSpPr/>
          <p:nvPr/>
        </p:nvGrpSpPr>
        <p:grpSpPr>
          <a:xfrm>
            <a:off x="2555875" y="2287588"/>
            <a:ext cx="3384550" cy="1603375"/>
            <a:chOff x="4262628" y="1795272"/>
            <a:chExt cx="3721735" cy="1963420"/>
          </a:xfrm>
        </p:grpSpPr>
        <p:pic>
          <p:nvPicPr>
            <p:cNvPr id="17417" name="object 8"/>
            <p:cNvPicPr>
              <a:picLocks noChangeAspect="1"/>
            </p:cNvPicPr>
            <p:nvPr/>
          </p:nvPicPr>
          <p:blipFill>
            <a:blip r:embed="rId2"/>
            <a:stretch>
              <a:fillRect/>
            </a:stretch>
          </p:blipFill>
          <p:spPr>
            <a:xfrm>
              <a:off x="4271772" y="1804416"/>
              <a:ext cx="3666698" cy="1944624"/>
            </a:xfrm>
            <a:prstGeom prst="rect">
              <a:avLst/>
            </a:prstGeom>
            <a:noFill/>
            <a:ln w="9525">
              <a:noFill/>
            </a:ln>
          </p:spPr>
        </p:pic>
        <p:sp>
          <p:nvSpPr>
            <p:cNvPr id="17418" name="object 9"/>
            <p:cNvSpPr/>
            <p:nvPr/>
          </p:nvSpPr>
          <p:spPr>
            <a:xfrm>
              <a:off x="4267200" y="1799844"/>
              <a:ext cx="3712845" cy="1953895"/>
            </a:xfrm>
            <a:custGeom>
              <a:avLst/>
              <a:gdLst/>
              <a:ahLst/>
              <a:cxnLst>
                <a:cxn ang="0">
                  <a:pos x="0" y="1953767"/>
                </a:cxn>
                <a:cxn ang="0">
                  <a:pos x="3712463" y="1953767"/>
                </a:cxn>
                <a:cxn ang="0">
                  <a:pos x="3712463" y="0"/>
                </a:cxn>
                <a:cxn ang="0">
                  <a:pos x="0" y="0"/>
                </a:cxn>
                <a:cxn ang="0">
                  <a:pos x="0" y="1953767"/>
                </a:cxn>
              </a:cxnLst>
              <a:rect l="0" t="0" r="0" b="0"/>
              <a:pathLst>
                <a:path w="3712845" h="1953895">
                  <a:moveTo>
                    <a:pt x="0" y="1953767"/>
                  </a:moveTo>
                  <a:lnTo>
                    <a:pt x="3712463" y="1953767"/>
                  </a:lnTo>
                  <a:lnTo>
                    <a:pt x="3712463" y="0"/>
                  </a:lnTo>
                  <a:lnTo>
                    <a:pt x="0" y="0"/>
                  </a:lnTo>
                  <a:lnTo>
                    <a:pt x="0" y="1953767"/>
                  </a:lnTo>
                  <a:close/>
                </a:path>
              </a:pathLst>
            </a:custGeom>
            <a:noFill/>
            <a:ln w="9144" cap="flat" cmpd="sng">
              <a:solidFill>
                <a:srgbClr val="C00000">
                  <a:alpha val="100000"/>
                </a:srgbClr>
              </a:solidFill>
              <a:prstDash val="solid"/>
              <a:round/>
              <a:headEnd type="none" w="med" len="med"/>
              <a:tailEnd type="none" w="med" len="med"/>
            </a:ln>
          </p:spPr>
          <p:txBody>
            <a:bodyPr/>
            <a:lstStyle/>
            <a:p>
              <a:endParaRPr lang="zh-CN" altLang="en-US"/>
            </a:p>
          </p:txBody>
        </p:sp>
      </p:grpSp>
      <p:pic>
        <p:nvPicPr>
          <p:cNvPr id="17411" name="object 10"/>
          <p:cNvPicPr>
            <a:picLocks noChangeAspect="1"/>
          </p:cNvPicPr>
          <p:nvPr/>
        </p:nvPicPr>
        <p:blipFill>
          <a:blip r:embed="rId3"/>
          <a:stretch>
            <a:fillRect/>
          </a:stretch>
        </p:blipFill>
        <p:spPr>
          <a:xfrm>
            <a:off x="2700338" y="4076700"/>
            <a:ext cx="2663825" cy="2544763"/>
          </a:xfrm>
          <a:prstGeom prst="rect">
            <a:avLst/>
          </a:prstGeom>
          <a:noFill/>
          <a:ln w="9525">
            <a:noFill/>
          </a:ln>
        </p:spPr>
      </p:pic>
      <p:pic>
        <p:nvPicPr>
          <p:cNvPr id="17412" name="object 11"/>
          <p:cNvPicPr>
            <a:picLocks noChangeAspect="1"/>
          </p:cNvPicPr>
          <p:nvPr/>
        </p:nvPicPr>
        <p:blipFill>
          <a:blip r:embed="rId4"/>
          <a:stretch>
            <a:fillRect/>
          </a:stretch>
        </p:blipFill>
        <p:spPr>
          <a:xfrm>
            <a:off x="6343650" y="2312988"/>
            <a:ext cx="1865313" cy="4032250"/>
          </a:xfrm>
          <a:prstGeom prst="rect">
            <a:avLst/>
          </a:prstGeom>
          <a:noFill/>
          <a:ln w="9525">
            <a:noFill/>
          </a:ln>
        </p:spPr>
      </p:pic>
      <p:grpSp>
        <p:nvGrpSpPr>
          <p:cNvPr id="17413" name="object 12"/>
          <p:cNvGrpSpPr/>
          <p:nvPr/>
        </p:nvGrpSpPr>
        <p:grpSpPr>
          <a:xfrm>
            <a:off x="323850" y="2565400"/>
            <a:ext cx="2016125" cy="3822700"/>
            <a:chOff x="1222247" y="1729739"/>
            <a:chExt cx="2455545" cy="4925695"/>
          </a:xfrm>
        </p:grpSpPr>
        <p:pic>
          <p:nvPicPr>
            <p:cNvPr id="17415" name="object 13"/>
            <p:cNvPicPr>
              <a:picLocks noChangeAspect="1"/>
            </p:cNvPicPr>
            <p:nvPr/>
          </p:nvPicPr>
          <p:blipFill>
            <a:blip r:embed="rId5"/>
            <a:stretch>
              <a:fillRect/>
            </a:stretch>
          </p:blipFill>
          <p:spPr>
            <a:xfrm>
              <a:off x="1231391" y="1738883"/>
              <a:ext cx="2436876" cy="4907280"/>
            </a:xfrm>
            <a:prstGeom prst="rect">
              <a:avLst/>
            </a:prstGeom>
            <a:noFill/>
            <a:ln w="9525">
              <a:noFill/>
            </a:ln>
          </p:spPr>
        </p:pic>
        <p:sp>
          <p:nvSpPr>
            <p:cNvPr id="17416" name="object 14"/>
            <p:cNvSpPr/>
            <p:nvPr/>
          </p:nvSpPr>
          <p:spPr>
            <a:xfrm>
              <a:off x="1226819" y="1734311"/>
              <a:ext cx="2446020" cy="4916805"/>
            </a:xfrm>
            <a:custGeom>
              <a:avLst/>
              <a:gdLst/>
              <a:ahLst/>
              <a:cxnLst>
                <a:cxn ang="0">
                  <a:pos x="0" y="4916424"/>
                </a:cxn>
                <a:cxn ang="0">
                  <a:pos x="2446020" y="4916424"/>
                </a:cxn>
                <a:cxn ang="0">
                  <a:pos x="2446020" y="0"/>
                </a:cxn>
                <a:cxn ang="0">
                  <a:pos x="0" y="0"/>
                </a:cxn>
                <a:cxn ang="0">
                  <a:pos x="0" y="4916424"/>
                </a:cxn>
              </a:cxnLst>
              <a:rect l="0" t="0" r="0" b="0"/>
              <a:pathLst>
                <a:path w="2446020" h="4916805">
                  <a:moveTo>
                    <a:pt x="0" y="4916424"/>
                  </a:moveTo>
                  <a:lnTo>
                    <a:pt x="2446020" y="4916424"/>
                  </a:lnTo>
                  <a:lnTo>
                    <a:pt x="2446020" y="0"/>
                  </a:lnTo>
                  <a:lnTo>
                    <a:pt x="0" y="0"/>
                  </a:lnTo>
                  <a:lnTo>
                    <a:pt x="0" y="4916424"/>
                  </a:lnTo>
                  <a:close/>
                </a:path>
              </a:pathLst>
            </a:custGeom>
            <a:noFill/>
            <a:ln w="9143" cap="flat" cmpd="sng">
              <a:solidFill>
                <a:srgbClr val="C00000">
                  <a:alpha val="100000"/>
                </a:srgbClr>
              </a:solidFill>
              <a:prstDash val="solid"/>
              <a:round/>
              <a:headEnd type="none" w="med" len="med"/>
              <a:tailEnd type="none" w="med" len="med"/>
            </a:ln>
          </p:spPr>
          <p:txBody>
            <a:bodyPr/>
            <a:lstStyle/>
            <a:p>
              <a:endParaRPr lang="zh-CN" altLang="en-US"/>
            </a:p>
          </p:txBody>
        </p:sp>
      </p:grpSp>
      <p:sp>
        <p:nvSpPr>
          <p:cNvPr id="17414" name="矩形 11"/>
          <p:cNvSpPr/>
          <p:nvPr/>
        </p:nvSpPr>
        <p:spPr>
          <a:xfrm>
            <a:off x="250825" y="1412875"/>
            <a:ext cx="295592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t>软件正在占领全世界</a:t>
            </a:r>
          </a:p>
        </p:txBody>
      </p:sp>
      <p:sp>
        <p:nvSpPr>
          <p:cNvPr id="3" name="矩形 2"/>
          <p:cNvSpPr/>
          <p:nvPr/>
        </p:nvSpPr>
        <p:spPr>
          <a:xfrm>
            <a:off x="1259205" y="332740"/>
            <a:ext cx="2563495" cy="5835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认识计算机</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矩形 1"/>
          <p:cNvSpPr>
            <a:spLocks noChangeArrowheads="1"/>
          </p:cNvSpPr>
          <p:nvPr/>
        </p:nvSpPr>
        <p:spPr bwMode="auto">
          <a:xfrm>
            <a:off x="314325" y="4576763"/>
            <a:ext cx="8459788" cy="928688"/>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600"/>
              </a:spcBef>
              <a:spcAft>
                <a:spcPct val="0"/>
              </a:spcAft>
              <a:buClrTx/>
              <a:buSzTx/>
              <a:buFontTx/>
              <a:buNone/>
              <a:defRPr/>
            </a:pPr>
            <a:r>
              <a:rPr kumimoji="0" lang="en-US" altLang="zh-CN" sz="2200" b="1" i="0" u="none" strike="noStrike" kern="1200" cap="none" spc="0" normalizeH="0" baseline="0" noProof="0" dirty="0">
                <a:ln>
                  <a:noFill/>
                </a:ln>
                <a:solidFill>
                  <a:schemeClr val="tx1"/>
                </a:solidFill>
                <a:effectLst/>
                <a:uLnTx/>
                <a:uFillTx/>
                <a:latin typeface="+mn-ea"/>
                <a:ea typeface="+mn-ea"/>
                <a:cs typeface="+mn-cs"/>
              </a:rPr>
              <a:t>I/O</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设备种类繁多，特性和操作方式相差甚大；</a:t>
            </a:r>
            <a:endParaRPr kumimoji="0" lang="en-US" altLang="zh-CN" sz="22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20000"/>
              </a:lnSpc>
              <a:spcBef>
                <a:spcPts val="600"/>
              </a:spcBef>
              <a:spcAft>
                <a:spcPct val="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设备管理成为操作系统中最繁杂且与硬件最紧密的部分。</a:t>
            </a:r>
          </a:p>
        </p:txBody>
      </p:sp>
      <p:sp>
        <p:nvSpPr>
          <p:cNvPr id="8" name="AutoShape 4"/>
          <p:cNvSpPr>
            <a:spLocks noChangeArrowheads="1"/>
          </p:cNvSpPr>
          <p:nvPr/>
        </p:nvSpPr>
        <p:spPr bwMode="gray">
          <a:xfrm>
            <a:off x="250825" y="1463675"/>
            <a:ext cx="2030413" cy="498475"/>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仿宋_GB2312" pitchFamily="49" charset="-122"/>
                <a:cs typeface="+mn-cs"/>
              </a:rPr>
              <a:t>设备管理</a:t>
            </a:r>
            <a:endParaRPr kumimoji="0" lang="en-US" altLang="zh-CN" sz="21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宋体" panose="02010600030101010101" pitchFamily="2" charset="-122"/>
              <a:cs typeface="+mn-cs"/>
            </a:endParaRPr>
          </a:p>
        </p:txBody>
      </p:sp>
      <p:sp>
        <p:nvSpPr>
          <p:cNvPr id="102404" name="矩形 3"/>
          <p:cNvSpPr>
            <a:spLocks noChangeArrowheads="1"/>
          </p:cNvSpPr>
          <p:nvPr/>
        </p:nvSpPr>
        <p:spPr bwMode="auto">
          <a:xfrm>
            <a:off x="250825" y="2428875"/>
            <a:ext cx="8586788" cy="85090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mn-ea"/>
                <a:ea typeface="+mn-ea"/>
                <a:cs typeface="+mn-cs"/>
              </a:rPr>
              <a:t>设备是计算机中的重要资源，设备管理的主要任务是控制设备和</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CPU</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之间的</a:t>
            </a:r>
            <a:r>
              <a:rPr kumimoji="0" lang="en-US" altLang="zh-CN" sz="2200" b="1" i="0" u="none" strike="noStrike" kern="1200" cap="none" spc="0" normalizeH="0" baseline="0" noProof="0" dirty="0">
                <a:ln>
                  <a:noFill/>
                </a:ln>
                <a:solidFill>
                  <a:schemeClr val="tx1"/>
                </a:solidFill>
                <a:effectLst/>
                <a:uLnTx/>
                <a:uFillTx/>
                <a:latin typeface="+mn-ea"/>
                <a:ea typeface="+mn-ea"/>
                <a:cs typeface="+mn-cs"/>
              </a:rPr>
              <a:t>I/O</a:t>
            </a:r>
            <a:r>
              <a:rPr kumimoji="0" lang="zh-CN" altLang="en-US" sz="2200" b="1" i="0" u="none" strike="noStrike" kern="1200" cap="none" spc="0" normalizeH="0" baseline="0" noProof="0" dirty="0">
                <a:ln>
                  <a:noFill/>
                </a:ln>
                <a:solidFill>
                  <a:schemeClr val="tx1"/>
                </a:solidFill>
                <a:effectLst/>
                <a:uLnTx/>
                <a:uFillTx/>
                <a:latin typeface="+mn-ea"/>
                <a:ea typeface="+mn-ea"/>
                <a:cs typeface="+mn-cs"/>
              </a:rPr>
              <a:t>操作。</a:t>
            </a:r>
          </a:p>
        </p:txBody>
      </p:sp>
      <p:grpSp>
        <p:nvGrpSpPr>
          <p:cNvPr id="154629" name="组合 1"/>
          <p:cNvGrpSpPr/>
          <p:nvPr/>
        </p:nvGrpSpPr>
        <p:grpSpPr>
          <a:xfrm>
            <a:off x="225425" y="3709988"/>
            <a:ext cx="1552575" cy="650875"/>
            <a:chOff x="225425" y="3709764"/>
            <a:chExt cx="1552686" cy="651842"/>
          </a:xfrm>
        </p:grpSpPr>
        <p:sp>
          <p:nvSpPr>
            <p:cNvPr id="6" name="五边形 5"/>
            <p:cNvSpPr/>
            <p:nvPr/>
          </p:nvSpPr>
          <p:spPr bwMode="auto">
            <a:xfrm>
              <a:off x="356489" y="3709764"/>
              <a:ext cx="1421622" cy="651842"/>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644" name="TextBox 22"/>
            <p:cNvSpPr txBox="1"/>
            <p:nvPr/>
          </p:nvSpPr>
          <p:spPr>
            <a:xfrm>
              <a:off x="225425" y="3878263"/>
              <a:ext cx="1546225"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chemeClr val="bg1"/>
                  </a:solidFill>
                  <a:latin typeface="黑体" panose="02010609060101010101" pitchFamily="49" charset="-122"/>
                  <a:ea typeface="黑体" panose="02010609060101010101" pitchFamily="49" charset="-122"/>
                </a:rPr>
                <a:t>缓冲区管理</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154630" name="组合 2"/>
          <p:cNvGrpSpPr/>
          <p:nvPr/>
        </p:nvGrpSpPr>
        <p:grpSpPr>
          <a:xfrm>
            <a:off x="1931988" y="3709988"/>
            <a:ext cx="1547812" cy="650875"/>
            <a:chOff x="2095500" y="3746482"/>
            <a:chExt cx="1547813" cy="651842"/>
          </a:xfrm>
        </p:grpSpPr>
        <p:sp>
          <p:nvSpPr>
            <p:cNvPr id="9" name="五边形 5"/>
            <p:cNvSpPr/>
            <p:nvPr/>
          </p:nvSpPr>
          <p:spPr bwMode="auto">
            <a:xfrm>
              <a:off x="2157678" y="3746482"/>
              <a:ext cx="1485635" cy="651842"/>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642" name="TextBox 22"/>
            <p:cNvSpPr txBox="1"/>
            <p:nvPr/>
          </p:nvSpPr>
          <p:spPr>
            <a:xfrm>
              <a:off x="2095500" y="3886200"/>
              <a:ext cx="1511577"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chemeClr val="bg1"/>
                  </a:solidFill>
                  <a:latin typeface="黑体" panose="02010609060101010101" pitchFamily="49" charset="-122"/>
                  <a:ea typeface="黑体" panose="02010609060101010101" pitchFamily="49" charset="-122"/>
                </a:rPr>
                <a:t>设备分配</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154631" name="组合 4"/>
          <p:cNvGrpSpPr/>
          <p:nvPr/>
        </p:nvGrpSpPr>
        <p:grpSpPr>
          <a:xfrm>
            <a:off x="5233988" y="3679825"/>
            <a:ext cx="1546225" cy="681038"/>
            <a:chOff x="5774525" y="3716492"/>
            <a:chExt cx="1546225" cy="681835"/>
          </a:xfrm>
        </p:grpSpPr>
        <p:sp>
          <p:nvSpPr>
            <p:cNvPr id="11" name="五边形 5"/>
            <p:cNvSpPr/>
            <p:nvPr/>
          </p:nvSpPr>
          <p:spPr bwMode="auto">
            <a:xfrm>
              <a:off x="5906811" y="3716492"/>
              <a:ext cx="1401494" cy="681835"/>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640" name="TextBox 22"/>
            <p:cNvSpPr txBox="1"/>
            <p:nvPr/>
          </p:nvSpPr>
          <p:spPr>
            <a:xfrm>
              <a:off x="5774525" y="3889375"/>
              <a:ext cx="1546225"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chemeClr val="bg1"/>
                  </a:solidFill>
                  <a:latin typeface="黑体" panose="02010609060101010101" pitchFamily="49" charset="-122"/>
                  <a:ea typeface="黑体" panose="02010609060101010101" pitchFamily="49" charset="-122"/>
                </a:rPr>
                <a:t>虚拟设备</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154632" name="组合 3"/>
          <p:cNvGrpSpPr/>
          <p:nvPr/>
        </p:nvGrpSpPr>
        <p:grpSpPr>
          <a:xfrm>
            <a:off x="3570288" y="3697288"/>
            <a:ext cx="1558925" cy="681037"/>
            <a:chOff x="3877989" y="3722307"/>
            <a:chExt cx="1558107" cy="681835"/>
          </a:xfrm>
        </p:grpSpPr>
        <p:sp>
          <p:nvSpPr>
            <p:cNvPr id="13" name="五边形 5"/>
            <p:cNvSpPr/>
            <p:nvPr/>
          </p:nvSpPr>
          <p:spPr bwMode="auto">
            <a:xfrm>
              <a:off x="3983635" y="3722307"/>
              <a:ext cx="1452461" cy="681835"/>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638" name="TextBox 22"/>
            <p:cNvSpPr txBox="1"/>
            <p:nvPr/>
          </p:nvSpPr>
          <p:spPr>
            <a:xfrm>
              <a:off x="3877989" y="3889375"/>
              <a:ext cx="1547812"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chemeClr val="bg1"/>
                  </a:solidFill>
                  <a:latin typeface="黑体" panose="02010609060101010101" pitchFamily="49" charset="-122"/>
                  <a:ea typeface="黑体" panose="02010609060101010101" pitchFamily="49" charset="-122"/>
                </a:rPr>
                <a:t>设备处理</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154633" name="组合 6"/>
          <p:cNvGrpSpPr/>
          <p:nvPr/>
        </p:nvGrpSpPr>
        <p:grpSpPr>
          <a:xfrm>
            <a:off x="6983413" y="3689350"/>
            <a:ext cx="1546225" cy="681038"/>
            <a:chOff x="7524750" y="3709764"/>
            <a:chExt cx="1546225" cy="681835"/>
          </a:xfrm>
        </p:grpSpPr>
        <p:sp>
          <p:nvSpPr>
            <p:cNvPr id="15" name="五边形 5"/>
            <p:cNvSpPr/>
            <p:nvPr/>
          </p:nvSpPr>
          <p:spPr bwMode="auto">
            <a:xfrm>
              <a:off x="7586450" y="3709764"/>
              <a:ext cx="1484525" cy="681835"/>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636" name="TextBox 22"/>
            <p:cNvSpPr txBox="1"/>
            <p:nvPr/>
          </p:nvSpPr>
          <p:spPr>
            <a:xfrm>
              <a:off x="7524750" y="3883025"/>
              <a:ext cx="1546225"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chemeClr val="bg1"/>
                  </a:solidFill>
                  <a:latin typeface="黑体" panose="02010609060101010101" pitchFamily="49" charset="-122"/>
                  <a:ea typeface="黑体" panose="02010609060101010101" pitchFamily="49" charset="-122"/>
                </a:rPr>
                <a:t>设备独立性</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sp>
        <p:nvSpPr>
          <p:cNvPr id="154634" name="矩形 15"/>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p:cNvSpPr>
            <a:spLocks noChangeArrowheads="1"/>
          </p:cNvSpPr>
          <p:nvPr/>
        </p:nvSpPr>
        <p:spPr bwMode="gray">
          <a:xfrm>
            <a:off x="250825" y="1463675"/>
            <a:ext cx="2030413" cy="498475"/>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仿宋_GB2312" pitchFamily="49" charset="-122"/>
                <a:cs typeface="+mn-cs"/>
              </a:rPr>
              <a:t>作业管理</a:t>
            </a:r>
            <a:endParaRPr kumimoji="0" lang="en-US" altLang="zh-CN" sz="21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宋体" panose="02010600030101010101" pitchFamily="2" charset="-122"/>
              <a:cs typeface="+mn-cs"/>
            </a:endParaRPr>
          </a:p>
        </p:txBody>
      </p:sp>
      <p:sp>
        <p:nvSpPr>
          <p:cNvPr id="102404" name="矩形 3"/>
          <p:cNvSpPr>
            <a:spLocks noChangeArrowheads="1"/>
          </p:cNvSpPr>
          <p:nvPr/>
        </p:nvSpPr>
        <p:spPr bwMode="auto">
          <a:xfrm>
            <a:off x="250825" y="2428875"/>
            <a:ext cx="8586788" cy="90297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mn-ea"/>
                <a:ea typeface="+mn-ea"/>
                <a:cs typeface="+mn-cs"/>
              </a:rPr>
              <a:t>用户要求计算机完成的一个计算任务或事务处理称为一个作业。作业管理的主要任务：作业调度和作业控制。</a:t>
            </a:r>
          </a:p>
        </p:txBody>
      </p:sp>
      <p:grpSp>
        <p:nvGrpSpPr>
          <p:cNvPr id="156676" name="组合 1"/>
          <p:cNvGrpSpPr/>
          <p:nvPr/>
        </p:nvGrpSpPr>
        <p:grpSpPr>
          <a:xfrm>
            <a:off x="2065020" y="3716973"/>
            <a:ext cx="1552575" cy="650875"/>
            <a:chOff x="225425" y="3709764"/>
            <a:chExt cx="1552686" cy="651842"/>
          </a:xfrm>
        </p:grpSpPr>
        <p:sp>
          <p:nvSpPr>
            <p:cNvPr id="6" name="五边形 5"/>
            <p:cNvSpPr/>
            <p:nvPr/>
          </p:nvSpPr>
          <p:spPr bwMode="auto">
            <a:xfrm>
              <a:off x="356489" y="3709764"/>
              <a:ext cx="1421622" cy="651842"/>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682" name="TextBox 22"/>
            <p:cNvSpPr txBox="1"/>
            <p:nvPr/>
          </p:nvSpPr>
          <p:spPr>
            <a:xfrm>
              <a:off x="225425" y="3878263"/>
              <a:ext cx="1546225"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chemeClr val="bg1"/>
                  </a:solidFill>
                  <a:latin typeface="黑体" panose="02010609060101010101" pitchFamily="49" charset="-122"/>
                  <a:ea typeface="黑体" panose="02010609060101010101" pitchFamily="49" charset="-122"/>
                </a:rPr>
                <a:t>作业调度</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156677" name="组合 2"/>
          <p:cNvGrpSpPr/>
          <p:nvPr/>
        </p:nvGrpSpPr>
        <p:grpSpPr>
          <a:xfrm>
            <a:off x="5086033" y="3716338"/>
            <a:ext cx="1547812" cy="650875"/>
            <a:chOff x="2095500" y="3746482"/>
            <a:chExt cx="1547813" cy="651842"/>
          </a:xfrm>
        </p:grpSpPr>
        <p:sp>
          <p:nvSpPr>
            <p:cNvPr id="9" name="五边形 5"/>
            <p:cNvSpPr/>
            <p:nvPr/>
          </p:nvSpPr>
          <p:spPr bwMode="auto">
            <a:xfrm>
              <a:off x="2157678" y="3746482"/>
              <a:ext cx="1485635" cy="651842"/>
            </a:xfrm>
            <a:prstGeom prst="homePlate">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txBody>
            <a:bodyPr anchor="ctr"/>
            <a:lstStyle/>
            <a:p>
              <a:pPr marL="0" marR="0" lvl="0" indent="0" algn="ctr" defTabSz="6858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680" name="TextBox 22"/>
            <p:cNvSpPr txBox="1"/>
            <p:nvPr/>
          </p:nvSpPr>
          <p:spPr>
            <a:xfrm>
              <a:off x="2095500" y="3886200"/>
              <a:ext cx="1511577" cy="36884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dirty="0">
                  <a:solidFill>
                    <a:schemeClr val="bg1"/>
                  </a:solidFill>
                  <a:latin typeface="黑体" panose="02010609060101010101" pitchFamily="49" charset="-122"/>
                  <a:ea typeface="黑体" panose="02010609060101010101" pitchFamily="49" charset="-122"/>
                </a:rPr>
                <a:t>作业控制</a:t>
              </a:r>
            </a:p>
          </p:txBody>
        </p:sp>
      </p:grpSp>
      <p:sp>
        <p:nvSpPr>
          <p:cNvPr id="156678" name="矩形 15"/>
          <p:cNvSpPr/>
          <p:nvPr/>
        </p:nvSpPr>
        <p:spPr>
          <a:xfrm>
            <a:off x="1266825" y="23813"/>
            <a:ext cx="48196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1.3.3 </a:t>
            </a:r>
            <a:r>
              <a:rPr lang="zh-CN" altLang="en-US" sz="4000" b="1" dirty="0">
                <a:latin typeface="黑体" panose="02010609060101010101" pitchFamily="49" charset="-122"/>
                <a:ea typeface="黑体" panose="02010609060101010101" pitchFamily="49" charset="-122"/>
              </a:rPr>
              <a:t>操作系统简介</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gray">
          <a:xfrm>
            <a:off x="468313" y="1646238"/>
            <a:ext cx="2203450" cy="498475"/>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仿宋_GB2312" pitchFamily="49" charset="-122"/>
                <a:cs typeface="+mn-cs"/>
              </a:rPr>
              <a:t>程序设计语言</a:t>
            </a:r>
            <a:endParaRPr kumimoji="0" lang="en-US" altLang="zh-CN" sz="21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宋体" panose="02010600030101010101" pitchFamily="2" charset="-122"/>
              <a:cs typeface="+mn-cs"/>
            </a:endParaRPr>
          </a:p>
        </p:txBody>
      </p:sp>
      <p:sp>
        <p:nvSpPr>
          <p:cNvPr id="159747" name="矩形 1"/>
          <p:cNvSpPr/>
          <p:nvPr/>
        </p:nvSpPr>
        <p:spPr>
          <a:xfrm>
            <a:off x="611188" y="2643188"/>
            <a:ext cx="6350000"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rgbClr val="3333FF"/>
                </a:solidFill>
              </a:rPr>
              <a:t>程序设计语言是用于书写计算机程序的语法规则和标准。</a:t>
            </a:r>
          </a:p>
        </p:txBody>
      </p:sp>
      <p:grpSp>
        <p:nvGrpSpPr>
          <p:cNvPr id="159748" name="组合 2"/>
          <p:cNvGrpSpPr/>
          <p:nvPr/>
        </p:nvGrpSpPr>
        <p:grpSpPr>
          <a:xfrm>
            <a:off x="2190750" y="3429000"/>
            <a:ext cx="5132388" cy="1749425"/>
            <a:chOff x="3094075" y="3721898"/>
            <a:chExt cx="6843631" cy="2332498"/>
          </a:xfrm>
        </p:grpSpPr>
        <p:grpSp>
          <p:nvGrpSpPr>
            <p:cNvPr id="159750" name="组合 56"/>
            <p:cNvGrpSpPr/>
            <p:nvPr/>
          </p:nvGrpSpPr>
          <p:grpSpPr>
            <a:xfrm>
              <a:off x="3094075" y="5272972"/>
              <a:ext cx="1747838" cy="667449"/>
              <a:chOff x="539552" y="4490016"/>
              <a:chExt cx="1748142" cy="667176"/>
            </a:xfrm>
          </p:grpSpPr>
          <p:cxnSp>
            <p:nvCxnSpPr>
              <p:cNvPr id="159766" name="直接连接符 37"/>
              <p:cNvCxnSpPr/>
              <p:nvPr/>
            </p:nvCxnSpPr>
            <p:spPr>
              <a:xfrm>
                <a:off x="668162" y="5011202"/>
                <a:ext cx="1619532" cy="1586"/>
              </a:xfrm>
              <a:prstGeom prst="line">
                <a:avLst/>
              </a:prstGeom>
              <a:ln w="76200" cap="rnd" cmpd="sng">
                <a:solidFill>
                  <a:srgbClr val="91C6F7"/>
                </a:solidFill>
                <a:prstDash val="solid"/>
                <a:headEnd type="none" w="med" len="med"/>
                <a:tailEnd type="none" w="med" len="med"/>
              </a:ln>
            </p:spPr>
          </p:cxnSp>
          <p:sp>
            <p:nvSpPr>
              <p:cNvPr id="9" name="矩形 28"/>
              <p:cNvSpPr>
                <a:spLocks noChangeArrowheads="1"/>
              </p:cNvSpPr>
              <p:nvPr/>
            </p:nvSpPr>
            <p:spPr bwMode="auto">
              <a:xfrm>
                <a:off x="1005330" y="4490413"/>
                <a:ext cx="863807" cy="490852"/>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ysClr val="windowText" lastClr="000000"/>
                    </a:solidFill>
                    <a:effectLst/>
                    <a:uLnTx/>
                    <a:uFillTx/>
                    <a:latin typeface="Constantia" panose="02030602050306030303" pitchFamily="18" charset="0"/>
                    <a:ea typeface="微软雅黑" panose="020B0503020204020204" pitchFamily="34" charset="-122"/>
                    <a:cs typeface="+mn-cs"/>
                  </a:rPr>
                  <a:t>低级</a:t>
                </a:r>
              </a:p>
            </p:txBody>
          </p:sp>
          <p:sp>
            <p:nvSpPr>
              <p:cNvPr id="10" name="椭圆 9"/>
              <p:cNvSpPr/>
              <p:nvPr/>
            </p:nvSpPr>
            <p:spPr>
              <a:xfrm>
                <a:off x="539552" y="4869130"/>
                <a:ext cx="287936" cy="287741"/>
              </a:xfrm>
              <a:prstGeom prst="ellipse">
                <a:avLst/>
              </a:prstGeom>
              <a:solidFill>
                <a:srgbClr val="FFFF00"/>
              </a:solidFill>
              <a:ln w="76200" cap="flat" cmpd="sng" algn="ctr">
                <a:solidFill>
                  <a:srgbClr val="0F6FC6">
                    <a:lumMod val="40000"/>
                    <a:lumOff val="60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微软雅黑" panose="020B0503020204020204" pitchFamily="34" charset="-122"/>
                  <a:cs typeface="+mn-cs"/>
                </a:endParaRPr>
              </a:p>
            </p:txBody>
          </p:sp>
        </p:grpSp>
        <p:grpSp>
          <p:nvGrpSpPr>
            <p:cNvPr id="159751" name="组合 57"/>
            <p:cNvGrpSpPr/>
            <p:nvPr/>
          </p:nvGrpSpPr>
          <p:grpSpPr>
            <a:xfrm>
              <a:off x="4678400" y="5008560"/>
              <a:ext cx="287338" cy="931862"/>
              <a:chOff x="2123728" y="4225520"/>
              <a:chExt cx="288032" cy="931672"/>
            </a:xfrm>
          </p:grpSpPr>
          <p:cxnSp>
            <p:nvCxnSpPr>
              <p:cNvPr id="159764" name="直接连接符 41"/>
              <p:cNvCxnSpPr/>
              <p:nvPr/>
            </p:nvCxnSpPr>
            <p:spPr>
              <a:xfrm rot="5400000" flipH="1" flipV="1">
                <a:off x="1897990" y="4616757"/>
                <a:ext cx="784064" cy="1592"/>
              </a:xfrm>
              <a:prstGeom prst="line">
                <a:avLst/>
              </a:prstGeom>
              <a:ln w="76200" cap="rnd" cmpd="sng">
                <a:solidFill>
                  <a:srgbClr val="91C6F7"/>
                </a:solidFill>
                <a:prstDash val="solid"/>
                <a:headEnd type="none" w="med" len="med"/>
                <a:tailEnd type="none" w="med" len="med"/>
              </a:ln>
            </p:spPr>
          </p:cxnSp>
          <p:sp>
            <p:nvSpPr>
              <p:cNvPr id="13" name="椭圆 12"/>
              <p:cNvSpPr/>
              <p:nvPr/>
            </p:nvSpPr>
            <p:spPr>
              <a:xfrm>
                <a:off x="2122771" y="4869070"/>
                <a:ext cx="288581" cy="287800"/>
              </a:xfrm>
              <a:prstGeom prst="ellipse">
                <a:avLst/>
              </a:prstGeom>
              <a:solidFill>
                <a:sysClr val="window" lastClr="FFFFFF"/>
              </a:solidFill>
              <a:ln w="76200" cap="flat" cmpd="sng" algn="ctr">
                <a:solidFill>
                  <a:srgbClr val="0F6FC6">
                    <a:lumMod val="40000"/>
                    <a:lumOff val="60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微软雅黑" panose="020B0503020204020204" pitchFamily="34" charset="-122"/>
                  <a:cs typeface="+mn-cs"/>
                </a:endParaRPr>
              </a:p>
            </p:txBody>
          </p:sp>
        </p:grpSp>
        <p:grpSp>
          <p:nvGrpSpPr>
            <p:cNvPr id="159752" name="组合 58"/>
            <p:cNvGrpSpPr/>
            <p:nvPr/>
          </p:nvGrpSpPr>
          <p:grpSpPr>
            <a:xfrm>
              <a:off x="4678401" y="3991915"/>
              <a:ext cx="5259305" cy="2062481"/>
              <a:chOff x="2123728" y="3209475"/>
              <a:chExt cx="5260657" cy="2061098"/>
            </a:xfrm>
          </p:grpSpPr>
          <p:cxnSp>
            <p:nvCxnSpPr>
              <p:cNvPr id="159760" name="直接连接符 44"/>
              <p:cNvCxnSpPr/>
              <p:nvPr/>
            </p:nvCxnSpPr>
            <p:spPr>
              <a:xfrm>
                <a:off x="2311101" y="4242891"/>
                <a:ext cx="1619667" cy="1586"/>
              </a:xfrm>
              <a:prstGeom prst="line">
                <a:avLst/>
              </a:prstGeom>
              <a:ln w="76200" cap="rnd" cmpd="sng">
                <a:solidFill>
                  <a:srgbClr val="91C6F7"/>
                </a:solidFill>
                <a:prstDash val="solid"/>
                <a:headEnd type="none" w="med" len="med"/>
                <a:tailEnd type="none" w="med" len="med"/>
              </a:ln>
            </p:spPr>
          </p:cxnSp>
          <p:sp>
            <p:nvSpPr>
              <p:cNvPr id="16" name="矩形 29"/>
              <p:cNvSpPr>
                <a:spLocks noChangeArrowheads="1"/>
              </p:cNvSpPr>
              <p:nvPr/>
            </p:nvSpPr>
            <p:spPr bwMode="auto">
              <a:xfrm>
                <a:off x="2393792" y="4777735"/>
                <a:ext cx="1477910" cy="492838"/>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ysClr val="windowText" lastClr="000000"/>
                    </a:solidFill>
                    <a:effectLst/>
                    <a:uLnTx/>
                    <a:uFillTx/>
                    <a:latin typeface="Constantia" panose="02030602050306030303" pitchFamily="18" charset="0"/>
                    <a:ea typeface="微软雅黑" panose="020B0503020204020204" pitchFamily="34" charset="-122"/>
                    <a:cs typeface="+mn-cs"/>
                  </a:rPr>
                  <a:t>面向过程</a:t>
                </a:r>
              </a:p>
            </p:txBody>
          </p:sp>
          <p:sp>
            <p:nvSpPr>
              <p:cNvPr id="17" name="椭圆 16"/>
              <p:cNvSpPr/>
              <p:nvPr/>
            </p:nvSpPr>
            <p:spPr>
              <a:xfrm>
                <a:off x="2122772" y="4088185"/>
                <a:ext cx="287959" cy="287665"/>
              </a:xfrm>
              <a:prstGeom prst="ellipse">
                <a:avLst/>
              </a:prstGeom>
              <a:solidFill>
                <a:srgbClr val="FFFF00"/>
              </a:solidFill>
              <a:ln w="76200" cap="flat" cmpd="sng" algn="ctr">
                <a:solidFill>
                  <a:srgbClr val="0F6FC6">
                    <a:lumMod val="40000"/>
                    <a:lumOff val="60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微软雅黑" panose="020B0503020204020204" pitchFamily="34" charset="-122"/>
                  <a:cs typeface="+mn-cs"/>
                </a:endParaRPr>
              </a:p>
            </p:txBody>
          </p:sp>
          <p:sp>
            <p:nvSpPr>
              <p:cNvPr id="25" name="矩形 29"/>
              <p:cNvSpPr>
                <a:spLocks noChangeArrowheads="1"/>
              </p:cNvSpPr>
              <p:nvPr/>
            </p:nvSpPr>
            <p:spPr bwMode="auto">
              <a:xfrm>
                <a:off x="5599459" y="3210382"/>
                <a:ext cx="1784926" cy="492839"/>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ysClr val="windowText" lastClr="000000"/>
                    </a:solidFill>
                    <a:effectLst/>
                    <a:uLnTx/>
                    <a:uFillTx/>
                    <a:latin typeface="Constantia" panose="02030602050306030303" pitchFamily="18" charset="0"/>
                    <a:ea typeface="微软雅黑" panose="020B0503020204020204" pitchFamily="34" charset="-122"/>
                    <a:cs typeface="+mn-cs"/>
                  </a:rPr>
                  <a:t>面向非过程</a:t>
                </a:r>
              </a:p>
            </p:txBody>
          </p:sp>
        </p:grpSp>
        <p:grpSp>
          <p:nvGrpSpPr>
            <p:cNvPr id="159753" name="组合 60"/>
            <p:cNvGrpSpPr/>
            <p:nvPr/>
          </p:nvGrpSpPr>
          <p:grpSpPr>
            <a:xfrm>
              <a:off x="6334163" y="4222747"/>
              <a:ext cx="287337" cy="936625"/>
              <a:chOff x="3779912" y="3439702"/>
              <a:chExt cx="288032" cy="936450"/>
            </a:xfrm>
          </p:grpSpPr>
          <p:cxnSp>
            <p:nvCxnSpPr>
              <p:cNvPr id="159758" name="直接连接符 48"/>
              <p:cNvCxnSpPr/>
              <p:nvPr/>
            </p:nvCxnSpPr>
            <p:spPr>
              <a:xfrm rot="5400000" flipH="1" flipV="1">
                <a:off x="3542235" y="3831738"/>
                <a:ext cx="785665" cy="1592"/>
              </a:xfrm>
              <a:prstGeom prst="line">
                <a:avLst/>
              </a:prstGeom>
              <a:ln w="76200" cap="rnd" cmpd="sng">
                <a:solidFill>
                  <a:srgbClr val="91C6F7"/>
                </a:solidFill>
                <a:prstDash val="solid"/>
                <a:headEnd type="none" w="med" len="med"/>
                <a:tailEnd type="none" w="med" len="med"/>
              </a:ln>
            </p:spPr>
          </p:cxnSp>
          <p:sp>
            <p:nvSpPr>
              <p:cNvPr id="20" name="椭圆 19"/>
              <p:cNvSpPr/>
              <p:nvPr/>
            </p:nvSpPr>
            <p:spPr>
              <a:xfrm>
                <a:off x="3780655" y="4088049"/>
                <a:ext cx="286459" cy="287805"/>
              </a:xfrm>
              <a:prstGeom prst="ellipse">
                <a:avLst/>
              </a:prstGeom>
              <a:solidFill>
                <a:sysClr val="window" lastClr="FFFFFF"/>
              </a:solidFill>
              <a:ln w="76200" cap="flat" cmpd="sng" algn="ctr">
                <a:solidFill>
                  <a:srgbClr val="0F6FC6">
                    <a:lumMod val="40000"/>
                    <a:lumOff val="60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微软雅黑" panose="020B0503020204020204" pitchFamily="34" charset="-122"/>
                  <a:cs typeface="+mn-cs"/>
                </a:endParaRPr>
              </a:p>
            </p:txBody>
          </p:sp>
        </p:grpSp>
        <p:grpSp>
          <p:nvGrpSpPr>
            <p:cNvPr id="159754" name="组合 62"/>
            <p:cNvGrpSpPr/>
            <p:nvPr/>
          </p:nvGrpSpPr>
          <p:grpSpPr>
            <a:xfrm>
              <a:off x="6334163" y="3721898"/>
              <a:ext cx="1773237" cy="645310"/>
              <a:chOff x="3779912" y="2938942"/>
              <a:chExt cx="1773658" cy="645122"/>
            </a:xfrm>
          </p:grpSpPr>
          <p:cxnSp>
            <p:nvCxnSpPr>
              <p:cNvPr id="159755" name="直接连接符 51"/>
              <p:cNvCxnSpPr/>
              <p:nvPr/>
            </p:nvCxnSpPr>
            <p:spPr>
              <a:xfrm>
                <a:off x="3933936" y="3439644"/>
                <a:ext cx="1619634" cy="1587"/>
              </a:xfrm>
              <a:prstGeom prst="line">
                <a:avLst/>
              </a:prstGeom>
              <a:ln w="76200" cap="rnd" cmpd="sng">
                <a:solidFill>
                  <a:srgbClr val="91C6F7"/>
                </a:solidFill>
                <a:prstDash val="solid"/>
                <a:headEnd type="none" w="med" len="med"/>
                <a:tailEnd type="none" w="med" len="med"/>
              </a:ln>
            </p:spPr>
          </p:cxnSp>
          <p:sp>
            <p:nvSpPr>
              <p:cNvPr id="23" name="矩形 30"/>
              <p:cNvSpPr>
                <a:spLocks noChangeArrowheads="1"/>
              </p:cNvSpPr>
              <p:nvPr/>
            </p:nvSpPr>
            <p:spPr bwMode="auto">
              <a:xfrm>
                <a:off x="4343857" y="2938942"/>
                <a:ext cx="861743" cy="493026"/>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ysClr val="windowText" lastClr="000000"/>
                    </a:solidFill>
                    <a:effectLst/>
                    <a:uLnTx/>
                    <a:uFillTx/>
                    <a:latin typeface="Constantia" panose="02030602050306030303" pitchFamily="18" charset="0"/>
                    <a:ea typeface="微软雅黑" panose="020B0503020204020204" pitchFamily="34" charset="-122"/>
                    <a:cs typeface="+mn-cs"/>
                  </a:rPr>
                  <a:t>高级</a:t>
                </a:r>
              </a:p>
            </p:txBody>
          </p:sp>
          <p:sp>
            <p:nvSpPr>
              <p:cNvPr id="24" name="椭圆 23"/>
              <p:cNvSpPr/>
              <p:nvPr/>
            </p:nvSpPr>
            <p:spPr>
              <a:xfrm>
                <a:off x="3780654" y="3296544"/>
                <a:ext cx="287954" cy="287774"/>
              </a:xfrm>
              <a:prstGeom prst="ellipse">
                <a:avLst/>
              </a:prstGeom>
              <a:solidFill>
                <a:srgbClr val="FFFF00"/>
              </a:solidFill>
              <a:ln w="76200" cap="flat" cmpd="sng" algn="ctr">
                <a:solidFill>
                  <a:srgbClr val="0F6FC6">
                    <a:lumMod val="40000"/>
                    <a:lumOff val="60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 lastClr="FFFFFF"/>
                  </a:solidFill>
                  <a:effectLst/>
                  <a:uLnTx/>
                  <a:uFillTx/>
                  <a:latin typeface="Constantia" panose="02030602050306030303"/>
                  <a:ea typeface="微软雅黑" panose="020B0503020204020204" pitchFamily="34" charset="-122"/>
                  <a:cs typeface="+mn-cs"/>
                </a:endParaRPr>
              </a:p>
            </p:txBody>
          </p:sp>
        </p:grpSp>
      </p:grpSp>
      <p:sp>
        <p:nvSpPr>
          <p:cNvPr id="159749" name="矩形 1"/>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图片 2"/>
          <p:cNvPicPr>
            <a:picLocks noChangeAspect="1"/>
          </p:cNvPicPr>
          <p:nvPr/>
        </p:nvPicPr>
        <p:blipFill>
          <a:blip r:embed="rId2"/>
          <a:srcRect l="47279" t="2182" r="9956" b="35252"/>
          <a:stretch>
            <a:fillRect/>
          </a:stretch>
        </p:blipFill>
        <p:spPr>
          <a:xfrm>
            <a:off x="1763713" y="4522788"/>
            <a:ext cx="2441575" cy="2016125"/>
          </a:xfrm>
          <a:prstGeom prst="rect">
            <a:avLst/>
          </a:prstGeom>
          <a:noFill/>
          <a:ln w="9525">
            <a:noFill/>
          </a:ln>
        </p:spPr>
      </p:pic>
      <p:sp>
        <p:nvSpPr>
          <p:cNvPr id="106501" name="矩形 6"/>
          <p:cNvSpPr>
            <a:spLocks noChangeArrowheads="1"/>
          </p:cNvSpPr>
          <p:nvPr/>
        </p:nvSpPr>
        <p:spPr bwMode="auto">
          <a:xfrm>
            <a:off x="4205288" y="4927600"/>
            <a:ext cx="2557463" cy="646113"/>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tx1"/>
                </a:solidFill>
                <a:effectLst/>
                <a:uLnTx/>
                <a:uFillTx/>
                <a:latin typeface="+mn-ea"/>
                <a:ea typeface="+mn-ea"/>
                <a:cs typeface="+mn-cs"/>
              </a:rPr>
              <a:t>1+2+……100</a:t>
            </a:r>
            <a:r>
              <a:rPr kumimoji="0" lang="zh-CN" altLang="en-US" sz="1800" b="1" i="0" u="none" strike="noStrike" kern="1200" cap="none" spc="0" normalizeH="0" baseline="0" noProof="0" dirty="0">
                <a:ln>
                  <a:noFill/>
                </a:ln>
                <a:solidFill>
                  <a:schemeClr val="tx1"/>
                </a:solidFill>
                <a:effectLst/>
                <a:uLnTx/>
                <a:uFillTx/>
                <a:latin typeface="+mn-ea"/>
                <a:ea typeface="+mn-ea"/>
                <a:cs typeface="+mn-cs"/>
              </a:rPr>
              <a:t>的部分代码</a:t>
            </a:r>
            <a:endParaRPr kumimoji="0" lang="en-US" altLang="zh-CN" sz="1800" b="1" i="0" u="none" strike="noStrike" kern="1200" cap="none" spc="0" normalizeH="0" baseline="0" noProof="0" dirty="0">
              <a:ln>
                <a:noFill/>
              </a:ln>
              <a:solidFill>
                <a:schemeClr val="tx1"/>
              </a:solidFill>
              <a:effectLst/>
              <a:uLnTx/>
              <a:uFillTx/>
              <a:latin typeface="+mn-ea"/>
              <a:ea typeface="+mn-ea"/>
              <a:cs typeface="+mn-cs"/>
            </a:endParaRPr>
          </a:p>
        </p:txBody>
      </p:sp>
      <p:sp>
        <p:nvSpPr>
          <p:cNvPr id="160772" name="矩形 5"/>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
        <p:nvSpPr>
          <p:cNvPr id="7" name="Rectangle 11"/>
          <p:cNvSpPr>
            <a:spLocks noChangeArrowheads="1"/>
          </p:cNvSpPr>
          <p:nvPr/>
        </p:nvSpPr>
        <p:spPr bwMode="auto">
          <a:xfrm>
            <a:off x="468313" y="1341438"/>
            <a:ext cx="8351838" cy="2836863"/>
          </a:xfrm>
          <a:prstGeom prst="rect">
            <a:avLst/>
          </a:prstGeom>
          <a:noFill/>
          <a:ln>
            <a:noFill/>
          </a:ln>
          <a:effec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1085850" indent="-34290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marL="0" marR="0" lvl="0" indent="0" algn="just" defTabSz="914400" rtl="0" eaLnBrk="1" fontAlgn="base" latinLnBrk="0" hangingPunct="1">
              <a:lnSpc>
                <a:spcPct val="110000"/>
              </a:lnSpc>
              <a:spcBef>
                <a:spcPts val="450"/>
              </a:spcBef>
              <a:spcAft>
                <a:spcPct val="0"/>
              </a:spcAft>
              <a:buClrTx/>
              <a:buSzTx/>
              <a:buFont typeface="Wingdings 3" panose="05040102010807070707" pitchFamily="18" charset="2"/>
              <a:buNone/>
              <a:defRPr/>
            </a:pPr>
            <a:r>
              <a:rPr kumimoji="0" lang="zh-CN" altLang="en-US" sz="2400" b="1" i="0" u="none" strike="noStrike" kern="1200" cap="none" spc="0" normalizeH="0" baseline="0" noProof="0" dirty="0">
                <a:ln>
                  <a:noFill/>
                </a:ln>
                <a:solidFill>
                  <a:srgbClr val="0216AE"/>
                </a:solidFill>
                <a:effectLst/>
                <a:uLnTx/>
                <a:uFillTx/>
                <a:latin typeface="Times New Roman" panose="02020603050405020304" pitchFamily="18" charset="0"/>
                <a:ea typeface="宋体" panose="02010600030101010101" pitchFamily="2" charset="-122"/>
                <a:cs typeface="+mn-cs"/>
              </a:rPr>
              <a:t>机器语言</a:t>
            </a:r>
            <a:endParaRPr kumimoji="0" lang="en-US" altLang="zh-CN" sz="2400" b="1" i="0" u="none" strike="noStrike" kern="1200" cap="none" spc="0" normalizeH="0" baseline="0" noProof="0" dirty="0">
              <a:ln>
                <a:noFill/>
              </a:ln>
              <a:solidFill>
                <a:srgbClr val="0216AE"/>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10000"/>
              </a:lnSpc>
              <a:spcBef>
                <a:spcPts val="600"/>
              </a:spcBef>
              <a:spcAft>
                <a:spcPct val="0"/>
              </a:spcAft>
              <a:buClrTx/>
              <a:buSzTx/>
              <a:buFont typeface="Wingdings" panose="05000000000000000000" pitchFamily="2" charset="2"/>
              <a:buChar char="n"/>
              <a:defRPr/>
            </a:pPr>
            <a:r>
              <a:rPr kumimoji="1" lang="zh-CN" altLang="en-US" sz="2000" b="1" i="0" u="none" strike="noStrike" kern="1200" cap="none" spc="0" normalizeH="0" baseline="0" noProof="0" dirty="0">
                <a:ln>
                  <a:noFill/>
                </a:ln>
                <a:solidFill>
                  <a:srgbClr val="FF0000"/>
                </a:solidFill>
                <a:effectLst/>
                <a:uLnTx/>
                <a:uFillTx/>
                <a:latin typeface="+mn-ea"/>
                <a:ea typeface="+mn-ea"/>
                <a:cs typeface="+mn-cs"/>
              </a:rPr>
              <a:t>机器语言是计算机系统唯一能识别的、不需要翻译直接供机器使用的程序设计语言。</a:t>
            </a:r>
            <a:endParaRPr kumimoji="0" lang="en-US" altLang="zh-CN" sz="2000" b="1" i="0" u="none" strike="noStrike" kern="1200" cap="none" spc="0" normalizeH="0" baseline="0" noProof="0" dirty="0">
              <a:ln>
                <a:noFill/>
              </a:ln>
              <a:solidFill>
                <a:srgbClr val="FF0000"/>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ct val="0"/>
              </a:spcAft>
              <a:buClrTx/>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不同型号的计算机对应不同的机器语言；</a:t>
            </a:r>
            <a:endParaRPr kumimoji="0" lang="en-US" altLang="zh-CN" sz="2000" b="1" i="0" u="none" strike="noStrike" kern="1200" cap="none" spc="0" normalizeH="0" baseline="0" noProof="0" dirty="0">
              <a:ln>
                <a:noFill/>
              </a:ln>
              <a:solidFill>
                <a:srgbClr val="FF0000"/>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ct val="0"/>
              </a:spcAft>
              <a:buClrTx/>
              <a:buSzTx/>
              <a:buFont typeface="Wingdings" panose="05000000000000000000" pitchFamily="2" charset="2"/>
              <a:buChar char="n"/>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优点：能够被计算机直接理解和执行，执行速度快、占用内存少；</a:t>
            </a:r>
            <a:endParaRPr kumimoji="0" lang="en-US" altLang="zh-CN" sz="20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just" defTabSz="914400" rtl="0" eaLnBrk="1" fontAlgn="base" latinLnBrk="0" hangingPunct="1">
              <a:lnSpc>
                <a:spcPct val="110000"/>
              </a:lnSpc>
              <a:spcBef>
                <a:spcPts val="600"/>
              </a:spcBef>
              <a:spcAft>
                <a:spcPct val="0"/>
              </a:spcAft>
              <a:buClrTx/>
              <a:buSzTx/>
              <a:buFont typeface="Wingdings" panose="05000000000000000000" pitchFamily="2" charset="2"/>
              <a:buChar char="n"/>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cs"/>
              </a:rPr>
              <a:t>缺点：编程十分复杂，不易学、不易记、不易用、不易调试和维护，而且随着指令系统的不同需重新编程。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矩形 5"/>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
        <p:nvSpPr>
          <p:cNvPr id="161795" name="Rectangle 5"/>
          <p:cNvSpPr/>
          <p:nvPr/>
        </p:nvSpPr>
        <p:spPr>
          <a:xfrm>
            <a:off x="468313" y="1268413"/>
            <a:ext cx="8424862" cy="249872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ts val="600"/>
              </a:spcBef>
              <a:buFont typeface="Wingdings 3" panose="05040102010807070707" pitchFamily="18" charset="2"/>
              <a:buNone/>
            </a:pPr>
            <a:r>
              <a:rPr lang="zh-CN" altLang="en-US" sz="2400" b="1" dirty="0">
                <a:solidFill>
                  <a:srgbClr val="0216AE"/>
                </a:solidFill>
                <a:latin typeface="Times New Roman" panose="02020603050405020304" pitchFamily="18" charset="0"/>
              </a:rPr>
              <a:t>汇编语言</a:t>
            </a:r>
            <a:endParaRPr lang="en-US" altLang="zh-CN" sz="2400" b="1" dirty="0">
              <a:solidFill>
                <a:srgbClr val="0216AE"/>
              </a:solidFill>
              <a:latin typeface="Times New Roman" panose="02020603050405020304" pitchFamily="18" charset="0"/>
            </a:endParaRPr>
          </a:p>
          <a:p>
            <a:pPr marL="0" lvl="1" indent="-342900" algn="just" eaLnBrk="1" hangingPunct="1">
              <a:lnSpc>
                <a:spcPct val="110000"/>
              </a:lnSpc>
              <a:spcBef>
                <a:spcPts val="600"/>
              </a:spcBef>
              <a:buClr>
                <a:srgbClr val="C00000"/>
              </a:buClr>
              <a:buFont typeface="Wingdings" panose="05000000000000000000" pitchFamily="2" charset="2"/>
              <a:buChar char="n"/>
            </a:pPr>
            <a:r>
              <a:rPr lang="zh-CN" altLang="en-US" sz="2000" b="1" dirty="0">
                <a:latin typeface="Times New Roman" panose="02020603050405020304" pitchFamily="18" charset="0"/>
              </a:rPr>
              <a:t>使用</a:t>
            </a:r>
            <a:r>
              <a:rPr lang="zh-CN" altLang="en-US" sz="2000" b="1" dirty="0">
                <a:solidFill>
                  <a:srgbClr val="C00000"/>
                </a:solidFill>
                <a:latin typeface="Times New Roman" panose="02020603050405020304" pitchFamily="18" charset="0"/>
              </a:rPr>
              <a:t>助记符</a:t>
            </a:r>
            <a:r>
              <a:rPr lang="zh-CN" altLang="en-US" sz="2000" b="1" dirty="0">
                <a:latin typeface="Times New Roman" panose="02020603050405020304" pitchFamily="18" charset="0"/>
              </a:rPr>
              <a:t>表示每条机器语言指令，还可以使用十进制或十六进制；</a:t>
            </a:r>
            <a:endParaRPr lang="en-US" altLang="zh-CN" sz="2000" b="1" dirty="0">
              <a:latin typeface="Times New Roman" panose="02020603050405020304" pitchFamily="18" charset="0"/>
            </a:endParaRPr>
          </a:p>
          <a:p>
            <a:pPr marL="0" lvl="1" indent="-342900" algn="just" eaLnBrk="1" hangingPunct="1">
              <a:lnSpc>
                <a:spcPct val="110000"/>
              </a:lnSpc>
              <a:spcBef>
                <a:spcPts val="600"/>
              </a:spcBef>
              <a:buClr>
                <a:srgbClr val="C00000"/>
              </a:buClr>
              <a:buFont typeface="Wingdings" panose="05000000000000000000" pitchFamily="2" charset="2"/>
              <a:buChar char="n"/>
            </a:pPr>
            <a:r>
              <a:rPr lang="zh-CN" altLang="en-US" sz="2000" b="1" dirty="0">
                <a:latin typeface="Times New Roman" panose="02020603050405020304" pitchFamily="18" charset="0"/>
              </a:rPr>
              <a:t>优点：易理解，编程、纠错及维护变得方便；</a:t>
            </a:r>
            <a:endParaRPr lang="en-US" altLang="zh-CN" sz="2000" b="1" dirty="0">
              <a:latin typeface="Times New Roman" panose="02020603050405020304" pitchFamily="18" charset="0"/>
            </a:endParaRPr>
          </a:p>
          <a:p>
            <a:pPr marL="0" lvl="1" indent="-342900" algn="just" eaLnBrk="1" hangingPunct="1">
              <a:lnSpc>
                <a:spcPct val="110000"/>
              </a:lnSpc>
              <a:spcBef>
                <a:spcPts val="600"/>
              </a:spcBef>
              <a:buClr>
                <a:srgbClr val="C00000"/>
              </a:buClr>
              <a:buFont typeface="Wingdings" panose="05000000000000000000" pitchFamily="2" charset="2"/>
              <a:buChar char="n"/>
            </a:pPr>
            <a:r>
              <a:rPr lang="zh-CN" altLang="en-US" sz="2000" b="1" dirty="0">
                <a:latin typeface="Times New Roman" panose="02020603050405020304" pitchFamily="18" charset="0"/>
              </a:rPr>
              <a:t>缺点：面向机器通用性差，需要专门的翻译程序，程序员要求较高，编写复杂。</a:t>
            </a:r>
            <a:endParaRPr lang="en-US" altLang="zh-CN" sz="2000" b="1" dirty="0">
              <a:latin typeface="Times New Roman" panose="02020603050405020304" pitchFamily="18" charset="0"/>
            </a:endParaRPr>
          </a:p>
          <a:p>
            <a:pPr marL="0" lvl="1" indent="-342900" algn="just" eaLnBrk="1" hangingPunct="1">
              <a:lnSpc>
                <a:spcPct val="110000"/>
              </a:lnSpc>
              <a:spcBef>
                <a:spcPts val="600"/>
              </a:spcBef>
              <a:buClr>
                <a:srgbClr val="C00000"/>
              </a:buClr>
              <a:buFont typeface="Wingdings" panose="05000000000000000000" pitchFamily="2" charset="2"/>
              <a:buChar char="n"/>
            </a:pPr>
            <a:r>
              <a:rPr lang="zh-CN" altLang="en-US" sz="2000" b="1" dirty="0">
                <a:latin typeface="宋体" panose="02010600030101010101" pitchFamily="2" charset="-122"/>
              </a:rPr>
              <a:t>机器语言和汇编语言一般都称为</a:t>
            </a:r>
            <a:r>
              <a:rPr lang="zh-CN" altLang="en-US" sz="2000" b="1" dirty="0">
                <a:solidFill>
                  <a:srgbClr val="0000CC"/>
                </a:solidFill>
                <a:latin typeface="宋体" panose="02010600030101010101" pitchFamily="2" charset="-122"/>
              </a:rPr>
              <a:t>低级语言。</a:t>
            </a:r>
          </a:p>
        </p:txBody>
      </p:sp>
      <p:pic>
        <p:nvPicPr>
          <p:cNvPr id="161796" name="Picture 8"/>
          <p:cNvPicPr>
            <a:picLocks noChangeAspect="1"/>
          </p:cNvPicPr>
          <p:nvPr/>
        </p:nvPicPr>
        <p:blipFill>
          <a:blip r:embed="rId2"/>
          <a:stretch>
            <a:fillRect/>
          </a:stretch>
        </p:blipFill>
        <p:spPr>
          <a:xfrm>
            <a:off x="1763713" y="4010025"/>
            <a:ext cx="2511425" cy="1698625"/>
          </a:xfrm>
          <a:prstGeom prst="rect">
            <a:avLst/>
          </a:prstGeom>
          <a:noFill/>
          <a:ln w="28575" cap="flat" cmpd="sng">
            <a:solidFill>
              <a:schemeClr val="tx2"/>
            </a:solidFill>
            <a:prstDash val="solid"/>
            <a:miter/>
            <a:headEnd type="none" w="med" len="med"/>
            <a:tailEnd type="none" w="med" len="med"/>
          </a:ln>
        </p:spPr>
      </p:pic>
      <p:sp>
        <p:nvSpPr>
          <p:cNvPr id="161797" name="AutoShape 9"/>
          <p:cNvSpPr/>
          <p:nvPr/>
        </p:nvSpPr>
        <p:spPr>
          <a:xfrm>
            <a:off x="4572000" y="4086225"/>
            <a:ext cx="3330575" cy="1208088"/>
          </a:xfrm>
          <a:prstGeom prst="wedgeRoundRectCallout">
            <a:avLst>
              <a:gd name="adj1" fmla="val -93838"/>
              <a:gd name="adj2" fmla="val 52537"/>
              <a:gd name="adj3" fmla="val 16667"/>
            </a:avLst>
          </a:prstGeom>
          <a:solidFill>
            <a:srgbClr val="FFFFFF"/>
          </a:solidFill>
          <a:ln w="9525" cap="flat" cmpd="sng">
            <a:solidFill>
              <a:srgbClr val="000000"/>
            </a:solidFill>
            <a:prstDash val="solid"/>
            <a:miter/>
            <a:headEnd type="none" w="med" len="med"/>
            <a:tailEnd type="none" w="med" len="med"/>
          </a:ln>
        </p:spPr>
        <p:txBody>
          <a:bodyPr lIns="40500" tIns="8100" rIns="0" bIns="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96000"/>
              </a:lnSpc>
              <a:spcBef>
                <a:spcPct val="0"/>
              </a:spcBef>
              <a:buNone/>
            </a:pPr>
            <a:r>
              <a:rPr lang="zh-CN" altLang="en-US" sz="1800" b="1" dirty="0">
                <a:latin typeface="Times New Roman" panose="02020603050405020304" pitchFamily="18" charset="0"/>
              </a:rPr>
              <a:t>例如，</a:t>
            </a:r>
            <a:r>
              <a:rPr lang="en-US" altLang="zh-CN" sz="1800" b="1" dirty="0">
                <a:latin typeface="Times New Roman" panose="02020603050405020304" pitchFamily="18" charset="0"/>
              </a:rPr>
              <a:t>ADD</a:t>
            </a:r>
            <a:r>
              <a:rPr lang="zh-CN" altLang="en-US" sz="1800" b="1" dirty="0">
                <a:latin typeface="Times New Roman" panose="02020603050405020304" pitchFamily="18" charset="0"/>
              </a:rPr>
              <a:t>表示机器指令</a:t>
            </a:r>
            <a:r>
              <a:rPr lang="en-US" altLang="zh-CN" sz="1800" b="1" dirty="0">
                <a:latin typeface="Times New Roman" panose="02020603050405020304" pitchFamily="18" charset="0"/>
              </a:rPr>
              <a:t>00000100</a:t>
            </a:r>
            <a:r>
              <a:rPr lang="zh-CN" altLang="en-US" sz="1800" b="1" dirty="0">
                <a:latin typeface="Times New Roman" panose="02020603050405020304" pitchFamily="18" charset="0"/>
              </a:rPr>
              <a:t>。相对于机器语言，汇编语言简化了程序编写，而且不容易出错</a:t>
            </a:r>
            <a:endParaRPr lang="zh-CN" altLang="en-US" sz="1800" b="1" dirty="0">
              <a:latin typeface="Century Gothic" panose="020B0502020202020204" pitchFamily="34" charset="0"/>
            </a:endParaRPr>
          </a:p>
        </p:txBody>
      </p:sp>
      <p:sp>
        <p:nvSpPr>
          <p:cNvPr id="161798" name="矩形 9"/>
          <p:cNvSpPr/>
          <p:nvPr/>
        </p:nvSpPr>
        <p:spPr>
          <a:xfrm>
            <a:off x="539750" y="5949950"/>
            <a:ext cx="7762875" cy="7715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ts val="450"/>
              </a:spcBef>
              <a:buNone/>
            </a:pPr>
            <a:r>
              <a:rPr lang="en-US" altLang="zh-CN" sz="2000" b="1" dirty="0"/>
              <a:t>1. </a:t>
            </a:r>
            <a:r>
              <a:rPr lang="zh-CN" altLang="en-US" sz="2000" b="1" dirty="0"/>
              <a:t>开启“源代码</a:t>
            </a:r>
            <a:r>
              <a:rPr lang="en-US" altLang="zh-CN" sz="2000" b="1" dirty="0"/>
              <a:t>——</a:t>
            </a:r>
            <a:r>
              <a:rPr lang="zh-CN" altLang="en-US" sz="2000" b="1" dirty="0"/>
              <a:t>自动翻译器</a:t>
            </a:r>
            <a:r>
              <a:rPr lang="en-US" altLang="zh-CN" sz="2000" b="1" dirty="0"/>
              <a:t>——</a:t>
            </a:r>
            <a:r>
              <a:rPr lang="zh-CN" altLang="en-US" sz="2000" b="1" dirty="0"/>
              <a:t>目标代码”的编程方式；</a:t>
            </a:r>
            <a:endParaRPr lang="en-US" altLang="zh-CN" sz="2000" b="1" dirty="0"/>
          </a:p>
          <a:p>
            <a:pPr marL="0" lvl="0" indent="0" algn="just" eaLnBrk="1" hangingPunct="1">
              <a:spcBef>
                <a:spcPts val="450"/>
              </a:spcBef>
              <a:buNone/>
            </a:pPr>
            <a:r>
              <a:rPr lang="en-US" altLang="zh-CN" sz="2000" b="1" dirty="0"/>
              <a:t>2. </a:t>
            </a:r>
            <a:r>
              <a:rPr lang="zh-CN" altLang="en-US" sz="2000" b="1" dirty="0"/>
              <a:t>计算机语言开始向宜人方向的进程。</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txBox="1"/>
          <p:nvPr/>
        </p:nvSpPr>
        <p:spPr>
          <a:xfrm>
            <a:off x="611188" y="3967163"/>
            <a:ext cx="3673475" cy="2189162"/>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Main()</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      int i , sum=0;</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      for (i=1;i&lt;=100;i++)</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          sum=sum+i;</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      printf(“%d  ”,sum);</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ea typeface="Times New Roman" panose="02020603050405020304" pitchFamily="18" charset="0"/>
            </a:endParaRPr>
          </a:p>
        </p:txBody>
      </p:sp>
      <p:sp>
        <p:nvSpPr>
          <p:cNvPr id="162819" name="矩形 1"/>
          <p:cNvSpPr/>
          <p:nvPr/>
        </p:nvSpPr>
        <p:spPr>
          <a:xfrm>
            <a:off x="5140325" y="4087813"/>
            <a:ext cx="2024063" cy="2154237"/>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MOV AL,0</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MOV BL,0</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LAB:INC AL</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ADD BL,AL</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CMP AL,100</a:t>
            </a:r>
          </a:p>
          <a:p>
            <a:pPr marL="228600" lvl="0" indent="-228600" eaLnBrk="1" hangingPunct="1">
              <a:spcBef>
                <a:spcPct val="0"/>
              </a:spcBef>
              <a:buNone/>
            </a:pPr>
            <a:r>
              <a:rPr lang="en-US" altLang="zh-CN" sz="2000" b="1" dirty="0">
                <a:latin typeface="Times New Roman" panose="02020603050405020304" pitchFamily="18" charset="0"/>
                <a:cs typeface="Times New Roman" panose="02020603050405020304" pitchFamily="18" charset="0"/>
              </a:rPr>
              <a:t>JNE LAB</a:t>
            </a:r>
            <a:endParaRPr lang="zh-CN" altLang="en-US" sz="2000" b="1" dirty="0">
              <a:latin typeface="Times New Roman" panose="02020603050405020304" pitchFamily="18" charset="0"/>
              <a:ea typeface="Times New Roman" panose="02020603050405020304" pitchFamily="18" charset="0"/>
            </a:endParaRPr>
          </a:p>
        </p:txBody>
      </p:sp>
      <p:sp>
        <p:nvSpPr>
          <p:cNvPr id="3" name="对话气泡: 圆角矩形 2"/>
          <p:cNvSpPr/>
          <p:nvPr/>
        </p:nvSpPr>
        <p:spPr>
          <a:xfrm>
            <a:off x="2479675" y="4076700"/>
            <a:ext cx="1041400" cy="474663"/>
          </a:xfrm>
          <a:prstGeom prst="wedgeRoundRectCallout">
            <a:avLst>
              <a:gd name="adj1" fmla="val -42799"/>
              <a:gd name="adj2" fmla="val 79066"/>
              <a:gd name="adj3" fmla="val 16667"/>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dk1"/>
                </a:solidFill>
                <a:effectLst/>
                <a:uLnTx/>
                <a:uFillTx/>
                <a:latin typeface="+mn-lt"/>
                <a:ea typeface="+mn-ea"/>
                <a:cs typeface="+mn-cs"/>
              </a:rPr>
              <a:t>C</a:t>
            </a:r>
            <a:r>
              <a:rPr kumimoji="0" lang="zh-CN" altLang="en-US" sz="2000" b="1" i="0" u="none" strike="noStrike" kern="1200" cap="none" spc="0" normalizeH="0" baseline="0" noProof="0" dirty="0">
                <a:ln>
                  <a:noFill/>
                </a:ln>
                <a:solidFill>
                  <a:schemeClr val="dk1"/>
                </a:solidFill>
                <a:effectLst/>
                <a:uLnTx/>
                <a:uFillTx/>
                <a:latin typeface="+mn-lt"/>
                <a:ea typeface="+mn-ea"/>
                <a:cs typeface="+mn-cs"/>
              </a:rPr>
              <a:t>语言</a:t>
            </a:r>
          </a:p>
        </p:txBody>
      </p:sp>
      <p:sp>
        <p:nvSpPr>
          <p:cNvPr id="8" name="对话气泡: 圆角矩形 7"/>
          <p:cNvSpPr/>
          <p:nvPr/>
        </p:nvSpPr>
        <p:spPr>
          <a:xfrm>
            <a:off x="6892925" y="4076700"/>
            <a:ext cx="1639888" cy="474663"/>
          </a:xfrm>
          <a:prstGeom prst="wedgeRoundRectCallout">
            <a:avLst>
              <a:gd name="adj1" fmla="val -42799"/>
              <a:gd name="adj2" fmla="val 79066"/>
              <a:gd name="adj3" fmla="val 16667"/>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dk1"/>
                </a:solidFill>
                <a:effectLst/>
                <a:uLnTx/>
                <a:uFillTx/>
                <a:latin typeface="+mn-lt"/>
                <a:ea typeface="+mn-ea"/>
                <a:cs typeface="+mn-cs"/>
              </a:rPr>
              <a:t>汇编语言</a:t>
            </a:r>
          </a:p>
        </p:txBody>
      </p:sp>
      <p:sp>
        <p:nvSpPr>
          <p:cNvPr id="162822" name="矩形 8"/>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
        <p:nvSpPr>
          <p:cNvPr id="10" name="Rectangle 8"/>
          <p:cNvSpPr>
            <a:spLocks noChangeArrowheads="1"/>
          </p:cNvSpPr>
          <p:nvPr/>
        </p:nvSpPr>
        <p:spPr bwMode="auto">
          <a:xfrm>
            <a:off x="466725" y="1479550"/>
            <a:ext cx="8353425" cy="1943100"/>
          </a:xfrm>
          <a:prstGeom prst="rect">
            <a:avLst/>
          </a:prstGeom>
          <a:noFill/>
          <a:ln>
            <a:noFill/>
          </a:ln>
          <a:effectLst/>
        </p:spPr>
        <p:txBody>
          <a:bodyPr anchor="ct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Times New Roman" panose="02020603050405020304" pitchFamily="18" charset="0"/>
              </a:defRPr>
            </a:lvl1pPr>
            <a:lvl2pPr marL="727075" indent="-342900">
              <a:spcBef>
                <a:spcPts val="1000"/>
              </a:spcBef>
              <a:buClr>
                <a:schemeClr val="accent1"/>
              </a:buClr>
              <a:buFont typeface="Wingdings 3" panose="05040102010807070707" pitchFamily="18" charset="2"/>
              <a:buChar char=""/>
              <a:defRPr sz="1600">
                <a:solidFill>
                  <a:srgbClr val="404040"/>
                </a:solidFill>
                <a:latin typeface="Times New Roman" panose="02020603050405020304" pitchFamily="18"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Times New Roman" panose="02020603050405020304" pitchFamily="18"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Times New Roman" panose="02020603050405020304" pitchFamily="18"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Times New Roman" panose="02020603050405020304" pitchFamily="18" charset="0"/>
              </a:defRPr>
            </a:lvl9pPr>
          </a:lstStyle>
          <a:p>
            <a:pPr marL="0" marR="0" lvl="0" indent="0" algn="just" defTabSz="914400" rtl="0" eaLnBrk="1" fontAlgn="base" latinLnBrk="0" hangingPunct="1">
              <a:lnSpc>
                <a:spcPct val="100000"/>
              </a:lnSpc>
              <a:spcBef>
                <a:spcPct val="20000"/>
              </a:spcBef>
              <a:spcAft>
                <a:spcPts val="450"/>
              </a:spcAft>
              <a:buClr>
                <a:srgbClr val="C00000"/>
              </a:buClr>
              <a:buSzTx/>
              <a:buFont typeface="Wingdings 3" panose="05040102010807070707" pitchFamily="18" charset="2"/>
              <a:buNone/>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高级语言</a:t>
            </a: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ts val="45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优点：具有类似于数学定义或自然语言的简洁形式，</a:t>
            </a:r>
            <a:r>
              <a:rPr kumimoji="1"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书写方式更接近人们的思维习惯，</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程序容易理解和修改，可维护性好，</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不依赖计算机硬件</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，可以在不同计算机运行；</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ts val="45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缺点：需要翻译程序翻译成等价的机器指令，</a:t>
            </a: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执行时效率相对较低</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650" y="1773238"/>
            <a:ext cx="7704138" cy="3932238"/>
          </a:xfrm>
          <a:prstGeom prst="rect">
            <a:avLst/>
          </a:prstGeom>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1</a:t>
            </a: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、哪种类型的语言不需要通过任何转换就能被计算机硬件执行？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高级编程语言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汇编语言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机器语言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脚本语言</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0" fontAlgn="base" latinLnBrk="0" hangingPunct="0">
              <a:lnSpc>
                <a:spcPct val="120000"/>
              </a:lnSpc>
              <a:spcBef>
                <a:spcPct val="0"/>
              </a:spcBef>
              <a:spcAft>
                <a:spcPct val="0"/>
              </a:spcAft>
              <a:buClrTx/>
              <a:buSzTx/>
              <a:buFontTx/>
              <a:buAutoNum type="alphaUcPeriod"/>
              <a:defRPr/>
            </a:pP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答案：</a:t>
            </a:r>
            <a:r>
              <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C</a:t>
            </a:r>
            <a:endPar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4867" name="矩形 8"/>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8313" y="1773238"/>
            <a:ext cx="8280400" cy="4010025"/>
          </a:xfrm>
          <a:prstGeom prst="rect">
            <a:avLst/>
          </a:prstGeom>
        </p:spPr>
        <p:txBody>
          <a:bodyPr>
            <a:spAutoFit/>
          </a:bodyPr>
          <a:lstStyle/>
          <a:p>
            <a:pPr marL="0" marR="0" lvl="0" indent="0" algn="l" defTabSz="914400" rtl="0" eaLnBrk="0" fontAlgn="base" latinLnBrk="0" hangingPunct="0">
              <a:lnSpc>
                <a:spcPct val="120000"/>
              </a:lnSpc>
              <a:spcBef>
                <a:spcPct val="0"/>
              </a:spcBef>
              <a:spcAft>
                <a:spcPts val="600"/>
              </a:spcAft>
              <a:buClrTx/>
              <a:buSzTx/>
              <a:buFontTx/>
              <a:buNone/>
              <a:defRPr/>
            </a:pPr>
            <a:r>
              <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2</a:t>
            </a: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、汇编语言与机器语言的主要区别在于（）。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汇编语言是高级语言，而机器语言是低级语言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汇编语言是可移植的，而机器语言是平台依赖的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汇编语言使用符号和助记符，而机器语言使用二进制代码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汇编语言可以直接被</a:t>
            </a:r>
            <a:r>
              <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CPU</a:t>
            </a: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执行，而机器语言需要解释</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答案：</a:t>
            </a:r>
            <a:r>
              <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C</a:t>
            </a:r>
            <a:endPar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5891" name="矩形 8"/>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060575"/>
            <a:ext cx="7127875" cy="3452813"/>
          </a:xfrm>
          <a:prstGeom prst="rect">
            <a:avLst/>
          </a:prstGeom>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3</a:t>
            </a: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、以下哪个不是高级程序语言的特点？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可移植性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执行速度快 </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抽象级别高</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易于维护和理解</a:t>
            </a: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AutoNum type="alphaUcPeriod"/>
              <a:defRPr/>
            </a:pPr>
            <a:endPar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答案：</a:t>
            </a:r>
            <a:r>
              <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B</a:t>
            </a:r>
            <a:endPar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7939" name="矩形 8"/>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p:cNvSpPr>
          <p:nvPr>
            <p:ph type="body" sz="half" idx="1"/>
          </p:nvPr>
        </p:nvSpPr>
        <p:spPr>
          <a:xfrm>
            <a:off x="900113" y="2955925"/>
            <a:ext cx="7848600" cy="990600"/>
          </a:xfrm>
        </p:spPr>
        <p:txBody>
          <a:bodyPr vert="horz" wrap="square" lIns="91440" tIns="45720" rIns="91440" bIns="45720" anchor="t" anchorCtr="0"/>
          <a:lstStyle/>
          <a:p>
            <a:pPr marL="0" indent="0">
              <a:lnSpc>
                <a:spcPct val="150000"/>
              </a:lnSpc>
              <a:spcBef>
                <a:spcPct val="0"/>
              </a:spcBef>
              <a:buClrTx/>
              <a:buSzTx/>
              <a:buFontTx/>
              <a:buNone/>
            </a:pPr>
            <a:r>
              <a:rPr lang="zh-CN" altLang="en-US" sz="1800" b="1" dirty="0"/>
              <a:t>语言处理程序（翻译程序）一般是由汇编程序、编译程序、解释程序和相应的操作程序等组成，其作用是将源程序翻译成计算机能识别的目标程序。</a:t>
            </a:r>
          </a:p>
        </p:txBody>
      </p:sp>
      <p:sp>
        <p:nvSpPr>
          <p:cNvPr id="978947" name="Rectangle 3"/>
          <p:cNvSpPr>
            <a:spLocks noChangeArrowheads="1"/>
          </p:cNvSpPr>
          <p:nvPr/>
        </p:nvSpPr>
        <p:spPr bwMode="auto">
          <a:xfrm>
            <a:off x="1143000" y="2830513"/>
            <a:ext cx="184150" cy="368300"/>
          </a:xfrm>
          <a:prstGeom prst="rect">
            <a:avLst/>
          </a:prstGeom>
          <a:no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 name="AutoShape 4"/>
          <p:cNvSpPr>
            <a:spLocks noChangeArrowheads="1"/>
          </p:cNvSpPr>
          <p:nvPr/>
        </p:nvSpPr>
        <p:spPr bwMode="gray">
          <a:xfrm>
            <a:off x="404813" y="1333500"/>
            <a:ext cx="2251075" cy="498475"/>
          </a:xfrm>
          <a:prstGeom prst="roundRect">
            <a:avLst>
              <a:gd name="adj" fmla="val 50000"/>
            </a:avLst>
          </a:prstGeom>
          <a:gradFill rotWithShape="1">
            <a:gsLst>
              <a:gs pos="0">
                <a:schemeClr val="accent1">
                  <a:gamma/>
                  <a:shade val="45490"/>
                  <a:invGamma/>
                </a:schemeClr>
              </a:gs>
              <a:gs pos="50000">
                <a:schemeClr val="accent1"/>
              </a:gs>
              <a:gs pos="100000">
                <a:schemeClr val="accent1">
                  <a:gamma/>
                  <a:shade val="45490"/>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仿宋_GB2312" pitchFamily="49" charset="-122"/>
                <a:cs typeface="+mn-cs"/>
              </a:rPr>
              <a:t>语言处理程序</a:t>
            </a:r>
            <a:endParaRPr kumimoji="0" lang="en-US" altLang="zh-CN" sz="21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Verdana" panose="020B0604030504040204" pitchFamily="34" charset="0"/>
              <a:ea typeface="宋体" panose="02010600030101010101" pitchFamily="2" charset="-122"/>
              <a:cs typeface="+mn-cs"/>
            </a:endParaRPr>
          </a:p>
        </p:txBody>
      </p:sp>
      <p:sp>
        <p:nvSpPr>
          <p:cNvPr id="169989" name="矩形 5"/>
          <p:cNvSpPr/>
          <p:nvPr/>
        </p:nvSpPr>
        <p:spPr>
          <a:xfrm>
            <a:off x="1090613" y="44450"/>
            <a:ext cx="4821237" cy="917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60000"/>
              </a:lnSpc>
              <a:spcBef>
                <a:spcPct val="0"/>
              </a:spcBef>
              <a:buNone/>
            </a:pPr>
            <a:r>
              <a:rPr lang="en-US" altLang="zh-CN" sz="4000" b="1" dirty="0">
                <a:latin typeface="黑体" panose="02010609060101010101" pitchFamily="49" charset="-122"/>
                <a:ea typeface="黑体" panose="02010609060101010101" pitchFamily="49" charset="-122"/>
              </a:rPr>
              <a:t>1.3.4 </a:t>
            </a:r>
            <a:r>
              <a:rPr lang="zh-CN" altLang="en-US" sz="4000" b="1" dirty="0">
                <a:latin typeface="黑体" panose="02010609060101010101" pitchFamily="49" charset="-122"/>
                <a:ea typeface="黑体" panose="02010609060101010101" pitchFamily="49" charset="-122"/>
              </a:rPr>
              <a:t>语言处理程序</a:t>
            </a:r>
          </a:p>
        </p:txBody>
      </p:sp>
      <p:sp>
        <p:nvSpPr>
          <p:cNvPr id="169990" name="Rectangle 17"/>
          <p:cNvSpPr/>
          <p:nvPr/>
        </p:nvSpPr>
        <p:spPr>
          <a:xfrm>
            <a:off x="684213" y="2114550"/>
            <a:ext cx="80645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lgn="just" eaLnBrk="1" hangingPunct="1">
              <a:lnSpc>
                <a:spcPct val="110000"/>
              </a:lnSpc>
              <a:spcBef>
                <a:spcPts val="450"/>
              </a:spcBef>
              <a:spcAft>
                <a:spcPts val="450"/>
              </a:spcAft>
              <a:buClr>
                <a:srgbClr val="C00000"/>
              </a:buClr>
              <a:buFont typeface="Wingdings" panose="05000000000000000000" pitchFamily="2" charset="2"/>
              <a:buChar char="n"/>
            </a:pPr>
            <a:r>
              <a:rPr lang="zh-CN" altLang="en-US" sz="1800" b="1" dirty="0">
                <a:latin typeface="Century Gothic" panose="020B0502020202020204" pitchFamily="34" charset="0"/>
              </a:rPr>
              <a:t>利用汇编语言和高级语言编写的程序不能直接在计算机上执行，因为计算机只能执行二进制的机器指令。</a:t>
            </a:r>
            <a:endParaRPr lang="en-US" altLang="zh-CN" sz="1800" b="1" dirty="0">
              <a:latin typeface="Century Gothic" panose="020B0502020202020204" pitchFamily="34" charset="0"/>
            </a:endParaRPr>
          </a:p>
        </p:txBody>
      </p:sp>
      <p:sp>
        <p:nvSpPr>
          <p:cNvPr id="9" name="矩形 8"/>
          <p:cNvSpPr/>
          <p:nvPr/>
        </p:nvSpPr>
        <p:spPr>
          <a:xfrm>
            <a:off x="1947863" y="4267200"/>
            <a:ext cx="1290638" cy="5095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源程序</a:t>
            </a:r>
          </a:p>
        </p:txBody>
      </p:sp>
      <p:sp>
        <p:nvSpPr>
          <p:cNvPr id="10" name="矩形 9"/>
          <p:cNvSpPr/>
          <p:nvPr/>
        </p:nvSpPr>
        <p:spPr>
          <a:xfrm>
            <a:off x="4824413" y="4267200"/>
            <a:ext cx="1292225" cy="5095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目标程序</a:t>
            </a:r>
          </a:p>
        </p:txBody>
      </p:sp>
      <p:cxnSp>
        <p:nvCxnSpPr>
          <p:cNvPr id="11" name="直接箭头连接符 10"/>
          <p:cNvCxnSpPr>
            <a:stCxn id="9" idx="3"/>
            <a:endCxn id="10" idx="1"/>
          </p:cNvCxnSpPr>
          <p:nvPr/>
        </p:nvCxnSpPr>
        <p:spPr>
          <a:xfrm flipV="1">
            <a:off x="3238500" y="4521200"/>
            <a:ext cx="1585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994" name="矩形 4"/>
          <p:cNvSpPr/>
          <p:nvPr/>
        </p:nvSpPr>
        <p:spPr>
          <a:xfrm>
            <a:off x="3497263" y="4175125"/>
            <a:ext cx="11144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rgbClr val="0216AE"/>
                </a:solidFill>
                <a:latin typeface="Century Gothic" panose="020B0502020202020204" pitchFamily="34" charset="0"/>
              </a:rPr>
              <a:t>翻译程序</a:t>
            </a:r>
            <a:endParaRPr lang="zh-CN" altLang="en-US" sz="1800" dirty="0">
              <a:latin typeface="Century Gothic" panose="020B0502020202020204" pitchFamily="34" charset="0"/>
            </a:endParaRPr>
          </a:p>
        </p:txBody>
      </p:sp>
      <p:sp>
        <p:nvSpPr>
          <p:cNvPr id="169995" name="矩形 8"/>
          <p:cNvSpPr/>
          <p:nvPr/>
        </p:nvSpPr>
        <p:spPr>
          <a:xfrm>
            <a:off x="693738" y="5251450"/>
            <a:ext cx="7599362"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ts val="450"/>
              </a:spcBef>
              <a:spcAft>
                <a:spcPts val="450"/>
              </a:spcAft>
              <a:buClr>
                <a:srgbClr val="C00000"/>
              </a:buClr>
              <a:buFont typeface="Wingdings" panose="05000000000000000000" pitchFamily="2" charset="2"/>
              <a:buChar char="n"/>
            </a:pPr>
            <a:r>
              <a:rPr lang="zh-CN" altLang="en-US" sz="1800" b="1" dirty="0">
                <a:solidFill>
                  <a:srgbClr val="FF0000"/>
                </a:solidFill>
                <a:latin typeface="Century Gothic" panose="020B0502020202020204" pitchFamily="34" charset="0"/>
              </a:rPr>
              <a:t>不同的程序设计语言需要有不同的翻译程序。</a:t>
            </a:r>
            <a:endParaRPr lang="en-US" altLang="zh-CN" sz="1800" b="1" dirty="0">
              <a:solidFill>
                <a:srgbClr val="FF0000"/>
              </a:solidFill>
              <a:latin typeface="Century Gothic" panose="020B0502020202020204" pitchFamily="34" charset="0"/>
            </a:endParaRPr>
          </a:p>
          <a:p>
            <a:pPr marL="0" lvl="0" indent="0" algn="just" eaLnBrk="1" hangingPunct="1">
              <a:lnSpc>
                <a:spcPct val="110000"/>
              </a:lnSpc>
              <a:spcBef>
                <a:spcPts val="450"/>
              </a:spcBef>
              <a:spcAft>
                <a:spcPts val="450"/>
              </a:spcAft>
              <a:buClr>
                <a:srgbClr val="C00000"/>
              </a:buClr>
              <a:buFont typeface="Wingdings" panose="05000000000000000000" pitchFamily="2" charset="2"/>
              <a:buChar char="n"/>
            </a:pPr>
            <a:r>
              <a:rPr lang="zh-CN" altLang="en-US" sz="1800" b="1" dirty="0">
                <a:solidFill>
                  <a:srgbClr val="FF0000"/>
                </a:solidFill>
                <a:latin typeface="Century Gothic" panose="020B0502020202020204" pitchFamily="34" charset="0"/>
              </a:rPr>
              <a:t>同一种程序设计语言在不同类型的计算机上也需要配置不同的翻译程序。</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4364884,4364947]}"/>
</p:tagLst>
</file>

<file path=ppt/tags/tag2.xml><?xml version="1.0" encoding="utf-8"?>
<p:tagLst xmlns:a="http://schemas.openxmlformats.org/drawingml/2006/main" xmlns:r="http://schemas.openxmlformats.org/officeDocument/2006/relationships" xmlns:p="http://schemas.openxmlformats.org/presentationml/2006/main">
  <p:tag name="TIMING" val="|50.9|2.9|29"/>
</p:tagLst>
</file>

<file path=ppt/tags/tag3.xml><?xml version="1.0" encoding="utf-8"?>
<p:tagLst xmlns:a="http://schemas.openxmlformats.org/drawingml/2006/main" xmlns:r="http://schemas.openxmlformats.org/officeDocument/2006/relationships" xmlns:p="http://schemas.openxmlformats.org/presentationml/2006/main">
  <p:tag name="TIMING" val="|4.7|1.5|48.3"/>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14065</Words>
  <Application>Microsoft Macintosh PowerPoint</Application>
  <PresentationFormat>全屏显示(4:3)</PresentationFormat>
  <Paragraphs>1349</Paragraphs>
  <Slides>113</Slides>
  <Notes>51</Notes>
  <HiddenSlides>0</HiddenSlides>
  <MMClips>0</MMClips>
  <ScaleCrop>false</ScaleCrop>
  <HeadingPairs>
    <vt:vector size="8" baseType="variant">
      <vt:variant>
        <vt:lpstr>已用的字体</vt:lpstr>
      </vt:variant>
      <vt:variant>
        <vt:i4>19</vt:i4>
      </vt:variant>
      <vt:variant>
        <vt:lpstr>主题</vt:lpstr>
      </vt:variant>
      <vt:variant>
        <vt:i4>3</vt:i4>
      </vt:variant>
      <vt:variant>
        <vt:lpstr>嵌入 OLE 服务器</vt:lpstr>
      </vt:variant>
      <vt:variant>
        <vt:i4>2</vt:i4>
      </vt:variant>
      <vt:variant>
        <vt:lpstr>幻灯片标题</vt:lpstr>
      </vt:variant>
      <vt:variant>
        <vt:i4>113</vt:i4>
      </vt:variant>
    </vt:vector>
  </HeadingPairs>
  <TitlesOfParts>
    <vt:vector size="137" baseType="lpstr">
      <vt:lpstr>等线</vt:lpstr>
      <vt:lpstr>黑体</vt:lpstr>
      <vt:lpstr>华文中宋</vt:lpstr>
      <vt:lpstr>楷体</vt:lpstr>
      <vt:lpstr>楷体_GB2312</vt:lpstr>
      <vt:lpstr>隶书</vt:lpstr>
      <vt:lpstr>宋体</vt:lpstr>
      <vt:lpstr>微软雅黑</vt:lpstr>
      <vt:lpstr>幼圆</vt:lpstr>
      <vt:lpstr>Arial</vt:lpstr>
      <vt:lpstr>Arial Rounded MT Bold</vt:lpstr>
      <vt:lpstr>Calibri</vt:lpstr>
      <vt:lpstr>Century Gothic</vt:lpstr>
      <vt:lpstr>Constantia</vt:lpstr>
      <vt:lpstr>Tahoma</vt:lpstr>
      <vt:lpstr>Times New Roman</vt:lpstr>
      <vt:lpstr>Verdana</vt:lpstr>
      <vt:lpstr>Wingdings</vt:lpstr>
      <vt:lpstr>Wingdings 3</vt:lpstr>
      <vt:lpstr>默认设计模板</vt:lpstr>
      <vt:lpstr>1_默认设计模板</vt:lpstr>
      <vt:lpstr>2_默认设计模板</vt:lpstr>
      <vt:lpstr>Photoshop.Application.8</vt:lpstr>
      <vt:lpstr>Visio.Drawing.11</vt:lpstr>
      <vt:lpstr>计算思维方法</vt:lpstr>
      <vt:lpstr>成绩评定</vt:lpstr>
      <vt:lpstr>小组课程演讲题目</vt:lpstr>
      <vt:lpstr>小组课程演讲要求</vt:lpstr>
      <vt:lpstr>课程简介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计算机不能干什么？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冯·诺伊曼计算机逻辑结构</vt:lpstr>
      <vt:lpstr>PowerPoint 演示文稿</vt:lpstr>
      <vt:lpstr>PowerPoint 演示文稿</vt:lpstr>
      <vt:lpstr>PowerPoint 演示文稿</vt:lpstr>
      <vt:lpstr>指令的组成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1.3.1 硬件组成-主板</vt:lpstr>
      <vt:lpstr>PowerPoint 演示文稿</vt:lpstr>
      <vt:lpstr>芯片组</vt:lpstr>
      <vt:lpstr>芯片组的两点说明</vt:lpstr>
      <vt:lpstr>PowerPoint 演示文稿</vt:lpstr>
      <vt:lpstr>PowerPoint 演示文稿</vt:lpstr>
      <vt:lpstr>PowerPoint 演示文稿</vt:lpstr>
      <vt:lpstr>CPU的性能指标</vt:lpstr>
      <vt:lpstr>PowerPoint 演示文稿</vt:lpstr>
      <vt:lpstr>存储器层次结构</vt:lpstr>
      <vt:lpstr>存储器层次结构</vt:lpstr>
      <vt:lpstr>PowerPoint 演示文稿</vt:lpstr>
      <vt:lpstr>PowerPoint 演示文稿</vt:lpstr>
      <vt:lpstr>主存储器</vt:lpstr>
      <vt:lpstr>PowerPoint 演示文稿</vt:lpstr>
      <vt:lpstr>机械硬盘</vt:lpstr>
      <vt:lpstr>硬盘的结构和基本工作原理</vt:lpstr>
      <vt:lpstr>硬盘的记录数据方法</vt:lpstr>
      <vt:lpstr>硬盘存储器的性能指标</vt:lpstr>
      <vt:lpstr>PowerPoint 演示文稿</vt:lpstr>
      <vt:lpstr>PowerPoint 演示文稿</vt:lpstr>
      <vt:lpstr>PowerPoint 演示文稿</vt:lpstr>
      <vt:lpstr>PowerPoint 演示文稿</vt:lpstr>
      <vt:lpstr>PowerPoint 演示文稿</vt:lpstr>
      <vt:lpstr>PowerPoint 演示文稿</vt:lpstr>
      <vt:lpstr>OS的地位</vt:lpstr>
      <vt:lpstr>PowerPoint 演示文稿</vt:lpstr>
      <vt:lpstr>PowerPoint 演示文稿</vt:lpstr>
      <vt:lpstr>PowerPoint 演示文稿</vt:lpstr>
      <vt:lpstr>PowerPoint 演示文稿</vt:lpstr>
      <vt:lpstr>PowerPoint 演示文稿</vt:lpstr>
      <vt:lpstr>1.3.3 操作系统简介</vt:lpstr>
      <vt:lpstr>PowerPoint 演示文稿</vt:lpstr>
      <vt:lpstr>1.3.3 操作系统简介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翻译程序的包含两种工作方式：编译和解释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洋介 近藤</cp:lastModifiedBy>
  <cp:revision>265</cp:revision>
  <dcterms:created xsi:type="dcterms:W3CDTF">2016-05-16T05:07:00Z</dcterms:created>
  <dcterms:modified xsi:type="dcterms:W3CDTF">2025-12-25T12:19:11Z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D3848514225C40FC8443C990814E0D1F_12</vt:lpwstr>
  </property>
</Properties>
</file>